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4783C-0831-49FB-AEB4-E58D9279E073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0CC854-3F40-4A9D-8C6F-695ADFF47E97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По доходам </a:t>
          </a:r>
          <a:br>
            <a:rPr lang="ru-RU" b="1" dirty="0" smtClean="0">
              <a:latin typeface="Times New Roman" pitchFamily="18" charset="0"/>
              <a:cs typeface="Times New Roman" pitchFamily="18" charset="0"/>
            </a:rPr>
          </a:br>
          <a:r>
            <a:rPr lang="ru-RU" b="1" dirty="0" smtClean="0">
              <a:latin typeface="Times New Roman" pitchFamily="18" charset="0"/>
              <a:cs typeface="Times New Roman" pitchFamily="18" charset="0"/>
            </a:rPr>
            <a:t>7034,1 тыс.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1CA5AF2-8B87-425D-A652-347563F0ED6A}" type="parTrans" cxnId="{E2D783FF-87EB-48EA-B803-FB11FB7A546A}">
      <dgm:prSet/>
      <dgm:spPr/>
      <dgm:t>
        <a:bodyPr/>
        <a:lstStyle/>
        <a:p>
          <a:endParaRPr lang="ru-RU"/>
        </a:p>
      </dgm:t>
    </dgm:pt>
    <dgm:pt modelId="{4090C214-F442-4DD3-A565-F6784D6E49A3}" type="sibTrans" cxnId="{E2D783FF-87EB-48EA-B803-FB11FB7A546A}">
      <dgm:prSet/>
      <dgm:spPr/>
      <dgm:t>
        <a:bodyPr/>
        <a:lstStyle/>
        <a:p>
          <a:endParaRPr lang="ru-RU"/>
        </a:p>
      </dgm:t>
    </dgm:pt>
    <dgm:pt modelId="{9EA445A9-0A7C-4DAE-B556-8E0A0B51EFE1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По расходам 7218,6 тыс.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F0804D5-F8F4-4349-9607-867960F35183}" type="parTrans" cxnId="{B443E7F2-58F4-4F27-A6FB-7CA08BE91DF7}">
      <dgm:prSet/>
      <dgm:spPr/>
      <dgm:t>
        <a:bodyPr/>
        <a:lstStyle/>
        <a:p>
          <a:endParaRPr lang="ru-RU"/>
        </a:p>
      </dgm:t>
    </dgm:pt>
    <dgm:pt modelId="{E7941297-31CC-499E-923F-42AEC11F805E}" type="sibTrans" cxnId="{B443E7F2-58F4-4F27-A6FB-7CA08BE91DF7}">
      <dgm:prSet/>
      <dgm:spPr/>
      <dgm:t>
        <a:bodyPr/>
        <a:lstStyle/>
        <a:p>
          <a:endParaRPr lang="ru-RU"/>
        </a:p>
      </dgm:t>
    </dgm:pt>
    <dgm:pt modelId="{67E35E24-8E7E-4A03-AD77-8C8CCB960738}">
      <dgm:prSet custT="1"/>
      <dgm:spPr/>
      <dgm:t>
        <a:bodyPr/>
        <a:lstStyle/>
        <a:p>
          <a:pPr rtl="0"/>
          <a:r>
            <a:rPr lang="ru-RU" sz="3400" b="1" dirty="0" smtClean="0">
              <a:latin typeface="Times New Roman" pitchFamily="18" charset="0"/>
              <a:cs typeface="Times New Roman" pitchFamily="18" charset="0"/>
            </a:rPr>
            <a:t>Дефицит бюджета </a:t>
          </a:r>
          <a:br>
            <a:rPr lang="ru-RU" sz="3400" b="1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(за счет остатка средств) </a:t>
          </a:r>
          <a:r>
            <a:rPr lang="ru-RU" sz="3400" b="1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3400" b="1" dirty="0" smtClean="0">
              <a:latin typeface="Times New Roman" pitchFamily="18" charset="0"/>
              <a:cs typeface="Times New Roman" pitchFamily="18" charset="0"/>
            </a:rPr>
          </a:br>
          <a:r>
            <a:rPr lang="ru-RU" sz="3400" b="1" dirty="0" smtClean="0">
              <a:latin typeface="Times New Roman" pitchFamily="18" charset="0"/>
              <a:cs typeface="Times New Roman" pitchFamily="18" charset="0"/>
            </a:rPr>
            <a:t>184,5 тыс. руб.</a:t>
          </a:r>
          <a:endParaRPr lang="ru-RU" sz="3400" b="1" dirty="0">
            <a:latin typeface="Times New Roman" pitchFamily="18" charset="0"/>
            <a:cs typeface="Times New Roman" pitchFamily="18" charset="0"/>
          </a:endParaRPr>
        </a:p>
      </dgm:t>
    </dgm:pt>
    <dgm:pt modelId="{88FCD4F3-451A-4A83-9472-49EA8DCDC541}" type="parTrans" cxnId="{C3A27F95-8719-4960-B681-958C95273F66}">
      <dgm:prSet/>
      <dgm:spPr/>
      <dgm:t>
        <a:bodyPr/>
        <a:lstStyle/>
        <a:p>
          <a:endParaRPr lang="ru-RU"/>
        </a:p>
      </dgm:t>
    </dgm:pt>
    <dgm:pt modelId="{955985EB-E55F-4D66-9242-694BE9AEF310}" type="sibTrans" cxnId="{C3A27F95-8719-4960-B681-958C95273F66}">
      <dgm:prSet/>
      <dgm:spPr/>
      <dgm:t>
        <a:bodyPr/>
        <a:lstStyle/>
        <a:p>
          <a:endParaRPr lang="ru-RU"/>
        </a:p>
      </dgm:t>
    </dgm:pt>
    <dgm:pt modelId="{32B6B07F-7353-4F98-A677-5A349A6121ED}" type="pres">
      <dgm:prSet presAssocID="{5574783C-0831-49FB-AEB4-E58D9279E0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47AD29-17EE-4CDB-81C2-E225C46B4CBA}" type="pres">
      <dgm:prSet presAssocID="{8A0CC854-3F40-4A9D-8C6F-695ADFF47E9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F575C-8871-4D94-9005-9E6F2173C934}" type="pres">
      <dgm:prSet presAssocID="{4090C214-F442-4DD3-A565-F6784D6E49A3}" presName="sibTrans" presStyleCnt="0"/>
      <dgm:spPr/>
    </dgm:pt>
    <dgm:pt modelId="{B0E22EB0-182D-4631-BBB9-EF1E66907DA0}" type="pres">
      <dgm:prSet presAssocID="{9EA445A9-0A7C-4DAE-B556-8E0A0B51EFE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AE38B-335A-474F-90A0-D9133DE61FBD}" type="pres">
      <dgm:prSet presAssocID="{E7941297-31CC-499E-923F-42AEC11F805E}" presName="sibTrans" presStyleCnt="0"/>
      <dgm:spPr/>
    </dgm:pt>
    <dgm:pt modelId="{D9ECF9DA-EA0C-499F-A532-62D1E6AF8627}" type="pres">
      <dgm:prSet presAssocID="{67E35E24-8E7E-4A03-AD77-8C8CCB96073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43E7F2-58F4-4F27-A6FB-7CA08BE91DF7}" srcId="{5574783C-0831-49FB-AEB4-E58D9279E073}" destId="{9EA445A9-0A7C-4DAE-B556-8E0A0B51EFE1}" srcOrd="1" destOrd="0" parTransId="{CF0804D5-F8F4-4349-9607-867960F35183}" sibTransId="{E7941297-31CC-499E-923F-42AEC11F805E}"/>
    <dgm:cxn modelId="{B4933F04-9643-4F0D-8FF9-57901CBC35EF}" type="presOf" srcId="{5574783C-0831-49FB-AEB4-E58D9279E073}" destId="{32B6B07F-7353-4F98-A677-5A349A6121ED}" srcOrd="0" destOrd="0" presId="urn:microsoft.com/office/officeart/2005/8/layout/default"/>
    <dgm:cxn modelId="{C3A27F95-8719-4960-B681-958C95273F66}" srcId="{5574783C-0831-49FB-AEB4-E58D9279E073}" destId="{67E35E24-8E7E-4A03-AD77-8C8CCB960738}" srcOrd="2" destOrd="0" parTransId="{88FCD4F3-451A-4A83-9472-49EA8DCDC541}" sibTransId="{955985EB-E55F-4D66-9242-694BE9AEF310}"/>
    <dgm:cxn modelId="{8B2264FD-0734-44D0-967C-C4F7B284CBCC}" type="presOf" srcId="{67E35E24-8E7E-4A03-AD77-8C8CCB960738}" destId="{D9ECF9DA-EA0C-499F-A532-62D1E6AF8627}" srcOrd="0" destOrd="0" presId="urn:microsoft.com/office/officeart/2005/8/layout/default"/>
    <dgm:cxn modelId="{E2D783FF-87EB-48EA-B803-FB11FB7A546A}" srcId="{5574783C-0831-49FB-AEB4-E58D9279E073}" destId="{8A0CC854-3F40-4A9D-8C6F-695ADFF47E97}" srcOrd="0" destOrd="0" parTransId="{91CA5AF2-8B87-425D-A652-347563F0ED6A}" sibTransId="{4090C214-F442-4DD3-A565-F6784D6E49A3}"/>
    <dgm:cxn modelId="{7B4B6233-B339-4A98-94AB-2F77123D20B8}" type="presOf" srcId="{9EA445A9-0A7C-4DAE-B556-8E0A0B51EFE1}" destId="{B0E22EB0-182D-4631-BBB9-EF1E66907DA0}" srcOrd="0" destOrd="0" presId="urn:microsoft.com/office/officeart/2005/8/layout/default"/>
    <dgm:cxn modelId="{97E30D77-F48C-46A0-8E05-FB3AA0740CB1}" type="presOf" srcId="{8A0CC854-3F40-4A9D-8C6F-695ADFF47E97}" destId="{9B47AD29-17EE-4CDB-81C2-E225C46B4CBA}" srcOrd="0" destOrd="0" presId="urn:microsoft.com/office/officeart/2005/8/layout/default"/>
    <dgm:cxn modelId="{8C38F481-BC4D-470B-AF8C-F8B13C0A9792}" type="presParOf" srcId="{32B6B07F-7353-4F98-A677-5A349A6121ED}" destId="{9B47AD29-17EE-4CDB-81C2-E225C46B4CBA}" srcOrd="0" destOrd="0" presId="urn:microsoft.com/office/officeart/2005/8/layout/default"/>
    <dgm:cxn modelId="{1D8F734C-8A46-4DC1-BF56-9B00E492ABD1}" type="presParOf" srcId="{32B6B07F-7353-4F98-A677-5A349A6121ED}" destId="{E42F575C-8871-4D94-9005-9E6F2173C934}" srcOrd="1" destOrd="0" presId="urn:microsoft.com/office/officeart/2005/8/layout/default"/>
    <dgm:cxn modelId="{900009FA-AA23-4332-88DD-C0B5853D72E4}" type="presParOf" srcId="{32B6B07F-7353-4F98-A677-5A349A6121ED}" destId="{B0E22EB0-182D-4631-BBB9-EF1E66907DA0}" srcOrd="2" destOrd="0" presId="urn:microsoft.com/office/officeart/2005/8/layout/default"/>
    <dgm:cxn modelId="{624ACB54-A10B-4E89-9D65-EB1479A9B0D1}" type="presParOf" srcId="{32B6B07F-7353-4F98-A677-5A349A6121ED}" destId="{7C4AE38B-335A-474F-90A0-D9133DE61FBD}" srcOrd="3" destOrd="0" presId="urn:microsoft.com/office/officeart/2005/8/layout/default"/>
    <dgm:cxn modelId="{F711E9B1-CF59-4A6F-8D32-5BB0C6CA381F}" type="presParOf" srcId="{32B6B07F-7353-4F98-A677-5A349A6121ED}" destId="{D9ECF9DA-EA0C-499F-A532-62D1E6AF862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8DB9F4-405B-4228-8794-E46F9E70EFE5}" type="doc">
      <dgm:prSet loTypeId="urn:microsoft.com/office/officeart/2005/8/layout/hList6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2A645CF-AFCB-45E1-8DEF-0B389C7778AD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«Строительство, реконструкция и приведение в нормативное состояние объектов общественной инфраструктуры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Постаноговского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сельского поселения» 1235,5 тыс.р.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C4AE5EE-7D05-4088-819C-CD5C076C8586}" type="parTrans" cxnId="{83D0B987-8666-4636-8B58-4EFD8084C9BF}">
      <dgm:prSet/>
      <dgm:spPr/>
      <dgm:t>
        <a:bodyPr/>
        <a:lstStyle/>
        <a:p>
          <a:endParaRPr lang="ru-RU"/>
        </a:p>
      </dgm:t>
    </dgm:pt>
    <dgm:pt modelId="{E5DEB42E-A199-485D-B1FB-DD25DA63DEF7}" type="sibTrans" cxnId="{83D0B987-8666-4636-8B58-4EFD8084C9BF}">
      <dgm:prSet/>
      <dgm:spPr/>
      <dgm:t>
        <a:bodyPr/>
        <a:lstStyle/>
        <a:p>
          <a:endParaRPr lang="ru-RU"/>
        </a:p>
      </dgm:t>
    </dgm:pt>
    <dgm:pt modelId="{7CF88246-238D-47E2-8B78-B567528249F0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«Благоустройство территорий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Постаноговского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сельского поселения» 1155,1 тыс.р.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32571E7-3DD8-46AF-BE75-0D2C128E106B}" type="parTrans" cxnId="{222312D9-A2D1-49B9-B38E-2569E97DE997}">
      <dgm:prSet/>
      <dgm:spPr/>
      <dgm:t>
        <a:bodyPr/>
        <a:lstStyle/>
        <a:p>
          <a:endParaRPr lang="ru-RU"/>
        </a:p>
      </dgm:t>
    </dgm:pt>
    <dgm:pt modelId="{CCAF2837-21B9-4552-BC1C-81DB6A08025F}" type="sibTrans" cxnId="{222312D9-A2D1-49B9-B38E-2569E97DE997}">
      <dgm:prSet/>
      <dgm:spPr/>
      <dgm:t>
        <a:bodyPr/>
        <a:lstStyle/>
        <a:p>
          <a:endParaRPr lang="ru-RU"/>
        </a:p>
      </dgm:t>
    </dgm:pt>
    <dgm:pt modelId="{5679525F-30CF-465A-8E53-EDC9866EEA27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«Развитие культуры и искусства в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Постаноговском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сельском поселении» </a:t>
          </a:r>
          <a:br>
            <a:rPr lang="ru-RU" b="1" dirty="0" smtClean="0">
              <a:latin typeface="Times New Roman" pitchFamily="18" charset="0"/>
              <a:cs typeface="Times New Roman" pitchFamily="18" charset="0"/>
            </a:rPr>
          </a:br>
          <a:r>
            <a:rPr lang="ru-RU" b="1" dirty="0" smtClean="0">
              <a:latin typeface="Times New Roman" pitchFamily="18" charset="0"/>
              <a:cs typeface="Times New Roman" pitchFamily="18" charset="0"/>
            </a:rPr>
            <a:t>2090,2 тыс.р.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7D26DB9-F65E-44D5-B1FF-39A267F83D0E}" type="parTrans" cxnId="{F12454A0-2F47-48C5-A611-707638BEC959}">
      <dgm:prSet/>
      <dgm:spPr/>
      <dgm:t>
        <a:bodyPr/>
        <a:lstStyle/>
        <a:p>
          <a:endParaRPr lang="ru-RU"/>
        </a:p>
      </dgm:t>
    </dgm:pt>
    <dgm:pt modelId="{AF2E7CA9-4E6C-43BD-8180-6FC2382174A4}" type="sibTrans" cxnId="{F12454A0-2F47-48C5-A611-707638BEC959}">
      <dgm:prSet/>
      <dgm:spPr/>
      <dgm:t>
        <a:bodyPr/>
        <a:lstStyle/>
        <a:p>
          <a:endParaRPr lang="ru-RU"/>
        </a:p>
      </dgm:t>
    </dgm:pt>
    <dgm:pt modelId="{6748582E-2A8B-4377-B59C-8567A87B5A9C}" type="pres">
      <dgm:prSet presAssocID="{C68DB9F4-405B-4228-8794-E46F9E70EFE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5B05BC-9D55-404F-B293-1AFD81F4C887}" type="pres">
      <dgm:prSet presAssocID="{12A645CF-AFCB-45E1-8DEF-0B389C7778A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16983-944B-4939-95B6-63C9C6FBD8C2}" type="pres">
      <dgm:prSet presAssocID="{E5DEB42E-A199-485D-B1FB-DD25DA63DEF7}" presName="sibTrans" presStyleCnt="0"/>
      <dgm:spPr/>
    </dgm:pt>
    <dgm:pt modelId="{EE75CD64-4950-4C9F-9E68-D8CCD41539A1}" type="pres">
      <dgm:prSet presAssocID="{7CF88246-238D-47E2-8B78-B567528249F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CF9BE-A60D-4EBA-A219-B5E3639AF780}" type="pres">
      <dgm:prSet presAssocID="{CCAF2837-21B9-4552-BC1C-81DB6A08025F}" presName="sibTrans" presStyleCnt="0"/>
      <dgm:spPr/>
    </dgm:pt>
    <dgm:pt modelId="{5AEBF541-4D16-4CA6-B206-C73AA84C4653}" type="pres">
      <dgm:prSet presAssocID="{5679525F-30CF-465A-8E53-EDC9866EEA2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5F7404-DCBF-4670-8A41-7F56878FD4BA}" type="presOf" srcId="{C68DB9F4-405B-4228-8794-E46F9E70EFE5}" destId="{6748582E-2A8B-4377-B59C-8567A87B5A9C}" srcOrd="0" destOrd="0" presId="urn:microsoft.com/office/officeart/2005/8/layout/hList6"/>
    <dgm:cxn modelId="{AD53A10B-5E51-49EB-9224-C6A1D2C69886}" type="presOf" srcId="{7CF88246-238D-47E2-8B78-B567528249F0}" destId="{EE75CD64-4950-4C9F-9E68-D8CCD41539A1}" srcOrd="0" destOrd="0" presId="urn:microsoft.com/office/officeart/2005/8/layout/hList6"/>
    <dgm:cxn modelId="{0A218D02-E8B0-4064-A505-AC4FFFA685D5}" type="presOf" srcId="{5679525F-30CF-465A-8E53-EDC9866EEA27}" destId="{5AEBF541-4D16-4CA6-B206-C73AA84C4653}" srcOrd="0" destOrd="0" presId="urn:microsoft.com/office/officeart/2005/8/layout/hList6"/>
    <dgm:cxn modelId="{83D0B987-8666-4636-8B58-4EFD8084C9BF}" srcId="{C68DB9F4-405B-4228-8794-E46F9E70EFE5}" destId="{12A645CF-AFCB-45E1-8DEF-0B389C7778AD}" srcOrd="0" destOrd="0" parTransId="{3C4AE5EE-7D05-4088-819C-CD5C076C8586}" sibTransId="{E5DEB42E-A199-485D-B1FB-DD25DA63DEF7}"/>
    <dgm:cxn modelId="{222312D9-A2D1-49B9-B38E-2569E97DE997}" srcId="{C68DB9F4-405B-4228-8794-E46F9E70EFE5}" destId="{7CF88246-238D-47E2-8B78-B567528249F0}" srcOrd="1" destOrd="0" parTransId="{A32571E7-3DD8-46AF-BE75-0D2C128E106B}" sibTransId="{CCAF2837-21B9-4552-BC1C-81DB6A08025F}"/>
    <dgm:cxn modelId="{EBAC7393-4AE7-4F4F-92A5-186C49584729}" type="presOf" srcId="{12A645CF-AFCB-45E1-8DEF-0B389C7778AD}" destId="{035B05BC-9D55-404F-B293-1AFD81F4C887}" srcOrd="0" destOrd="0" presId="urn:microsoft.com/office/officeart/2005/8/layout/hList6"/>
    <dgm:cxn modelId="{F12454A0-2F47-48C5-A611-707638BEC959}" srcId="{C68DB9F4-405B-4228-8794-E46F9E70EFE5}" destId="{5679525F-30CF-465A-8E53-EDC9866EEA27}" srcOrd="2" destOrd="0" parTransId="{57D26DB9-F65E-44D5-B1FF-39A267F83D0E}" sibTransId="{AF2E7CA9-4E6C-43BD-8180-6FC2382174A4}"/>
    <dgm:cxn modelId="{8877361F-6E50-416E-8B9F-52C122A003DB}" type="presParOf" srcId="{6748582E-2A8B-4377-B59C-8567A87B5A9C}" destId="{035B05BC-9D55-404F-B293-1AFD81F4C887}" srcOrd="0" destOrd="0" presId="urn:microsoft.com/office/officeart/2005/8/layout/hList6"/>
    <dgm:cxn modelId="{589C6042-3C20-42F9-9BCB-DCC8C747ED51}" type="presParOf" srcId="{6748582E-2A8B-4377-B59C-8567A87B5A9C}" destId="{15416983-944B-4939-95B6-63C9C6FBD8C2}" srcOrd="1" destOrd="0" presId="urn:microsoft.com/office/officeart/2005/8/layout/hList6"/>
    <dgm:cxn modelId="{EBB00C34-1B81-4177-AE38-663403A46BEB}" type="presParOf" srcId="{6748582E-2A8B-4377-B59C-8567A87B5A9C}" destId="{EE75CD64-4950-4C9F-9E68-D8CCD41539A1}" srcOrd="2" destOrd="0" presId="urn:microsoft.com/office/officeart/2005/8/layout/hList6"/>
    <dgm:cxn modelId="{B5C9DDE9-FD7C-41C6-8B4F-972B65A707C4}" type="presParOf" srcId="{6748582E-2A8B-4377-B59C-8567A87B5A9C}" destId="{A49CF9BE-A60D-4EBA-A219-B5E3639AF780}" srcOrd="3" destOrd="0" presId="urn:microsoft.com/office/officeart/2005/8/layout/hList6"/>
    <dgm:cxn modelId="{979CF0EA-1C98-4D69-BB78-2BE44F8544F5}" type="presParOf" srcId="{6748582E-2A8B-4377-B59C-8567A87B5A9C}" destId="{5AEBF541-4D16-4CA6-B206-C73AA84C465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47AD29-17EE-4CDB-81C2-E225C46B4CBA}">
      <dsp:nvSpPr>
        <dsp:cNvPr id="0" name=""/>
        <dsp:cNvSpPr/>
      </dsp:nvSpPr>
      <dsp:spPr>
        <a:xfrm>
          <a:off x="345030" y="995"/>
          <a:ext cx="3820432" cy="22922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latin typeface="Times New Roman" pitchFamily="18" charset="0"/>
              <a:cs typeface="Times New Roman" pitchFamily="18" charset="0"/>
            </a:rPr>
            <a:t>По доходам </a:t>
          </a:r>
          <a:br>
            <a:rPr lang="ru-RU" sz="48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4800" b="1" kern="1200" dirty="0" smtClean="0">
              <a:latin typeface="Times New Roman" pitchFamily="18" charset="0"/>
              <a:cs typeface="Times New Roman" pitchFamily="18" charset="0"/>
            </a:rPr>
            <a:t>7034,1 тыс. руб.</a:t>
          </a:r>
          <a:endParaRPr lang="ru-RU" sz="4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5030" y="995"/>
        <a:ext cx="3820432" cy="2292259"/>
      </dsp:txXfrm>
    </dsp:sp>
    <dsp:sp modelId="{B0E22EB0-182D-4631-BBB9-EF1E66907DA0}">
      <dsp:nvSpPr>
        <dsp:cNvPr id="0" name=""/>
        <dsp:cNvSpPr/>
      </dsp:nvSpPr>
      <dsp:spPr>
        <a:xfrm>
          <a:off x="4547505" y="995"/>
          <a:ext cx="3820432" cy="22922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latin typeface="Times New Roman" pitchFamily="18" charset="0"/>
              <a:cs typeface="Times New Roman" pitchFamily="18" charset="0"/>
            </a:rPr>
            <a:t>По расходам 7218,6 тыс. руб.</a:t>
          </a:r>
          <a:endParaRPr lang="ru-RU" sz="4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47505" y="995"/>
        <a:ext cx="3820432" cy="2292259"/>
      </dsp:txXfrm>
    </dsp:sp>
    <dsp:sp modelId="{D9ECF9DA-EA0C-499F-A532-62D1E6AF8627}">
      <dsp:nvSpPr>
        <dsp:cNvPr id="0" name=""/>
        <dsp:cNvSpPr/>
      </dsp:nvSpPr>
      <dsp:spPr>
        <a:xfrm>
          <a:off x="2446267" y="2675297"/>
          <a:ext cx="3820432" cy="22922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latin typeface="Times New Roman" pitchFamily="18" charset="0"/>
              <a:cs typeface="Times New Roman" pitchFamily="18" charset="0"/>
            </a:rPr>
            <a:t>Дефицит бюджета </a:t>
          </a:r>
          <a:br>
            <a:rPr lang="ru-RU" sz="34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(за счет остатка средств) </a:t>
          </a:r>
          <a:r>
            <a:rPr lang="ru-RU" sz="3400" b="1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34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3400" b="1" kern="1200" dirty="0" smtClean="0">
              <a:latin typeface="Times New Roman" pitchFamily="18" charset="0"/>
              <a:cs typeface="Times New Roman" pitchFamily="18" charset="0"/>
            </a:rPr>
            <a:t>184,5 тыс. руб.</a:t>
          </a:r>
          <a:endParaRPr lang="ru-RU" sz="3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46267" y="2675297"/>
        <a:ext cx="3820432" cy="22922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5B05BC-9D55-404F-B293-1AFD81F4C887}">
      <dsp:nvSpPr>
        <dsp:cNvPr id="0" name=""/>
        <dsp:cNvSpPr/>
      </dsp:nvSpPr>
      <dsp:spPr>
        <a:xfrm rot="16200000">
          <a:off x="-981091" y="982163"/>
          <a:ext cx="4752528" cy="278820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186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«Строительство, реконструкция и приведение в нормативное состояние объектов общественной инфраструктуры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Постаноговского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сельского поселения» 1235,5 тыс.р.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-981091" y="982163"/>
        <a:ext cx="4752528" cy="2788200"/>
      </dsp:txXfrm>
    </dsp:sp>
    <dsp:sp modelId="{EE75CD64-4950-4C9F-9E68-D8CCD41539A1}">
      <dsp:nvSpPr>
        <dsp:cNvPr id="0" name=""/>
        <dsp:cNvSpPr/>
      </dsp:nvSpPr>
      <dsp:spPr>
        <a:xfrm rot="16200000">
          <a:off x="2016224" y="982163"/>
          <a:ext cx="4752528" cy="278820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186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«Благоустройство территорий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Постаноговского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сельского поселения» 1155,1 тыс.р.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2016224" y="982163"/>
        <a:ext cx="4752528" cy="2788200"/>
      </dsp:txXfrm>
    </dsp:sp>
    <dsp:sp modelId="{5AEBF541-4D16-4CA6-B206-C73AA84C4653}">
      <dsp:nvSpPr>
        <dsp:cNvPr id="0" name=""/>
        <dsp:cNvSpPr/>
      </dsp:nvSpPr>
      <dsp:spPr>
        <a:xfrm rot="16200000">
          <a:off x="5013539" y="982163"/>
          <a:ext cx="4752528" cy="278820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186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«Развитие культуры и искусства в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Постаноговском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сельском поселении» </a:t>
          </a:r>
          <a:br>
            <a:rPr lang="ru-RU" sz="20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2090,2 тыс.р.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5013539" y="982163"/>
        <a:ext cx="4752528" cy="2788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5917-61DE-4E35-877B-CC7B8306A81A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C3BC-1089-49C8-90E9-7C752A9C2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5917-61DE-4E35-877B-CC7B8306A81A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C3BC-1089-49C8-90E9-7C752A9C2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5917-61DE-4E35-877B-CC7B8306A81A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C3BC-1089-49C8-90E9-7C752A9C2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5917-61DE-4E35-877B-CC7B8306A81A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C3BC-1089-49C8-90E9-7C752A9C2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5917-61DE-4E35-877B-CC7B8306A81A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C3BC-1089-49C8-90E9-7C752A9C2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5917-61DE-4E35-877B-CC7B8306A81A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C3BC-1089-49C8-90E9-7C752A9C2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5917-61DE-4E35-877B-CC7B8306A81A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C3BC-1089-49C8-90E9-7C752A9C2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5917-61DE-4E35-877B-CC7B8306A81A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C3BC-1089-49C8-90E9-7C752A9C2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5917-61DE-4E35-877B-CC7B8306A81A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C3BC-1089-49C8-90E9-7C752A9C2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5917-61DE-4E35-877B-CC7B8306A81A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C3BC-1089-49C8-90E9-7C752A9C2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5917-61DE-4E35-877B-CC7B8306A81A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C3BC-1089-49C8-90E9-7C752A9C2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5917-61DE-4E35-877B-CC7B8306A81A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CC3BC-1089-49C8-90E9-7C752A9C2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Сайт\группа в ВК\Фоны\012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9713" y="0"/>
            <a:ext cx="9973713" cy="6958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6" y="0"/>
            <a:ext cx="8856984" cy="200223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Бюджет поселения за 2016 год </a:t>
            </a:r>
            <a:br>
              <a:rPr lang="ru-RU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исполнен:</a:t>
            </a:r>
            <a:endParaRPr lang="ru-RU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1700808"/>
          <a:ext cx="871296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4427984" cy="2348880"/>
          </a:xfrm>
        </p:spPr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Структура доходов поселения: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Сайт\группа в ВК\Фоны\Структура доходов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4637929" cy="2808312"/>
          </a:xfrm>
          <a:prstGeom prst="rect">
            <a:avLst/>
          </a:prstGeom>
          <a:noFill/>
        </p:spPr>
      </p:pic>
      <p:pic>
        <p:nvPicPr>
          <p:cNvPr id="2" name="Picture 2" descr="F:\Фоны\Налоговые доходы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0"/>
            <a:ext cx="4860032" cy="2564904"/>
          </a:xfrm>
          <a:prstGeom prst="rect">
            <a:avLst/>
          </a:prstGeom>
          <a:noFill/>
        </p:spPr>
      </p:pic>
      <p:pic>
        <p:nvPicPr>
          <p:cNvPr id="3" name="Picture 3" descr="F:\Фоны\Неналоговые доход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4005064"/>
            <a:ext cx="4788024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поселения: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F:\Фоны\Структура расходов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8640960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статьям: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F:\Фоны\Расходы по статьям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24009"/>
            <a:ext cx="8640960" cy="5573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146250"/>
          </a:xfrm>
        </p:spPr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 2017 год</a:t>
            </a:r>
            <a:b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бюджет поселения составляет</a:t>
            </a:r>
            <a:b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8 439,9 тыс.р.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F:\Фоны\Програмные расходы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0"/>
            <a:ext cx="864096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Запланированы расходы на реализацию трех муниципальных программ: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79512" y="1916832"/>
          <a:ext cx="87849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  <a:ln cmpd="tri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83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Бюджет поселения за 2016 год  исполнен:</vt:lpstr>
      <vt:lpstr>Структура доходов поселения:</vt:lpstr>
      <vt:lpstr>Структура расходов поселения:</vt:lpstr>
      <vt:lpstr>Структура расходов по статьям:</vt:lpstr>
      <vt:lpstr>На 2017 год бюджет поселения составляет 8 439,9 тыс.р.</vt:lpstr>
      <vt:lpstr>Запланированы расходы на реализацию трех муниципальных программ: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Ковригина Надежда</cp:lastModifiedBy>
  <cp:revision>23</cp:revision>
  <dcterms:created xsi:type="dcterms:W3CDTF">2017-03-23T08:14:30Z</dcterms:created>
  <dcterms:modified xsi:type="dcterms:W3CDTF">2017-03-23T15:33:55Z</dcterms:modified>
</cp:coreProperties>
</file>