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302" r:id="rId4"/>
    <p:sldId id="264" r:id="rId5"/>
    <p:sldId id="287" r:id="rId6"/>
    <p:sldId id="288" r:id="rId7"/>
    <p:sldId id="289" r:id="rId8"/>
    <p:sldId id="303" r:id="rId9"/>
    <p:sldId id="306" r:id="rId10"/>
    <p:sldId id="310" r:id="rId11"/>
    <p:sldId id="291" r:id="rId12"/>
    <p:sldId id="304" r:id="rId13"/>
    <p:sldId id="293" r:id="rId14"/>
    <p:sldId id="295" r:id="rId15"/>
    <p:sldId id="297" r:id="rId16"/>
    <p:sldId id="266" r:id="rId17"/>
    <p:sldId id="299" r:id="rId18"/>
    <p:sldId id="298" r:id="rId19"/>
    <p:sldId id="300" r:id="rId20"/>
    <p:sldId id="315" r:id="rId21"/>
    <p:sldId id="316" r:id="rId22"/>
    <p:sldId id="312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25DD1A-EAFF-4C60-A660-8BD0198526FD}">
          <p14:sldIdLst>
            <p14:sldId id="256"/>
            <p14:sldId id="262"/>
            <p14:sldId id="302"/>
            <p14:sldId id="264"/>
            <p14:sldId id="287"/>
            <p14:sldId id="288"/>
            <p14:sldId id="289"/>
            <p14:sldId id="303"/>
            <p14:sldId id="306"/>
            <p14:sldId id="310"/>
            <p14:sldId id="291"/>
            <p14:sldId id="304"/>
            <p14:sldId id="293"/>
            <p14:sldId id="295"/>
            <p14:sldId id="297"/>
            <p14:sldId id="266"/>
            <p14:sldId id="299"/>
            <p14:sldId id="298"/>
            <p14:sldId id="300"/>
            <p14:sldId id="315"/>
            <p14:sldId id="316"/>
            <p14:sldId id="312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97347" autoAdjust="0"/>
  </p:normalViewPr>
  <p:slideViewPr>
    <p:cSldViewPr>
      <p:cViewPr varScale="1">
        <p:scale>
          <a:sx n="97" d="100"/>
          <a:sy n="97" d="100"/>
        </p:scale>
        <p:origin x="-1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12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1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explosion val="2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33,1%</c:v>
                </c:pt>
                <c:pt idx="1">
                  <c:v>Неналоговые доходы 1,2%</c:v>
                </c:pt>
                <c:pt idx="2">
                  <c:v>Безвозмездные поступления 65,7%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6653.5</c:v>
                </c:pt>
                <c:pt idx="1">
                  <c:v>242.2</c:v>
                </c:pt>
                <c:pt idx="2">
                  <c:v>13203.2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622167138895052"/>
          <c:y val="0.16187788211956039"/>
          <c:w val="0.29466158330348347"/>
          <c:h val="0.78100540728623824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145602600220383"/>
          <c:w val="0.63728783902012254"/>
          <c:h val="0.7065141335264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района </c:v>
                </c:pt>
              </c:strCache>
            </c:strRef>
          </c:tx>
          <c:explosion val="25"/>
          <c:dPt>
            <c:idx val="0"/>
            <c:bubble3D val="0"/>
            <c:explosion val="3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spPr>
              <a:solidFill>
                <a:srgbClr val="EC62E5"/>
              </a:solidFill>
              <a:ln>
                <a:solidFill>
                  <a:srgbClr val="EC62E5"/>
                </a:solidFill>
              </a:ln>
            </c:spPr>
          </c:dPt>
          <c:dPt>
            <c:idx val="2"/>
            <c:bubble3D val="0"/>
            <c:explosion val="24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1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      </c:v>
                </c:pt>
                <c:pt idx="1">
                  <c:v>Национальная оборона      </c:v>
                </c:pt>
                <c:pt idx="2">
                  <c:v>Социальная политика      </c:v>
                </c:pt>
                <c:pt idx="3">
                  <c:v>Национальная экономика      </c:v>
                </c:pt>
                <c:pt idx="4">
                  <c:v>ЖКХ      </c:v>
                </c:pt>
                <c:pt idx="5">
                  <c:v>Культура       </c:v>
                </c:pt>
                <c:pt idx="6">
                  <c:v>Физическая культура и спорт   </c:v>
                </c:pt>
                <c:pt idx="7">
                  <c:v>Национальная безопасность     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5858.6</c:v>
                </c:pt>
                <c:pt idx="1">
                  <c:v>197.7</c:v>
                </c:pt>
                <c:pt idx="2">
                  <c:v>414.6</c:v>
                </c:pt>
                <c:pt idx="3">
                  <c:v>1927.5</c:v>
                </c:pt>
                <c:pt idx="4">
                  <c:v>2896.7</c:v>
                </c:pt>
                <c:pt idx="5">
                  <c:v>5085</c:v>
                </c:pt>
                <c:pt idx="6">
                  <c:v>280.8</c:v>
                </c:pt>
                <c:pt idx="7">
                  <c:v>3438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327962476912622"/>
          <c:y val="7.1830937470735434E-2"/>
          <c:w val="0.31442585301837273"/>
          <c:h val="0.59598844803990514"/>
        </c:manualLayout>
      </c:layout>
      <c:overlay val="1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Культура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38582677165355E-2"/>
                  <c:y val="1.1554024496937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Лист1!$A$1:$A$3</c:f>
              <c:strCache>
                <c:ptCount val="3"/>
                <c:pt idx="0">
                  <c:v>Культура</c:v>
                </c:pt>
                <c:pt idx="1">
                  <c:v>Молодежная политика</c:v>
                </c:pt>
                <c:pt idx="2">
                  <c:v>Национальная кульутра</c:v>
                </c:pt>
              </c:strCache>
            </c:strRef>
          </c:cat>
          <c:val>
            <c:numRef>
              <c:f>Лист1!$C$1:$C$3</c:f>
              <c:numCache>
                <c:formatCode>General</c:formatCode>
                <c:ptCount val="3"/>
                <c:pt idx="0">
                  <c:v>4650</c:v>
                </c:pt>
                <c:pt idx="1">
                  <c:v>180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Молодежная политика</c:v>
                </c:pt>
              </c:strCache>
            </c:strRef>
          </c:tx>
          <c:explosion val="25"/>
          <c:cat>
            <c:strRef>
              <c:f>Лист1!$A$1:$A$3</c:f>
              <c:strCache>
                <c:ptCount val="3"/>
                <c:pt idx="0">
                  <c:v>Культура</c:v>
                </c:pt>
                <c:pt idx="1">
                  <c:v>Молодежная политика</c:v>
                </c:pt>
                <c:pt idx="2">
                  <c:v>Национальная кульутра</c:v>
                </c:pt>
              </c:strCache>
            </c:strRef>
          </c:cat>
          <c:val>
            <c:numRef>
              <c:f>Лист1!$C$2:$E$2</c:f>
              <c:numCache>
                <c:formatCode>General</c:formatCode>
                <c:ptCount val="3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Национальная кульутра</c:v>
                </c:pt>
              </c:strCache>
            </c:strRef>
          </c:tx>
          <c:explosion val="25"/>
          <c:cat>
            <c:strRef>
              <c:f>Лист1!$A$1:$A$3</c:f>
              <c:strCache>
                <c:ptCount val="3"/>
                <c:pt idx="0">
                  <c:v>Культура</c:v>
                </c:pt>
                <c:pt idx="1">
                  <c:v>Молодежная политика</c:v>
                </c:pt>
                <c:pt idx="2">
                  <c:v>Национальная кульутра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 г.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Численность постоянного населения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Численность постоянного населения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4298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8932096"/>
        <c:axId val="148933632"/>
        <c:axId val="0"/>
      </c:bar3DChart>
      <c:catAx>
        <c:axId val="14893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8933632"/>
        <c:crosses val="autoZero"/>
        <c:auto val="1"/>
        <c:lblAlgn val="ctr"/>
        <c:lblOffset val="100"/>
        <c:noMultiLvlLbl val="0"/>
      </c:catAx>
      <c:valAx>
        <c:axId val="14893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9320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0.78081</cdr:x>
      <cdr:y>0</cdr:y>
    </cdr:from>
    <cdr:to>
      <cdr:x>0.97458</cdr:x>
      <cdr:y>0.30355</cdr:y>
    </cdr:to>
    <cdr:pic>
      <cdr:nvPicPr>
        <cdr:cNvPr id="2" name="Picture 22" descr="47fb57196c8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26235" y="0"/>
          <a:ext cx="1619572" cy="12143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C95CD-9B0D-4D16-B85F-820BC3BCB5E3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5FC52-FBBD-4BF1-83FD-D08AAF585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8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5FC52-FBBD-4BF1-83FD-D08AAF5852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5FC52-FBBD-4BF1-83FD-D08AAF5852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AE35-0C86-4823-B0F2-2BF2F91F0051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5B3F-F501-4421-9529-D9B4B5B226A5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F67-264D-49B9-8E34-7E16F41B29C2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6EE6-7259-41DE-B854-D2B1CAEDAE62}" type="datetime1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46E5-7B72-4BE7-B7E7-CA2789AAC5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1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ED64-F7E4-460E-B3DC-DA39C8340AE6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EB53-2E84-44E3-83A5-25EBBE6323E8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682A-D378-4FF3-BE16-B6044EDAACF4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3026-180F-4746-BF96-EB0B7E16B6CF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17B1-F3DD-464E-AD22-6D63C4E88ED9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F6A0-8748-4C5A-B23F-27381FC9B10C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566-F922-4C27-B2B9-F26C76427AC5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A8-CC28-4FEE-A83A-F454116140B9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AAA1-D584-442C-BA16-C369D477334F}" type="datetime1">
              <a:rPr lang="ru-RU" smtClean="0"/>
              <a:pPr/>
              <a:t>27.03.2018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50" y="2636838"/>
            <a:ext cx="8640763" cy="39608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6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</a:p>
          <a:p>
            <a:pPr algn="ctr"/>
            <a:endParaRPr lang="ru-RU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42926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Григорьевское сельское поселение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584176" cy="24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285728"/>
            <a:ext cx="7158030" cy="857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117289"/>
              </p:ext>
            </p:extLst>
          </p:nvPr>
        </p:nvGraphicFramePr>
        <p:xfrm>
          <a:off x="642910" y="1628800"/>
          <a:ext cx="835824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1357298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Структура доходной части бюджета Григорьевского сельского поселения на </a:t>
            </a:r>
            <a:r>
              <a:rPr lang="ru-RU" sz="2400" b="1" dirty="0" smtClean="0"/>
              <a:t>2018 </a:t>
            </a:r>
            <a:r>
              <a:rPr lang="ru-RU" sz="2400" b="1" dirty="0" smtClean="0"/>
              <a:t>год (тыс. рублей)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" y="177922"/>
            <a:ext cx="759598" cy="11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285728"/>
            <a:ext cx="7158030" cy="857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35729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Динамика налоговых и неналоговых поступлений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35729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Динамика безвозмездных поступлений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903226"/>
            <a:ext cx="642942" cy="21546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69163" y="3498534"/>
            <a:ext cx="631068" cy="2558333"/>
          </a:xfrm>
          <a:prstGeom prst="rect">
            <a:avLst/>
          </a:prstGeom>
          <a:solidFill>
            <a:srgbClr val="10A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00231" y="3344646"/>
            <a:ext cx="621339" cy="27132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43174" y="4357694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План </a:t>
            </a:r>
            <a:r>
              <a:rPr lang="ru-RU" b="1" dirty="0" smtClean="0">
                <a:solidFill>
                  <a:srgbClr val="FF0000"/>
                </a:solidFill>
              </a:rPr>
              <a:t>2018 </a:t>
            </a:r>
            <a:r>
              <a:rPr lang="ru-RU" b="1" dirty="0" smtClean="0">
                <a:solidFill>
                  <a:srgbClr val="FF0000"/>
                </a:solidFill>
              </a:rPr>
              <a:t>год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План </a:t>
            </a:r>
            <a:r>
              <a:rPr lang="ru-RU" b="1" dirty="0" smtClean="0">
                <a:solidFill>
                  <a:srgbClr val="00B050"/>
                </a:solidFill>
              </a:rPr>
              <a:t>2019 </a:t>
            </a:r>
            <a:r>
              <a:rPr lang="ru-RU" b="1" dirty="0" smtClean="0">
                <a:solidFill>
                  <a:srgbClr val="00B050"/>
                </a:solidFill>
              </a:rPr>
              <a:t>год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F0"/>
                </a:solidFill>
              </a:rPr>
              <a:t>План </a:t>
            </a:r>
            <a:r>
              <a:rPr lang="ru-RU" b="1" dirty="0" smtClean="0">
                <a:solidFill>
                  <a:srgbClr val="00B0F0"/>
                </a:solidFill>
              </a:rPr>
              <a:t>2020 </a:t>
            </a:r>
            <a:r>
              <a:rPr lang="ru-RU" b="1" dirty="0" smtClean="0">
                <a:solidFill>
                  <a:srgbClr val="00B0F0"/>
                </a:solidFill>
              </a:rPr>
              <a:t>год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497" y="4335669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6895,7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78282" y="374933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7161,2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46553" y="357560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7228,2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43768" y="214311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(тыс. рублей)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3143248"/>
            <a:ext cx="571504" cy="3000396"/>
          </a:xfrm>
          <a:prstGeom prst="rect">
            <a:avLst/>
          </a:prstGeom>
          <a:solidFill>
            <a:srgbClr val="10A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2928934"/>
            <a:ext cx="571504" cy="32004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143768" y="4357694"/>
            <a:ext cx="178595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F0"/>
                </a:solidFill>
              </a:rPr>
              <a:t>План </a:t>
            </a:r>
            <a:r>
              <a:rPr lang="ru-RU" b="1" dirty="0" smtClean="0">
                <a:solidFill>
                  <a:srgbClr val="00B0F0"/>
                </a:solidFill>
              </a:rPr>
              <a:t>2018 </a:t>
            </a:r>
            <a:r>
              <a:rPr lang="ru-RU" b="1" dirty="0" smtClean="0">
                <a:solidFill>
                  <a:srgbClr val="00B0F0"/>
                </a:solidFill>
              </a:rPr>
              <a:t>год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План </a:t>
            </a:r>
            <a:r>
              <a:rPr lang="ru-RU" b="1" dirty="0" smtClean="0">
                <a:solidFill>
                  <a:srgbClr val="00B050"/>
                </a:solidFill>
              </a:rPr>
              <a:t>2019 </a:t>
            </a:r>
            <a:r>
              <a:rPr lang="ru-RU" b="1" dirty="0" smtClean="0">
                <a:solidFill>
                  <a:srgbClr val="00B050"/>
                </a:solidFill>
              </a:rPr>
              <a:t>год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План </a:t>
            </a:r>
            <a:r>
              <a:rPr lang="ru-RU" b="1" dirty="0" smtClean="0">
                <a:solidFill>
                  <a:srgbClr val="FF0000"/>
                </a:solidFill>
              </a:rPr>
              <a:t>2020 </a:t>
            </a:r>
            <a:r>
              <a:rPr lang="ru-RU" b="1" dirty="0" smtClean="0">
                <a:solidFill>
                  <a:srgbClr val="FF0000"/>
                </a:solidFill>
              </a:rPr>
              <a:t>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2481670"/>
            <a:ext cx="660612" cy="36476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786314" y="2571744"/>
            <a:ext cx="98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13203,2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29256" y="2786058"/>
            <a:ext cx="1154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11542,4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72198" y="3643314"/>
            <a:ext cx="1154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18269,1</a:t>
            </a:r>
            <a:endParaRPr lang="ru-RU" sz="14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1035819" y="2928934"/>
            <a:ext cx="1571636" cy="56960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3" idx="0"/>
          </p:cNvCxnSpPr>
          <p:nvPr/>
        </p:nvCxnSpPr>
        <p:spPr>
          <a:xfrm>
            <a:off x="5143504" y="2375212"/>
            <a:ext cx="863203" cy="410846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" y="177922"/>
            <a:ext cx="759598" cy="11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5863830" y="2196870"/>
            <a:ext cx="785818" cy="28480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101"/>
          <p:cNvGrpSpPr>
            <a:grpSpLocks/>
          </p:cNvGrpSpPr>
          <p:nvPr/>
        </p:nvGrpSpPr>
        <p:grpSpPr bwMode="auto">
          <a:xfrm>
            <a:off x="-129846" y="34512"/>
            <a:ext cx="9258301" cy="6835775"/>
            <a:chOff x="-1" y="0"/>
            <a:chExt cx="5832" cy="4306"/>
          </a:xfrm>
        </p:grpSpPr>
        <p:pic>
          <p:nvPicPr>
            <p:cNvPr id="65542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3" name="AutoShape 26"/>
            <p:cNvSpPr>
              <a:spLocks noChangeArrowheads="1"/>
            </p:cNvSpPr>
            <p:nvPr/>
          </p:nvSpPr>
          <p:spPr bwMode="auto">
            <a:xfrm>
              <a:off x="71" y="2281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bg1"/>
                  </a:solidFill>
                </a:rPr>
                <a:t>Разделы классификации расходов бюджета</a:t>
              </a:r>
            </a:p>
          </p:txBody>
        </p:sp>
        <p:grpSp>
          <p:nvGrpSpPr>
            <p:cNvPr id="65544" name="Group 100"/>
            <p:cNvGrpSpPr>
              <a:grpSpLocks/>
            </p:cNvGrpSpPr>
            <p:nvPr/>
          </p:nvGrpSpPr>
          <p:grpSpPr bwMode="auto">
            <a:xfrm>
              <a:off x="-1" y="527"/>
              <a:ext cx="5713" cy="3779"/>
              <a:chOff x="-1" y="527"/>
              <a:chExt cx="5713" cy="3779"/>
            </a:xfrm>
          </p:grpSpPr>
          <p:sp>
            <p:nvSpPr>
              <p:cNvPr id="65546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/>
              </a:p>
            </p:txBody>
          </p:sp>
          <p:sp>
            <p:nvSpPr>
              <p:cNvPr id="65547" name="Text Box 24"/>
              <p:cNvSpPr txBox="1">
                <a:spLocks noChangeArrowheads="1"/>
              </p:cNvSpPr>
              <p:nvPr/>
            </p:nvSpPr>
            <p:spPr bwMode="auto">
              <a:xfrm>
                <a:off x="320" y="527"/>
                <a:ext cx="3734" cy="1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/>
                  <a:t>	</a:t>
                </a:r>
                <a:r>
                  <a:rPr lang="ru-RU" sz="1600" dirty="0" smtClean="0"/>
                  <a:t>РАСХОДЫ БЮДЖЕТА</a:t>
                </a:r>
              </a:p>
              <a:p>
                <a:pPr>
                  <a:spcBef>
                    <a:spcPct val="50000"/>
                  </a:spcBef>
                </a:pPr>
                <a:r>
                  <a:rPr lang="ru-RU" sz="1600" dirty="0" smtClean="0"/>
                  <a:t>Формирование </a:t>
                </a:r>
                <a:r>
                  <a:rPr lang="ru-RU" sz="1600" dirty="0"/>
                  <a:t>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600" dirty="0"/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600" dirty="0"/>
                  <a:t> по муниципальным программам и </a:t>
                </a:r>
                <a:r>
                  <a:rPr lang="ru-RU" sz="1600" dirty="0" smtClean="0"/>
                  <a:t>непрограммным направлениям </a:t>
                </a:r>
                <a:r>
                  <a:rPr lang="ru-RU" sz="1600" dirty="0"/>
                  <a:t>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600" dirty="0"/>
                  <a:t> по ведомственной структуре. </a:t>
                </a:r>
              </a:p>
            </p:txBody>
          </p:sp>
          <p:sp>
            <p:nvSpPr>
              <p:cNvPr id="65548" name="AutoShape 31"/>
              <p:cNvSpPr>
                <a:spLocks noChangeArrowheads="1"/>
              </p:cNvSpPr>
              <p:nvPr/>
            </p:nvSpPr>
            <p:spPr bwMode="auto">
              <a:xfrm>
                <a:off x="2360" y="3682"/>
                <a:ext cx="928" cy="59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300" b="1" dirty="0">
                    <a:solidFill>
                      <a:schemeClr val="bg1"/>
                    </a:solidFill>
                  </a:rPr>
                  <a:t>11</a:t>
                </a:r>
              </a:p>
              <a:p>
                <a:pPr algn="ctr"/>
                <a:r>
                  <a:rPr lang="ru-RU" sz="1300" b="1" dirty="0">
                    <a:solidFill>
                      <a:schemeClr val="bg1"/>
                    </a:solidFill>
                  </a:rPr>
                  <a:t> «Физическая</a:t>
                </a:r>
              </a:p>
              <a:p>
                <a:pPr algn="ctr"/>
                <a:r>
                  <a:rPr lang="ru-RU" sz="1300" b="1" dirty="0">
                    <a:solidFill>
                      <a:schemeClr val="bg1"/>
                    </a:solidFill>
                  </a:rPr>
                  <a:t>культура и</a:t>
                </a:r>
              </a:p>
              <a:p>
                <a:pPr algn="ctr"/>
                <a:r>
                  <a:rPr lang="ru-RU" sz="1300" b="1" dirty="0">
                    <a:solidFill>
                      <a:schemeClr val="bg1"/>
                    </a:solidFill>
                  </a:rPr>
                  <a:t>спорт»</a:t>
                </a:r>
              </a:p>
            </p:txBody>
          </p:sp>
          <p:sp>
            <p:nvSpPr>
              <p:cNvPr id="65549" name="AutoShape 32"/>
              <p:cNvSpPr>
                <a:spLocks noChangeArrowheads="1"/>
              </p:cNvSpPr>
              <p:nvPr/>
            </p:nvSpPr>
            <p:spPr bwMode="auto">
              <a:xfrm>
                <a:off x="1361" y="3777"/>
                <a:ext cx="817" cy="499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300" b="1" dirty="0">
                    <a:solidFill>
                      <a:schemeClr val="bg1"/>
                    </a:solidFill>
                  </a:rPr>
                  <a:t>10 «Социальная</a:t>
                </a:r>
              </a:p>
              <a:p>
                <a:pPr algn="ctr"/>
                <a:r>
                  <a:rPr lang="ru-RU" sz="1300" b="1" dirty="0">
                    <a:solidFill>
                      <a:schemeClr val="bg1"/>
                    </a:solidFill>
                  </a:rPr>
                  <a:t>политика»</a:t>
                </a:r>
              </a:p>
            </p:txBody>
          </p:sp>
          <p:grpSp>
            <p:nvGrpSpPr>
              <p:cNvPr id="65552" name="Group 44"/>
              <p:cNvGrpSpPr>
                <a:grpSpLocks/>
              </p:cNvGrpSpPr>
              <p:nvPr/>
            </p:nvGrpSpPr>
            <p:grpSpPr bwMode="auto">
              <a:xfrm>
                <a:off x="884" y="2753"/>
                <a:ext cx="772" cy="817"/>
                <a:chOff x="15" y="2753"/>
                <a:chExt cx="830" cy="817"/>
              </a:xfrm>
            </p:grpSpPr>
            <p:sp>
              <p:nvSpPr>
                <p:cNvPr id="65593" name="AutoShape 45"/>
                <p:cNvSpPr>
                  <a:spLocks noChangeArrowheads="1"/>
                </p:cNvSpPr>
                <p:nvPr/>
              </p:nvSpPr>
              <p:spPr bwMode="auto">
                <a:xfrm>
                  <a:off x="15" y="2753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59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6" y="2844"/>
                  <a:ext cx="829" cy="6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02 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оборона»</a:t>
                  </a:r>
                </a:p>
                <a:p>
                  <a:pPr algn="ctr"/>
                  <a:endParaRPr lang="ru-RU" sz="13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5553" name="Group 47"/>
              <p:cNvGrpSpPr>
                <a:grpSpLocks/>
              </p:cNvGrpSpPr>
              <p:nvPr/>
            </p:nvGrpSpPr>
            <p:grpSpPr bwMode="auto">
              <a:xfrm flipH="1">
                <a:off x="1875" y="2718"/>
                <a:ext cx="911" cy="908"/>
                <a:chOff x="116" y="2666"/>
                <a:chExt cx="833" cy="817"/>
              </a:xfrm>
            </p:grpSpPr>
            <p:sp>
              <p:nvSpPr>
                <p:cNvPr id="65591" name="AutoShape 48"/>
                <p:cNvSpPr>
                  <a:spLocks noChangeArrowheads="1"/>
                </p:cNvSpPr>
                <p:nvPr/>
              </p:nvSpPr>
              <p:spPr bwMode="auto">
                <a:xfrm>
                  <a:off x="116" y="2666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59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20" y="2666"/>
                  <a:ext cx="829" cy="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03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безопасность и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правоохранительная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деятельность»</a:t>
                  </a:r>
                </a:p>
              </p:txBody>
            </p:sp>
          </p:grpSp>
          <p:grpSp>
            <p:nvGrpSpPr>
              <p:cNvPr id="65554" name="Group 61"/>
              <p:cNvGrpSpPr>
                <a:grpSpLocks/>
              </p:cNvGrpSpPr>
              <p:nvPr/>
            </p:nvGrpSpPr>
            <p:grpSpPr bwMode="auto">
              <a:xfrm>
                <a:off x="2880" y="2329"/>
                <a:ext cx="907" cy="1170"/>
                <a:chOff x="3334" y="2329"/>
                <a:chExt cx="998" cy="1170"/>
              </a:xfrm>
            </p:grpSpPr>
            <p:grpSp>
              <p:nvGrpSpPr>
                <p:cNvPr id="65587" name="Group 50"/>
                <p:cNvGrpSpPr>
                  <a:grpSpLocks/>
                </p:cNvGrpSpPr>
                <p:nvPr/>
              </p:nvGrpSpPr>
              <p:grpSpPr bwMode="auto">
                <a:xfrm>
                  <a:off x="3353" y="2329"/>
                  <a:ext cx="927" cy="1170"/>
                  <a:chOff x="89" y="2329"/>
                  <a:chExt cx="847" cy="1170"/>
                </a:xfrm>
              </p:grpSpPr>
              <p:sp>
                <p:nvSpPr>
                  <p:cNvPr id="65589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19" y="2682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559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" y="2329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6558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334" y="2734"/>
                  <a:ext cx="998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04 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p:grpSp>
          <p:grpSp>
            <p:nvGrpSpPr>
              <p:cNvPr id="65555" name="Group 62"/>
              <p:cNvGrpSpPr>
                <a:grpSpLocks/>
              </p:cNvGrpSpPr>
              <p:nvPr/>
            </p:nvGrpSpPr>
            <p:grpSpPr bwMode="auto">
              <a:xfrm>
                <a:off x="3872" y="2559"/>
                <a:ext cx="915" cy="922"/>
                <a:chOff x="3325" y="2559"/>
                <a:chExt cx="1060" cy="922"/>
              </a:xfrm>
            </p:grpSpPr>
            <p:grpSp>
              <p:nvGrpSpPr>
                <p:cNvPr id="65583" name="Group 63"/>
                <p:cNvGrpSpPr>
                  <a:grpSpLocks/>
                </p:cNvGrpSpPr>
                <p:nvPr/>
              </p:nvGrpSpPr>
              <p:grpSpPr bwMode="auto">
                <a:xfrm>
                  <a:off x="3325" y="2559"/>
                  <a:ext cx="956" cy="922"/>
                  <a:chOff x="64" y="2559"/>
                  <a:chExt cx="874" cy="922"/>
                </a:xfrm>
              </p:grpSpPr>
              <p:sp>
                <p:nvSpPr>
                  <p:cNvPr id="65585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21" y="2664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5586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" y="2559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6558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87" y="2732"/>
                  <a:ext cx="998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05 «Жилищно-коммунальное хозяйство»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p:grpSp>
          <p:grpSp>
            <p:nvGrpSpPr>
              <p:cNvPr id="65579" name="Group 68"/>
              <p:cNvGrpSpPr>
                <a:grpSpLocks/>
              </p:cNvGrpSpPr>
              <p:nvPr/>
            </p:nvGrpSpPr>
            <p:grpSpPr bwMode="auto">
              <a:xfrm>
                <a:off x="4817" y="2243"/>
                <a:ext cx="788" cy="1085"/>
                <a:chOff x="108" y="2251"/>
                <a:chExt cx="834" cy="1304"/>
              </a:xfrm>
            </p:grpSpPr>
            <p:sp>
              <p:nvSpPr>
                <p:cNvPr id="65581" name="AutoShape 69"/>
                <p:cNvSpPr>
                  <a:spLocks noChangeArrowheads="1"/>
                </p:cNvSpPr>
                <p:nvPr/>
              </p:nvSpPr>
              <p:spPr bwMode="auto">
                <a:xfrm>
                  <a:off x="108" y="2738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58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5557" name="Group 72"/>
              <p:cNvGrpSpPr>
                <a:grpSpLocks/>
              </p:cNvGrpSpPr>
              <p:nvPr/>
            </p:nvGrpSpPr>
            <p:grpSpPr bwMode="auto">
              <a:xfrm>
                <a:off x="-1" y="2715"/>
                <a:ext cx="5713" cy="709"/>
                <a:chOff x="3023" y="1540"/>
                <a:chExt cx="5989" cy="1065"/>
              </a:xfrm>
            </p:grpSpPr>
            <p:sp>
              <p:nvSpPr>
                <p:cNvPr id="6557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023" y="2317"/>
                  <a:ext cx="90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57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8014" y="1540"/>
                  <a:ext cx="998" cy="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</a:rPr>
                    <a:t>07 «Образование»</a:t>
                  </a:r>
                  <a:r>
                    <a:rPr lang="ru-RU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65574" name="Text Box 80"/>
              <p:cNvSpPr txBox="1">
                <a:spLocks noChangeArrowheads="1"/>
              </p:cNvSpPr>
              <p:nvPr/>
            </p:nvSpPr>
            <p:spPr bwMode="auto">
              <a:xfrm>
                <a:off x="298" y="3301"/>
                <a:ext cx="94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559" name="Text Box 87"/>
              <p:cNvSpPr txBox="1">
                <a:spLocks noChangeArrowheads="1"/>
              </p:cNvSpPr>
              <p:nvPr/>
            </p:nvSpPr>
            <p:spPr bwMode="auto">
              <a:xfrm>
                <a:off x="3651" y="3748"/>
                <a:ext cx="2041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>
                    <a:solidFill>
                      <a:schemeClr val="bg1"/>
                    </a:solidFill>
                  </a:rPr>
                  <a:t>14 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65560" name="Line 88"/>
              <p:cNvSpPr>
                <a:spLocks noChangeShapeType="1"/>
              </p:cNvSpPr>
              <p:nvPr/>
            </p:nvSpPr>
            <p:spPr bwMode="auto">
              <a:xfrm flipV="1">
                <a:off x="429" y="2502"/>
                <a:ext cx="3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1" name="Line 89"/>
              <p:cNvSpPr>
                <a:spLocks noChangeShapeType="1"/>
              </p:cNvSpPr>
              <p:nvPr/>
            </p:nvSpPr>
            <p:spPr bwMode="auto">
              <a:xfrm flipV="1">
                <a:off x="821" y="2507"/>
                <a:ext cx="0" cy="1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2" name="Line 90"/>
              <p:cNvSpPr>
                <a:spLocks noChangeShapeType="1"/>
              </p:cNvSpPr>
              <p:nvPr/>
            </p:nvSpPr>
            <p:spPr bwMode="auto">
              <a:xfrm flipV="1">
                <a:off x="1264" y="2507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3" name="Line 91"/>
              <p:cNvSpPr>
                <a:spLocks noChangeShapeType="1"/>
              </p:cNvSpPr>
              <p:nvPr/>
            </p:nvSpPr>
            <p:spPr bwMode="auto">
              <a:xfrm flipH="1" flipV="1">
                <a:off x="1770" y="2507"/>
                <a:ext cx="1" cy="1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4" name="Line 92"/>
              <p:cNvSpPr>
                <a:spLocks noChangeShapeType="1"/>
              </p:cNvSpPr>
              <p:nvPr/>
            </p:nvSpPr>
            <p:spPr bwMode="auto">
              <a:xfrm flipH="1" flipV="1">
                <a:off x="2360" y="2521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5" name="Line 94"/>
              <p:cNvSpPr>
                <a:spLocks noChangeShapeType="1"/>
              </p:cNvSpPr>
              <p:nvPr/>
            </p:nvSpPr>
            <p:spPr bwMode="auto">
              <a:xfrm flipV="1">
                <a:off x="3329" y="2502"/>
                <a:ext cx="5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6" name="Line 95"/>
              <p:cNvSpPr>
                <a:spLocks noChangeShapeType="1"/>
              </p:cNvSpPr>
              <p:nvPr/>
            </p:nvSpPr>
            <p:spPr bwMode="auto">
              <a:xfrm flipV="1">
                <a:off x="3878" y="2507"/>
                <a:ext cx="0" cy="12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7" name="Line 96"/>
              <p:cNvSpPr>
                <a:spLocks noChangeShapeType="1"/>
              </p:cNvSpPr>
              <p:nvPr/>
            </p:nvSpPr>
            <p:spPr bwMode="auto">
              <a:xfrm flipH="1" flipV="1">
                <a:off x="4312" y="2507"/>
                <a:ext cx="0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8" name="Line 97"/>
              <p:cNvSpPr>
                <a:spLocks noChangeShapeType="1"/>
              </p:cNvSpPr>
              <p:nvPr/>
            </p:nvSpPr>
            <p:spPr bwMode="auto">
              <a:xfrm flipV="1">
                <a:off x="5239" y="250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AutoShape 31"/>
              <p:cNvSpPr>
                <a:spLocks noChangeArrowheads="1"/>
              </p:cNvSpPr>
              <p:nvPr/>
            </p:nvSpPr>
            <p:spPr bwMode="auto">
              <a:xfrm>
                <a:off x="3520" y="3675"/>
                <a:ext cx="928" cy="59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300" b="1" dirty="0" smtClean="0">
                    <a:solidFill>
                      <a:schemeClr val="bg1"/>
                    </a:solidFill>
                  </a:rPr>
                  <a:t>12</a:t>
                </a:r>
                <a:endParaRPr lang="ru-RU" sz="13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3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1300" b="1" dirty="0" smtClean="0">
                    <a:solidFill>
                      <a:schemeClr val="bg1"/>
                    </a:solidFill>
                  </a:rPr>
                  <a:t>«Средства </a:t>
                </a:r>
              </a:p>
              <a:p>
                <a:pPr algn="ctr"/>
                <a:r>
                  <a:rPr lang="ru-RU" sz="1300" b="1" dirty="0" smtClean="0">
                    <a:solidFill>
                      <a:schemeClr val="bg1"/>
                    </a:solidFill>
                  </a:rPr>
                  <a:t>массовой </a:t>
                </a:r>
              </a:p>
              <a:p>
                <a:pPr algn="ctr"/>
                <a:r>
                  <a:rPr lang="ru-RU" sz="1300" b="1" dirty="0" smtClean="0">
                    <a:solidFill>
                      <a:schemeClr val="bg1"/>
                    </a:solidFill>
                  </a:rPr>
                  <a:t>информации»</a:t>
                </a:r>
                <a:endParaRPr lang="ru-RU" sz="13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538" name="Slide Number Placeholder 5"/>
          <p:cNvSpPr txBox="1">
            <a:spLocks noGrp="1"/>
          </p:cNvSpPr>
          <p:nvPr/>
        </p:nvSpPr>
        <p:spPr bwMode="auto">
          <a:xfrm>
            <a:off x="8675688" y="6492875"/>
            <a:ext cx="468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CF34319-2CDD-4425-860F-EB4653BA358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97522" y="4006438"/>
            <a:ext cx="1" cy="1930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utoShape 32"/>
          <p:cNvSpPr>
            <a:spLocks noChangeArrowheads="1"/>
          </p:cNvSpPr>
          <p:nvPr/>
        </p:nvSpPr>
        <p:spPr bwMode="auto">
          <a:xfrm>
            <a:off x="351732" y="5989209"/>
            <a:ext cx="1296988" cy="7921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08 «Культура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и кинематография»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70" name="AutoShape 32"/>
          <p:cNvSpPr>
            <a:spLocks noChangeArrowheads="1"/>
          </p:cNvSpPr>
          <p:nvPr/>
        </p:nvSpPr>
        <p:spPr bwMode="auto">
          <a:xfrm>
            <a:off x="0" y="4438996"/>
            <a:ext cx="1104089" cy="125999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01 «</a:t>
            </a:r>
            <a:r>
              <a:rPr lang="ru-RU" sz="1300" b="1" dirty="0" err="1" smtClean="0">
                <a:solidFill>
                  <a:schemeClr val="bg1"/>
                </a:solidFill>
              </a:rPr>
              <a:t>Общегосу</a:t>
            </a:r>
            <a:endParaRPr lang="ru-RU" sz="13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дарственные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вопросы»</a:t>
            </a:r>
            <a:endParaRPr lang="ru-RU" sz="1300" b="1" dirty="0">
              <a:solidFill>
                <a:schemeClr val="bg1"/>
              </a:solidFill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" y="177922"/>
            <a:ext cx="565043" cy="8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993307" y="177922"/>
            <a:ext cx="6808429" cy="4789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711977"/>
              </p:ext>
            </p:extLst>
          </p:nvPr>
        </p:nvGraphicFramePr>
        <p:xfrm>
          <a:off x="457200" y="2143116"/>
          <a:ext cx="8229600" cy="398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7144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Структура расходов бюджета Григорьевского сельского поселения на </a:t>
            </a:r>
            <a:r>
              <a:rPr lang="ru-RU" b="1" dirty="0" smtClean="0"/>
              <a:t>2018 </a:t>
            </a:r>
            <a:r>
              <a:rPr lang="ru-RU" b="1" dirty="0" smtClean="0"/>
              <a:t>год</a:t>
            </a:r>
            <a:r>
              <a:rPr lang="ru-RU" b="1" dirty="0"/>
              <a:t>,</a:t>
            </a:r>
            <a:r>
              <a:rPr lang="en-US" b="1" dirty="0" smtClean="0"/>
              <a:t>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" y="177922"/>
            <a:ext cx="565043" cy="8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РАСХОДНАЯ ЧАСТЬ БЮДЖЕТА</a:t>
            </a:r>
          </a:p>
          <a:p>
            <a:pPr algn="ctr">
              <a:buNone/>
            </a:pPr>
            <a:r>
              <a:rPr lang="ru-RU" sz="2400" b="1" u="sng" dirty="0" smtClean="0"/>
              <a:t>Расходы бюджета Григорьевского сельского поселения</a:t>
            </a:r>
            <a:endParaRPr lang="ru-RU" sz="2400" b="1" u="sng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8088831" flipH="1">
            <a:off x="5711239" y="1774885"/>
            <a:ext cx="490067" cy="301678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71538" y="4071942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Муниципальные программы  </a:t>
            </a:r>
            <a:r>
              <a:rPr lang="ru-RU" sz="2400" b="1" dirty="0" smtClean="0"/>
              <a:t>66%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6" y="4000504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программные мероприятия </a:t>
            </a:r>
            <a:r>
              <a:rPr lang="ru-RU" sz="2400" b="1" dirty="0" smtClean="0"/>
              <a:t>34%</a:t>
            </a:r>
            <a:endParaRPr lang="ru-RU" sz="2400" b="1" dirty="0"/>
          </a:p>
        </p:txBody>
      </p:sp>
      <p:sp>
        <p:nvSpPr>
          <p:cNvPr id="27" name="Стрелка вниз 26"/>
          <p:cNvSpPr/>
          <p:nvPr/>
        </p:nvSpPr>
        <p:spPr>
          <a:xfrm rot="3596710">
            <a:off x="2701968" y="1732794"/>
            <a:ext cx="491573" cy="307132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" y="177922"/>
            <a:ext cx="934463" cy="14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560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614938"/>
              </p:ext>
            </p:extLst>
          </p:nvPr>
        </p:nvGraphicFramePr>
        <p:xfrm>
          <a:off x="971550" y="1612900"/>
          <a:ext cx="7016750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Лист" r:id="rId4" imgW="8848787" imgH="5134006" progId="Excel.Sheet.8">
                  <p:embed/>
                </p:oleObj>
              </mc:Choice>
              <mc:Fallback>
                <p:oleObj name="Лист" r:id="rId4" imgW="8848787" imgH="5134006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12900"/>
                        <a:ext cx="7016750" cy="407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" y="177922"/>
            <a:ext cx="934463" cy="14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Принятые муниципальные программы на уровне поселения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02219"/>
              </p:ext>
            </p:extLst>
          </p:nvPr>
        </p:nvGraphicFramePr>
        <p:xfrm>
          <a:off x="357157" y="1785926"/>
          <a:ext cx="850112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5"/>
                <a:gridCol w="857256"/>
                <a:gridCol w="857256"/>
                <a:gridCol w="857256"/>
              </a:tblGrid>
              <a:tr h="428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муниципальной программы (тыс.рублей)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 2016г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 2017г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 2018г.</a:t>
                      </a:r>
                      <a:endParaRPr lang="ru-RU" sz="1200" dirty="0"/>
                    </a:p>
                  </a:txBody>
                  <a:tcPr/>
                </a:tc>
              </a:tr>
              <a:tr h="2485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«Жилищно-коммунальное хозяйство и инфраструктура</a:t>
                      </a:r>
                      <a:r>
                        <a:rPr lang="ru-RU" sz="1200" baseline="0" dirty="0" smtClean="0"/>
                        <a:t> Григорьевского сельского поселения</a:t>
                      </a:r>
                      <a:r>
                        <a:rPr lang="ru-RU" sz="1200" dirty="0" smtClean="0"/>
                        <a:t>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3873,4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2269,6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1791,1</a:t>
                      </a:r>
                      <a:endParaRPr lang="ru-RU" sz="1200" dirty="0"/>
                    </a:p>
                  </a:txBody>
                  <a:tcPr/>
                </a:tc>
              </a:tr>
              <a:tr h="2600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"Развитие культуры и искусства Григорьевского сельского поселения"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4830,0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4800,0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4800,0</a:t>
                      </a:r>
                      <a:endParaRPr lang="ru-RU" sz="1200" dirty="0"/>
                    </a:p>
                  </a:txBody>
                  <a:tcPr/>
                </a:tc>
              </a:tr>
              <a:tr h="2714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«Обеспечение безопасности жизнедеятельности населения Григорьевского</a:t>
                      </a:r>
                      <a:r>
                        <a:rPr lang="ru-RU" sz="1200" baseline="0" dirty="0" smtClean="0"/>
                        <a:t> сельского поселения</a:t>
                      </a:r>
                      <a:r>
                        <a:rPr lang="ru-RU" sz="1200" dirty="0" smtClean="0"/>
                        <a:t>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1107,0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1077,7</a:t>
                      </a:r>
                      <a:endParaRPr lang="ru-RU" sz="1200" dirty="0"/>
                    </a:p>
                  </a:txBody>
                  <a:tcPr/>
                </a:tc>
              </a:tr>
              <a:tr h="4257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"Развитие физической культуры, спорта и формирование здорового образа жизни"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42,5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" y="177922"/>
            <a:ext cx="803689" cy="12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082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71604" y="1857364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571612"/>
            <a:ext cx="2857520" cy="4929222"/>
          </a:xfrm>
          <a:prstGeom prst="roundRect">
            <a:avLst/>
          </a:prstGeom>
          <a:solidFill>
            <a:srgbClr val="10AC5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Основные направления работы учреждений отрасли «Культура»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1714488"/>
            <a:ext cx="5429288" cy="4714908"/>
          </a:xfrm>
          <a:prstGeom prst="roundRect">
            <a:avLst/>
          </a:prstGeom>
          <a:solidFill>
            <a:srgbClr val="C7E24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Содержание и обеспечение деятельности учреждений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Проведение различных мероприятий, выставок и т.д.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Укрепление материально-технической базы учреждений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Предоставление муниципальных услуг учреждениями отрасли «Культура»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Предоставление социальных гарантий и льгот работникам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188640"/>
            <a:ext cx="803689" cy="12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0112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71604" y="1857364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5715016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2016 –4830,0 тыс. руб.</a:t>
            </a:r>
          </a:p>
          <a:p>
            <a:r>
              <a:rPr lang="ru-RU" b="1" dirty="0" smtClean="0"/>
              <a:t>2017 – 4800,0 тыс. руб.</a:t>
            </a:r>
          </a:p>
          <a:p>
            <a:r>
              <a:rPr lang="ru-RU" b="1" dirty="0" smtClean="0"/>
              <a:t>2018 – 4800,0 тыс. руб.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Муниципальная программа «Развитие культуры и искусства Григорьевского сельского поселения» (мероприятия) на 2016-2018 год»</a:t>
            </a:r>
            <a:endParaRPr lang="ru-RU" sz="20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0" y="188640"/>
            <a:ext cx="803689" cy="12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969319"/>
              </p:ext>
            </p:extLst>
          </p:nvPr>
        </p:nvGraphicFramePr>
        <p:xfrm>
          <a:off x="1236838" y="2204174"/>
          <a:ext cx="7223593" cy="424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Documents and Settings\Admin.MICROSOF-AAF80D\Рабочий стол\Новая папка\IMG_7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18529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C:\Documents and Settings\Admin.MICROSOF-AAF80D\Рабочий стол\Новая папка\IMG_7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58700"/>
            <a:ext cx="2053119" cy="15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082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71604" y="1857364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52" y="1571612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Основные направления деятельности отрасли «Культура»  </a:t>
            </a:r>
          </a:p>
          <a:p>
            <a:r>
              <a:rPr lang="ru-RU" sz="2000" b="1" dirty="0" smtClean="0"/>
              <a:t>Оказание муниципальных услуг в сфере «Культура» предоставляет: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292893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МБУК «Культурно-досуговый центр», </a:t>
            </a:r>
          </a:p>
          <a:p>
            <a:r>
              <a:rPr lang="ru-RU" dirty="0" smtClean="0"/>
              <a:t>имеет 3 филиала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4286256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ЦДТ с. Григорьевское</a:t>
            </a:r>
          </a:p>
          <a:p>
            <a:r>
              <a:rPr lang="ru-RU" b="1" dirty="0" smtClean="0"/>
              <a:t>ДТ с. </a:t>
            </a:r>
            <a:r>
              <a:rPr lang="ru-RU" b="1" dirty="0" err="1" smtClean="0"/>
              <a:t>Мокино</a:t>
            </a:r>
            <a:endParaRPr lang="ru-RU" b="1" dirty="0" smtClean="0"/>
          </a:p>
          <a:p>
            <a:r>
              <a:rPr lang="ru-RU" b="1" dirty="0" smtClean="0"/>
              <a:t>ДД ст. Григорьевская</a:t>
            </a:r>
          </a:p>
          <a:p>
            <a:r>
              <a:rPr lang="ru-RU" dirty="0" smtClean="0"/>
              <a:t>Количество мероприятий </a:t>
            </a:r>
            <a:r>
              <a:rPr lang="ru-RU" dirty="0" smtClean="0"/>
              <a:t>981</a:t>
            </a:r>
            <a:endParaRPr lang="ru-RU" dirty="0" smtClean="0"/>
          </a:p>
          <a:p>
            <a:r>
              <a:rPr lang="ru-RU" dirty="0" smtClean="0"/>
              <a:t>Количество посетителей –</a:t>
            </a:r>
          </a:p>
          <a:p>
            <a:r>
              <a:rPr lang="ru-RU" dirty="0" smtClean="0"/>
              <a:t>28730 человек в год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9" y="323778"/>
            <a:ext cx="803689" cy="12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C:\Documents and Settings\Admin.MICROSOF-AAF80D\Рабочий стол\Новая папка\IMG_76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13" y="3598539"/>
            <a:ext cx="1594189" cy="11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C:\Documents and Settings\Admin.MICROSOF-AAF80D\Рабочий стол\Новая папка\IMG_76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03" y="436510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C:\Documents and Settings\Admin.MICROSOF-AAF80D\Рабочий стол\Новая папка\IMG_80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794181"/>
            <a:ext cx="2151119" cy="16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5725" indent="0" algn="just" defTabSz="963613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5725" indent="0" algn="just" defTabSz="963613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эффективности и прозрачности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 marL="85725" indent="0" algn="just" defTabSz="963613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муниципальными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Григорьевского сельского</a:t>
            </a:r>
          </a:p>
          <a:p>
            <a:pPr marL="85725" indent="0" algn="just" defTabSz="963613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поселения является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базовым условием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</a:p>
          <a:p>
            <a:pPr marL="85725" indent="0" algn="just" defTabSz="963613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стратегических целей социально-экономического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marL="85725" indent="0" algn="just" defTabSz="963613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Григорьевского сельского поселения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Одной из ключевых задач бюджетной политики Григорьевского сельского поселения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годы является обеспечение прозрачности и открытости бюджетного процесса. </a:t>
            </a:r>
          </a:p>
          <a:p>
            <a:pPr marL="85725" indent="0" algn="just" defTabSz="963613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	Данный документ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«Бюджет для граждан» содержит основные положения и параметры бюджета Григорьевского сельского поселения на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годов в доступной форме, что позволит гражданам активно участвовать в управлении финансами поселения, понимая конкретные направления и результаты использования бюджетных средств.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85725" indent="0" algn="just" defTabSz="963613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	Граждане должны быть уверены в том, что бюджетные средства используются органами местного самоуправления прозрачно и эффективно с достижением конкретных результатов как для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 целом, так и для каждой семьи, для каждого человека.</a:t>
            </a:r>
          </a:p>
          <a:p>
            <a:pPr marL="85725" indent="0" algn="r" defTabSz="963613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                                 Глава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Григорьевского сельского поселения </a:t>
            </a:r>
          </a:p>
          <a:p>
            <a:pPr marL="85725" indent="0" algn="r" defTabSz="963613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А.Г. Вожаков</a:t>
            </a:r>
            <a:endParaRPr lang="ru-RU" sz="7200" dirty="0"/>
          </a:p>
          <a:p>
            <a:pPr>
              <a:buNone/>
            </a:pP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    </a:t>
            </a:r>
            <a:endParaRPr lang="ru-RU" sz="6200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Уважаемые жители </a:t>
            </a:r>
            <a:br>
              <a:rPr lang="ru-RU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Григорьевского сельского поселения! </a:t>
            </a:r>
            <a:endParaRPr lang="ru-RU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2</a:t>
            </a:fld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64096" cy="13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6" descr="i?id=1e84f4274babcf6351fd14ac208ec4ad-75-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982900"/>
            <a:ext cx="796206" cy="13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0" name="Group 20"/>
          <p:cNvGrpSpPr>
            <a:grpSpLocks/>
          </p:cNvGrpSpPr>
          <p:nvPr/>
        </p:nvGrpSpPr>
        <p:grpSpPr bwMode="auto">
          <a:xfrm>
            <a:off x="1941513" y="1204641"/>
            <a:ext cx="6916738" cy="5503863"/>
            <a:chOff x="1247" y="183"/>
            <a:chExt cx="4357" cy="3467"/>
          </a:xfrm>
        </p:grpSpPr>
        <p:sp>
          <p:nvSpPr>
            <p:cNvPr id="73732" name="AutoShape 4"/>
            <p:cNvSpPr>
              <a:spLocks noChangeArrowheads="1"/>
            </p:cNvSpPr>
            <p:nvPr/>
          </p:nvSpPr>
          <p:spPr bwMode="auto">
            <a:xfrm>
              <a:off x="2469" y="183"/>
              <a:ext cx="3135" cy="579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Основные проблемы в сфере бюджетной политики 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Григорьевского сельского поселения</a:t>
              </a:r>
              <a:endParaRPr lang="ru-RU" sz="1600" dirty="0">
                <a:solidFill>
                  <a:srgbClr val="FFFFFF"/>
                </a:solidFill>
              </a:endParaRPr>
            </a:p>
            <a:p>
              <a:pPr algn="ctr"/>
              <a:endParaRPr lang="ru-RU" sz="1600" dirty="0"/>
            </a:p>
          </p:txBody>
        </p:sp>
        <p:sp>
          <p:nvSpPr>
            <p:cNvPr id="73734" name="AutoShape 8"/>
            <p:cNvSpPr>
              <a:spLocks noChangeArrowheads="1"/>
            </p:cNvSpPr>
            <p:nvPr/>
          </p:nvSpPr>
          <p:spPr bwMode="auto">
            <a:xfrm>
              <a:off x="1338" y="944"/>
              <a:ext cx="1043" cy="2143"/>
            </a:xfrm>
            <a:prstGeom prst="flowChartDocumen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</a:rPr>
                <a:t>Низкая доходная база и высокий уровень </a:t>
              </a:r>
              <a:r>
                <a:rPr lang="ru-RU" sz="1400" b="1" dirty="0" err="1">
                  <a:solidFill>
                    <a:srgbClr val="FFFFFF"/>
                  </a:solidFill>
                </a:rPr>
                <a:t>дотационности</a:t>
              </a:r>
              <a:r>
                <a:rPr lang="ru-RU" sz="1400" b="1" dirty="0">
                  <a:solidFill>
                    <a:srgbClr val="FFFFFF"/>
                  </a:solidFill>
                </a:rPr>
                <a:t> 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бюджета поселения, </a:t>
              </a:r>
              <a:r>
                <a:rPr lang="ru-RU" sz="1400" b="1" dirty="0">
                  <a:solidFill>
                    <a:srgbClr val="FFFFFF"/>
                  </a:solidFill>
                </a:rPr>
                <a:t>налагает на муниципалитет ряд ограничений по принятию решений</a:t>
              </a:r>
            </a:p>
            <a:p>
              <a:pPr algn="ctr"/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73735" name="AutoShape 9"/>
            <p:cNvSpPr>
              <a:spLocks noChangeArrowheads="1"/>
            </p:cNvSpPr>
            <p:nvPr/>
          </p:nvSpPr>
          <p:spPr bwMode="auto">
            <a:xfrm>
              <a:off x="2562" y="1050"/>
              <a:ext cx="1361" cy="2600"/>
            </a:xfrm>
            <a:prstGeom prst="flowChartDocumen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</a:rPr>
                <a:t>Определение нормативных затрат на оказание муниципальных услуг и содержание имущества учреждений осуществляется в большинстве случаев «от обратного» - путем деления доступного объема бюджетных ассигнований на планируемое количество оказываемых муниципальных услуг</a:t>
              </a:r>
            </a:p>
          </p:txBody>
        </p:sp>
        <p:sp>
          <p:nvSpPr>
            <p:cNvPr id="73737" name="AutoShape 11"/>
            <p:cNvSpPr>
              <a:spLocks noChangeArrowheads="1"/>
            </p:cNvSpPr>
            <p:nvPr/>
          </p:nvSpPr>
          <p:spPr bwMode="auto">
            <a:xfrm>
              <a:off x="4224" y="981"/>
              <a:ext cx="1066" cy="1589"/>
            </a:xfrm>
            <a:prstGeom prst="flowChartDocumen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</a:rPr>
                <a:t>Низкая степень вовлеченности  гражданского общества в обсуждение целей и результатов использования бюджетных средств</a:t>
              </a:r>
              <a:endParaRPr lang="ru-RU" altLang="ru-R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73738" name="Line 13"/>
            <p:cNvSpPr>
              <a:spLocks noChangeShapeType="1"/>
            </p:cNvSpPr>
            <p:nvPr/>
          </p:nvSpPr>
          <p:spPr bwMode="auto">
            <a:xfrm>
              <a:off x="3969" y="754"/>
              <a:ext cx="0" cy="1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9" name="Line 14"/>
            <p:cNvSpPr>
              <a:spLocks noChangeShapeType="1"/>
            </p:cNvSpPr>
            <p:nvPr/>
          </p:nvSpPr>
          <p:spPr bwMode="auto">
            <a:xfrm>
              <a:off x="1247" y="890"/>
              <a:ext cx="358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0" name="Line 15"/>
            <p:cNvSpPr>
              <a:spLocks noChangeShapeType="1"/>
            </p:cNvSpPr>
            <p:nvPr/>
          </p:nvSpPr>
          <p:spPr bwMode="auto">
            <a:xfrm>
              <a:off x="4830" y="890"/>
              <a:ext cx="0" cy="9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1" name="Line 16"/>
            <p:cNvSpPr>
              <a:spLocks noChangeShapeType="1"/>
            </p:cNvSpPr>
            <p:nvPr/>
          </p:nvSpPr>
          <p:spPr bwMode="auto">
            <a:xfrm>
              <a:off x="3243" y="890"/>
              <a:ext cx="0" cy="9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2" name="Line 17"/>
            <p:cNvSpPr>
              <a:spLocks noChangeShapeType="1"/>
            </p:cNvSpPr>
            <p:nvPr/>
          </p:nvSpPr>
          <p:spPr bwMode="auto">
            <a:xfrm>
              <a:off x="1882" y="890"/>
              <a:ext cx="0" cy="9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4" name="Line 19"/>
            <p:cNvSpPr>
              <a:spLocks noChangeShapeType="1"/>
            </p:cNvSpPr>
            <p:nvPr/>
          </p:nvSpPr>
          <p:spPr bwMode="auto">
            <a:xfrm>
              <a:off x="1247" y="890"/>
              <a:ext cx="0" cy="235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31" name="Rectangle 21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50B0B82-9959-4FE6-863A-9CBB9D201F09}" type="slidenum">
              <a:rPr lang="en-US" altLang="ru-RU">
                <a:solidFill>
                  <a:srgbClr val="898989"/>
                </a:solidFill>
              </a:rPr>
              <a:pPr/>
              <a:t>20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1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941512" y="274638"/>
            <a:ext cx="6840537" cy="7060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707"/>
            <a:ext cx="1008112" cy="15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86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Основные показатели экономики Григорьевского сельского поселения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1870"/>
              </p:ext>
            </p:extLst>
          </p:nvPr>
        </p:nvGraphicFramePr>
        <p:xfrm>
          <a:off x="808211" y="1916832"/>
          <a:ext cx="7143768" cy="282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397"/>
                <a:gridCol w="902371"/>
              </a:tblGrid>
              <a:tr h="4957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2018г</a:t>
                      </a:r>
                      <a:endParaRPr lang="ru-RU" sz="1200" dirty="0"/>
                    </a:p>
                  </a:txBody>
                  <a:tcPr/>
                </a:tc>
              </a:tr>
              <a:tr h="5288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зарегистрированных граждан,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4298</a:t>
                      </a:r>
                      <a:endParaRPr lang="ru-RU" sz="1200" dirty="0"/>
                    </a:p>
                  </a:txBody>
                  <a:tcPr/>
                </a:tc>
              </a:tr>
              <a:tr h="3172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постоянного населения,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3344</a:t>
                      </a:r>
                      <a:endParaRPr lang="ru-RU" sz="1200" dirty="0"/>
                    </a:p>
                  </a:txBody>
                  <a:tcPr/>
                </a:tc>
              </a:tr>
              <a:tr h="3172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r>
                        <a:rPr lang="ru-RU" sz="1200" baseline="0" dirty="0" smtClean="0"/>
                        <a:t> жилищного фонда, м2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54200</a:t>
                      </a:r>
                      <a:endParaRPr lang="ru-RU" sz="1200" dirty="0"/>
                    </a:p>
                  </a:txBody>
                  <a:tcPr/>
                </a:tc>
              </a:tr>
              <a:tr h="3172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протяженность </a:t>
                      </a:r>
                      <a:r>
                        <a:rPr lang="ru-RU" sz="1200" baseline="0" dirty="0" smtClean="0"/>
                        <a:t> дорог (между населенными пунктами), км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113,948</a:t>
                      </a:r>
                      <a:endParaRPr lang="ru-RU" sz="1200" dirty="0"/>
                    </a:p>
                  </a:txBody>
                  <a:tcPr/>
                </a:tc>
              </a:tr>
              <a:tr h="3172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Протяженность улиц в поселении, км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83,23</a:t>
                      </a:r>
                      <a:endParaRPr lang="ru-RU" sz="1200" dirty="0"/>
                    </a:p>
                  </a:txBody>
                  <a:tcPr/>
                </a:tc>
              </a:tr>
              <a:tr h="5288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транспортных средств, ед.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1296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" y="177922"/>
            <a:ext cx="803689" cy="12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285728"/>
            <a:ext cx="7158030" cy="857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573951"/>
              </p:ext>
            </p:extLst>
          </p:nvPr>
        </p:nvGraphicFramePr>
        <p:xfrm>
          <a:off x="638053" y="1588130"/>
          <a:ext cx="835824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135729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Население Григорьевского сельского поселения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" y="177922"/>
            <a:ext cx="759598" cy="11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5720" y="2357430"/>
            <a:ext cx="8640763" cy="3960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за внимание!</a:t>
            </a:r>
            <a:endParaRPr lang="ru-RU" sz="6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63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smtClean="0"/>
              <a:pPr/>
              <a:t>3</a:t>
            </a:fld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64096" cy="13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901662" y="1557515"/>
            <a:ext cx="7271607" cy="4316462"/>
            <a:chOff x="113" y="404"/>
            <a:chExt cx="5468" cy="3661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40" y="404"/>
              <a:ext cx="5141" cy="192"/>
              <a:chOff x="440" y="404"/>
              <a:chExt cx="5141" cy="192"/>
            </a:xfrm>
          </p:grpSpPr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440" y="404"/>
                <a:ext cx="25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3011" y="404"/>
                <a:ext cx="25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  <p:pic>
          <p:nvPicPr>
            <p:cNvPr id="10" name="Picture 18" descr="139195_origin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888"/>
              <a:ext cx="1623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wallpapers_6944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" y="436"/>
              <a:ext cx="258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wallpapers_6944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5" y="436"/>
              <a:ext cx="258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2609662" y="1516295"/>
            <a:ext cx="3787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Что </a:t>
            </a:r>
            <a:r>
              <a:rPr lang="ru-RU" sz="2000" b="1" dirty="0">
                <a:solidFill>
                  <a:srgbClr val="008000"/>
                </a:solidFill>
              </a:rPr>
              <a:t>такое бюджет для граждан</a:t>
            </a:r>
            <a:r>
              <a:rPr lang="ru-RU" sz="2000" b="1" dirty="0" smtClean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67424" y="2924944"/>
            <a:ext cx="65690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«</a:t>
            </a:r>
            <a:r>
              <a:rPr lang="ru-RU" sz="1600" b="1" dirty="0"/>
              <a:t>Бюджет для граждан»</a:t>
            </a:r>
            <a:r>
              <a:rPr lang="ru-RU" sz="1600" dirty="0"/>
              <a:t> - это документ (брошюра, информационный ресурс), содержащий основные положения решения о бюджете  </a:t>
            </a:r>
            <a:r>
              <a:rPr lang="ru-RU" sz="1600" dirty="0" smtClean="0"/>
              <a:t>Григорьевского сельского поселения на </a:t>
            </a:r>
            <a:r>
              <a:rPr lang="ru-RU" sz="1600" dirty="0"/>
              <a:t>очередной финансовый год и на плановый период.</a:t>
            </a:r>
          </a:p>
          <a:p>
            <a:pPr algn="just"/>
            <a:r>
              <a:rPr lang="ru-RU" sz="1600" dirty="0"/>
              <a:t>	Представленная в «бюджете для граждан» информация предназначена  для широкого круга заинтересованных пользователей, поскольку бюджет </a:t>
            </a:r>
            <a:r>
              <a:rPr lang="ru-RU" sz="1600" dirty="0" smtClean="0"/>
              <a:t>поселения затрагивает </a:t>
            </a:r>
            <a:r>
              <a:rPr lang="ru-RU" sz="1600" dirty="0"/>
              <a:t>интересы каждого жителя </a:t>
            </a:r>
            <a:r>
              <a:rPr lang="ru-RU" sz="1600" dirty="0" smtClean="0"/>
              <a:t>Григорьевского сельского поселения.</a:t>
            </a:r>
            <a:endParaRPr lang="ru-RU" sz="1600" dirty="0"/>
          </a:p>
          <a:p>
            <a:pPr algn="just"/>
            <a:r>
              <a:rPr lang="ru-RU" sz="1600" dirty="0"/>
              <a:t>	Мы постарались в доступной и понятной форме познакомить граждан с основными параметрами </a:t>
            </a:r>
            <a:r>
              <a:rPr lang="ru-RU" sz="1600" dirty="0" smtClean="0"/>
              <a:t>бюджета </a:t>
            </a:r>
            <a:r>
              <a:rPr lang="ru-RU" sz="1600" dirty="0"/>
              <a:t>на </a:t>
            </a:r>
            <a:r>
              <a:rPr lang="ru-RU" sz="1600" dirty="0" smtClean="0"/>
              <a:t>2016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2017 </a:t>
            </a:r>
            <a:r>
              <a:rPr lang="ru-RU" sz="1600" dirty="0"/>
              <a:t>и </a:t>
            </a:r>
            <a:r>
              <a:rPr lang="ru-RU" sz="1600" dirty="0" smtClean="0"/>
              <a:t>2018 </a:t>
            </a:r>
            <a:r>
              <a:rPr lang="ru-RU" sz="1600" dirty="0"/>
              <a:t>годов, с  основными целями, задачами и приоритетными направлениями бюджетной политики </a:t>
            </a:r>
            <a:r>
              <a:rPr lang="ru-RU" sz="1600" dirty="0" smtClean="0"/>
              <a:t>поселения </a:t>
            </a:r>
            <a:r>
              <a:rPr lang="ru-RU" sz="1600" dirty="0"/>
              <a:t>на среднесрочную перспективу.</a:t>
            </a:r>
          </a:p>
        </p:txBody>
      </p:sp>
    </p:spTree>
    <p:extLst>
      <p:ext uri="{BB962C8B-B14F-4D97-AF65-F5344CB8AC3E}">
        <p14:creationId xmlns:p14="http://schemas.microsoft.com/office/powerpoint/2010/main" val="31443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Стадии бюджетного процесса: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Составление проекта бюджета на очередной финансовый год и плановый период</a:t>
            </a:r>
          </a:p>
          <a:p>
            <a:pPr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Рассмотрение проекта бюджета на очередной финансовый год и плановый период</a:t>
            </a:r>
          </a:p>
          <a:p>
            <a:pPr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Утверждение бюджета на очередной финансовый год и плановый период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Исполнение бюджета текущего финансового года</a:t>
            </a:r>
          </a:p>
          <a:p>
            <a:pPr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Формирование отчетности об исполнении бюджета предыдущего финансового года</a:t>
            </a:r>
          </a:p>
          <a:p>
            <a:pPr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Утверждение  отчета об исполнении бюджета  предыдущего финансового года</a:t>
            </a:r>
            <a:endParaRPr lang="ru-RU" sz="1800" dirty="0"/>
          </a:p>
        </p:txBody>
      </p:sp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357290" y="285750"/>
            <a:ext cx="7329510" cy="1131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00496" y="2357430"/>
            <a:ext cx="500066" cy="428628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000496" y="3071810"/>
            <a:ext cx="500066" cy="428628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00496" y="3929066"/>
            <a:ext cx="500066" cy="428628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00496" y="4786322"/>
            <a:ext cx="500066" cy="428628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000496" y="5572140"/>
            <a:ext cx="500066" cy="428628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64096" cy="13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71604" y="1857364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  <a:p>
            <a:r>
              <a:rPr lang="ru-RU" sz="3600" dirty="0" smtClean="0"/>
              <a:t>Доходы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57290" y="3143248"/>
            <a:ext cx="230586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000760" y="1928803"/>
            <a:ext cx="2000264" cy="64294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Расходы</a:t>
            </a:r>
            <a:endParaRPr lang="ru-RU" sz="36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714348" y="5143512"/>
            <a:ext cx="7972453" cy="98265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Доходы- </a:t>
            </a:r>
            <a:r>
              <a:rPr lang="ru-RU" dirty="0" smtClean="0"/>
              <a:t>это </a:t>
            </a:r>
            <a:r>
              <a:rPr lang="ru-RU" b="1" dirty="0" smtClean="0"/>
              <a:t>поступления</a:t>
            </a:r>
            <a:r>
              <a:rPr lang="ru-RU" dirty="0" smtClean="0"/>
              <a:t> денежных средств в бюджет</a:t>
            </a:r>
          </a:p>
          <a:p>
            <a:r>
              <a:rPr lang="ru-RU" b="1" dirty="0" smtClean="0"/>
              <a:t>Расходы</a:t>
            </a:r>
            <a:r>
              <a:rPr lang="ru-RU" dirty="0" smtClean="0"/>
              <a:t> – это </a:t>
            </a:r>
            <a:r>
              <a:rPr lang="ru-RU" b="1" dirty="0" smtClean="0"/>
              <a:t>выплаты</a:t>
            </a:r>
            <a:r>
              <a:rPr lang="ru-RU" dirty="0" smtClean="0"/>
              <a:t> из бюджета денежных средств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07181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трелка вниз 12"/>
          <p:cNvSpPr/>
          <p:nvPr/>
        </p:nvSpPr>
        <p:spPr>
          <a:xfrm>
            <a:off x="2000232" y="2500306"/>
            <a:ext cx="928694" cy="571504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6500826" y="2500306"/>
            <a:ext cx="928694" cy="571504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1500174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Основные понятия</a:t>
            </a:r>
            <a:endParaRPr lang="ru-RU" sz="2800" b="1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64096" cy="13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angisi_do_ru_hangisi_yanl___238486433201909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2276872"/>
            <a:ext cx="15478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71604" y="1857364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714348" y="1928803"/>
            <a:ext cx="7715304" cy="6429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Доходы - Расходы = Дефицит (</a:t>
            </a:r>
            <a:r>
              <a:rPr lang="ru-RU" sz="2800" dirty="0" err="1" smtClean="0"/>
              <a:t>Профицит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357158" y="5500702"/>
            <a:ext cx="8572560" cy="1357298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sz="3400" b="1" dirty="0" smtClean="0"/>
              <a:t>	</a:t>
            </a:r>
          </a:p>
          <a:p>
            <a:pPr>
              <a:buNone/>
            </a:pPr>
            <a:r>
              <a:rPr lang="ru-RU" sz="3400" b="1" dirty="0" smtClean="0"/>
              <a:t>	</a:t>
            </a:r>
            <a:r>
              <a:rPr lang="ru-RU" sz="6400" dirty="0" smtClean="0"/>
              <a:t>При превышении расходов над доходам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	 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endParaRPr lang="ru-RU" sz="3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1500174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Основные понятия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Выноска со стрелкой вправо 17"/>
          <p:cNvSpPr/>
          <p:nvPr/>
        </p:nvSpPr>
        <p:spPr>
          <a:xfrm>
            <a:off x="928662" y="2786058"/>
            <a:ext cx="2200284" cy="1928826"/>
          </a:xfrm>
          <a:prstGeom prst="rightArrowCallo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ДОХОДЫ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6429388" y="2714620"/>
            <a:ext cx="2357454" cy="1914532"/>
          </a:xfrm>
          <a:prstGeom prst="rightArrowCallo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РАСХОДЫ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Блок-схема: ручное управление 22"/>
          <p:cNvSpPr/>
          <p:nvPr/>
        </p:nvSpPr>
        <p:spPr>
          <a:xfrm>
            <a:off x="785786" y="4857760"/>
            <a:ext cx="3714776" cy="928694"/>
          </a:xfrm>
          <a:prstGeom prst="flowChartManualOpera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Дефицит (расходы больше доходов)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Блок-схема: ручное управление 23"/>
          <p:cNvSpPr/>
          <p:nvPr/>
        </p:nvSpPr>
        <p:spPr>
          <a:xfrm>
            <a:off x="5143504" y="4857760"/>
            <a:ext cx="3714776" cy="928694"/>
          </a:xfrm>
          <a:prstGeom prst="flowChartManualOpera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Профицит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(доходы больше расходов)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64096" cy="13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0112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00166" y="1785926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128586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ДОХОДЫ БЮДЖЕТА ПОСЕЛЕНИЯ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1857364"/>
            <a:ext cx="2643206" cy="92869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Налоговые доходы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(поступления от уплаты налогов)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1857364"/>
            <a:ext cx="2714644" cy="107157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Неналоговые доходы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(поступления от уплаты прочих пошлин, сборов)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1857364"/>
            <a:ext cx="2428892" cy="128588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Безвозмездные поступления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(поступления из других бюджетов бюджетной системы РФ)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857496"/>
            <a:ext cx="2643206" cy="38576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Налог на доходы физических лиц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Единый сельскохозяйственный налог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Доходы от уплаты акцизов на дизтопливо, моторные масла, автомобильный бензин, прямогонный бензин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Государственная пошлина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Транспортный налог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Налог на имущество физических лиц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Земельный налог</a:t>
            </a:r>
          </a:p>
          <a:p>
            <a:pPr algn="ctr">
              <a:buFont typeface="Arial" pitchFamily="34" charset="0"/>
              <a:buChar char="•"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12" y="3214686"/>
            <a:ext cx="2428892" cy="18573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Дотации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Субсидии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Субвенции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Иные межбюджетные трансферты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7554" y="3000372"/>
            <a:ext cx="2714644" cy="3714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 от сдачи в аренду имущества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Денежные взыскания (штрафы)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Доходы от продажи материальных активов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64096" cy="13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4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pSp>
        <p:nvGrpSpPr>
          <p:cNvPr id="109570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109573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574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109585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6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400" dirty="0"/>
                  <a:t>Предоставляются на условиях долевого </a:t>
                </a:r>
                <a:r>
                  <a:rPr lang="ru-RU" sz="1400" dirty="0" err="1"/>
                  <a:t>софинансирования</a:t>
                </a:r>
                <a:r>
                  <a:rPr lang="ru-RU" sz="1400" dirty="0"/>
                  <a:t> расходов других бюджетов</a:t>
                </a:r>
              </a:p>
            </p:txBody>
          </p:sp>
          <p:sp>
            <p:nvSpPr>
              <p:cNvPr id="109587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109588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/>
                  <a:t>Субсидии (от латинского «</a:t>
                </a:r>
                <a:r>
                  <a:rPr lang="en-US" sz="1500" b="1"/>
                  <a:t>Subsidium</a:t>
                </a:r>
                <a:r>
                  <a:rPr lang="ru-RU" sz="1500" b="1"/>
                  <a:t>»-поддержка)</a:t>
                </a:r>
                <a:endParaRPr lang="ru-RU" sz="1500"/>
              </a:p>
            </p:txBody>
          </p:sp>
        </p:grpSp>
        <p:grpSp>
          <p:nvGrpSpPr>
            <p:cNvPr id="109575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202"/>
              <a:chOff x="4776" y="9616"/>
              <a:chExt cx="7200" cy="1202"/>
            </a:xfrm>
          </p:grpSpPr>
          <p:sp>
            <p:nvSpPr>
              <p:cNvPr id="109581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2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37" y="9629"/>
                <a:ext cx="1885" cy="118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600" b="1" dirty="0"/>
                  <a:t>Дотации (от латинского «</a:t>
                </a:r>
                <a:r>
                  <a:rPr lang="en-US" sz="1600" b="1" dirty="0" err="1"/>
                  <a:t>Dotatio</a:t>
                </a:r>
                <a:r>
                  <a:rPr lang="ru-RU" sz="1600" b="1" dirty="0"/>
                  <a:t>»-дар, пожертвование)</a:t>
                </a:r>
              </a:p>
              <a:p>
                <a:endParaRPr lang="ru-RU" dirty="0"/>
              </a:p>
            </p:txBody>
          </p:sp>
          <p:sp>
            <p:nvSpPr>
              <p:cNvPr id="10958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034" y="9616"/>
                <a:ext cx="2403" cy="1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 smtClean="0"/>
                  <a:t>Предоставляются на безвозмездной </a:t>
                </a:r>
                <a:r>
                  <a:rPr lang="ru-RU" sz="1400" dirty="0"/>
                  <a:t>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109584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dirty="0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109576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577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160"/>
              <a:chOff x="5047" y="10665"/>
              <a:chExt cx="6280" cy="1160"/>
            </a:xfrm>
          </p:grpSpPr>
          <p:sp>
            <p:nvSpPr>
              <p:cNvPr id="109578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16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600" b="1" dirty="0"/>
                  <a:t>Субвенции (от латинского «</a:t>
                </a:r>
                <a:r>
                  <a:rPr lang="en-US" sz="1600" b="1" dirty="0" err="1"/>
                  <a:t>Subvenire</a:t>
                </a:r>
                <a:r>
                  <a:rPr lang="ru-RU" sz="1600" b="1" dirty="0"/>
                  <a:t>»-приходить на помощь)</a:t>
                </a:r>
                <a:endParaRPr lang="ru-RU" sz="1600" dirty="0"/>
              </a:p>
            </p:txBody>
          </p:sp>
          <p:sp>
            <p:nvSpPr>
              <p:cNvPr id="10957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109580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600" dirty="0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 dirty="0"/>
              </a:p>
            </p:txBody>
          </p:sp>
        </p:grpSp>
      </p:grpSp>
      <p:sp>
        <p:nvSpPr>
          <p:cNvPr id="109571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C9E3108-830F-44D6-942D-18C1A0C6B0F2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9572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048679" y="166861"/>
            <a:ext cx="7643192" cy="7060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6" y="159994"/>
            <a:ext cx="576064" cy="8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827088" y="950164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sp>
        <p:nvSpPr>
          <p:cNvPr id="25" name="Rectangle 20"/>
          <p:cNvSpPr txBox="1">
            <a:spLocks noChangeArrowheads="1"/>
          </p:cNvSpPr>
          <p:nvPr/>
        </p:nvSpPr>
        <p:spPr bwMode="auto">
          <a:xfrm>
            <a:off x="1043608" y="166861"/>
            <a:ext cx="7643192" cy="706090"/>
          </a:xfrm>
          <a:prstGeom prst="rect">
            <a:avLst/>
          </a:prstGeom>
          <a:ln w="25400" cap="flat" cmpd="sng" algn="ctr">
            <a:solidFill>
              <a:schemeClr val="accent5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9"/>
          <p:cNvSpPr>
            <a:spLocks noChangeArrowheads="1"/>
          </p:cNvSpPr>
          <p:nvPr/>
        </p:nvSpPr>
        <p:spPr bwMode="auto">
          <a:xfrm>
            <a:off x="467544" y="1028701"/>
            <a:ext cx="6408738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ОСНОВНЫЕ ХАРАКТЕРИСТИКИ БЮДЖЕТА </a:t>
            </a:r>
            <a:r>
              <a:rPr lang="ru-RU" sz="1800" b="1" dirty="0" smtClean="0">
                <a:solidFill>
                  <a:schemeClr val="bg1"/>
                </a:solidFill>
              </a:rPr>
              <a:t>ГРИГОРЬЕВСКОГО СЕЛЬСКОГО ПОСЕЛЕНИЯ </a:t>
            </a:r>
            <a:r>
              <a:rPr lang="ru-RU" sz="1800" b="1" dirty="0">
                <a:solidFill>
                  <a:schemeClr val="bg1"/>
                </a:solidFill>
              </a:rPr>
              <a:t>на </a:t>
            </a:r>
            <a:r>
              <a:rPr lang="ru-RU" sz="1800" b="1" dirty="0" smtClean="0">
                <a:solidFill>
                  <a:schemeClr val="bg1"/>
                </a:solidFill>
              </a:rPr>
              <a:t>2018 </a:t>
            </a:r>
            <a:r>
              <a:rPr lang="ru-RU" sz="1800" b="1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800" b="1" dirty="0" smtClean="0">
                <a:solidFill>
                  <a:schemeClr val="bg1"/>
                </a:solidFill>
              </a:rPr>
              <a:t>2019 </a:t>
            </a:r>
            <a:r>
              <a:rPr lang="ru-RU" sz="1800" b="1" dirty="0">
                <a:solidFill>
                  <a:schemeClr val="bg1"/>
                </a:solidFill>
              </a:rPr>
              <a:t>и </a:t>
            </a:r>
            <a:r>
              <a:rPr lang="ru-RU" sz="1800" b="1" dirty="0" smtClean="0">
                <a:solidFill>
                  <a:schemeClr val="bg1"/>
                </a:solidFill>
              </a:rPr>
              <a:t>2020 </a:t>
            </a:r>
            <a:r>
              <a:rPr lang="ru-RU" sz="1800" b="1" dirty="0">
                <a:solidFill>
                  <a:schemeClr val="bg1"/>
                </a:solidFill>
              </a:rPr>
              <a:t>годов</a:t>
            </a:r>
          </a:p>
        </p:txBody>
      </p:sp>
      <p:grpSp>
        <p:nvGrpSpPr>
          <p:cNvPr id="70660" name="Group 73"/>
          <p:cNvGrpSpPr>
            <a:grpSpLocks/>
          </p:cNvGrpSpPr>
          <p:nvPr/>
        </p:nvGrpSpPr>
        <p:grpSpPr bwMode="auto">
          <a:xfrm>
            <a:off x="323850" y="1700213"/>
            <a:ext cx="8496300" cy="4679950"/>
            <a:chOff x="113" y="981"/>
            <a:chExt cx="5352" cy="2948"/>
          </a:xfrm>
        </p:grpSpPr>
        <p:sp>
          <p:nvSpPr>
            <p:cNvPr id="70662" name="AutoShape 54"/>
            <p:cNvSpPr>
              <a:spLocks noChangeArrowheads="1"/>
            </p:cNvSpPr>
            <p:nvPr/>
          </p:nvSpPr>
          <p:spPr bwMode="auto">
            <a:xfrm>
              <a:off x="113" y="1797"/>
              <a:ext cx="2495" cy="68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</a:rPr>
                <a:t>ДОХОДЫ</a:t>
              </a:r>
            </a:p>
          </p:txBody>
        </p:sp>
        <p:sp>
          <p:nvSpPr>
            <p:cNvPr id="70663" name="AutoShape 55"/>
            <p:cNvSpPr>
              <a:spLocks noChangeArrowheads="1"/>
            </p:cNvSpPr>
            <p:nvPr/>
          </p:nvSpPr>
          <p:spPr bwMode="auto">
            <a:xfrm>
              <a:off x="113" y="2478"/>
              <a:ext cx="2495" cy="725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</a:rPr>
                <a:t>РАСХОДЫ</a:t>
              </a:r>
            </a:p>
          </p:txBody>
        </p:sp>
        <p:sp>
          <p:nvSpPr>
            <p:cNvPr id="70664" name="AutoShape 57"/>
            <p:cNvSpPr>
              <a:spLocks noChangeArrowheads="1"/>
            </p:cNvSpPr>
            <p:nvPr/>
          </p:nvSpPr>
          <p:spPr bwMode="auto">
            <a:xfrm>
              <a:off x="2608" y="1207"/>
              <a:ext cx="952" cy="589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 smtClean="0">
                  <a:solidFill>
                    <a:schemeClr val="bg1"/>
                  </a:solidFill>
                </a:rPr>
                <a:t>2018 </a:t>
              </a:r>
              <a:r>
                <a:rPr lang="ru-RU" sz="1800" b="1" dirty="0">
                  <a:solidFill>
                    <a:schemeClr val="bg1"/>
                  </a:solidFill>
                </a:rPr>
                <a:t>год</a:t>
              </a:r>
            </a:p>
          </p:txBody>
        </p:sp>
        <p:sp>
          <p:nvSpPr>
            <p:cNvPr id="70665" name="AutoShape 58"/>
            <p:cNvSpPr>
              <a:spLocks noChangeArrowheads="1"/>
            </p:cNvSpPr>
            <p:nvPr/>
          </p:nvSpPr>
          <p:spPr bwMode="auto">
            <a:xfrm>
              <a:off x="113" y="3203"/>
              <a:ext cx="2495" cy="725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</a:rPr>
                <a:t>ДЕФИЦИТ (-), ПРОФИЦИТ (+)</a:t>
              </a:r>
            </a:p>
          </p:txBody>
        </p:sp>
        <p:sp>
          <p:nvSpPr>
            <p:cNvPr id="70666" name="AutoShape 59"/>
            <p:cNvSpPr>
              <a:spLocks noChangeArrowheads="1"/>
            </p:cNvSpPr>
            <p:nvPr/>
          </p:nvSpPr>
          <p:spPr bwMode="auto">
            <a:xfrm>
              <a:off x="3561" y="1207"/>
              <a:ext cx="952" cy="589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 smtClean="0">
                  <a:solidFill>
                    <a:schemeClr val="bg1"/>
                  </a:solidFill>
                </a:rPr>
                <a:t>2019 </a:t>
              </a:r>
              <a:r>
                <a:rPr lang="ru-RU" sz="1800" b="1" dirty="0">
                  <a:solidFill>
                    <a:schemeClr val="bg1"/>
                  </a:solidFill>
                </a:rPr>
                <a:t>год</a:t>
              </a:r>
            </a:p>
          </p:txBody>
        </p:sp>
        <p:sp>
          <p:nvSpPr>
            <p:cNvPr id="70667" name="AutoShape 60"/>
            <p:cNvSpPr>
              <a:spLocks noChangeArrowheads="1"/>
            </p:cNvSpPr>
            <p:nvPr/>
          </p:nvSpPr>
          <p:spPr bwMode="auto">
            <a:xfrm>
              <a:off x="4512" y="1207"/>
              <a:ext cx="952" cy="589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 smtClean="0">
                  <a:solidFill>
                    <a:schemeClr val="bg1"/>
                  </a:solidFill>
                </a:rPr>
                <a:t>2020 </a:t>
              </a:r>
              <a:r>
                <a:rPr lang="ru-RU" sz="1800" b="1" dirty="0">
                  <a:solidFill>
                    <a:schemeClr val="bg1"/>
                  </a:solidFill>
                </a:rPr>
                <a:t>год</a:t>
              </a:r>
            </a:p>
          </p:txBody>
        </p:sp>
        <p:sp>
          <p:nvSpPr>
            <p:cNvPr id="70668" name="AutoShape 61"/>
            <p:cNvSpPr>
              <a:spLocks noChangeArrowheads="1"/>
            </p:cNvSpPr>
            <p:nvPr/>
          </p:nvSpPr>
          <p:spPr bwMode="auto">
            <a:xfrm>
              <a:off x="2608" y="1797"/>
              <a:ext cx="952" cy="681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 smtClean="0"/>
                <a:t>20098,9</a:t>
              </a:r>
              <a:endParaRPr lang="ru-RU" sz="1800" b="1" dirty="0"/>
            </a:p>
          </p:txBody>
        </p:sp>
        <p:sp>
          <p:nvSpPr>
            <p:cNvPr id="70669" name="AutoShape 62"/>
            <p:cNvSpPr>
              <a:spLocks noChangeArrowheads="1"/>
            </p:cNvSpPr>
            <p:nvPr/>
          </p:nvSpPr>
          <p:spPr bwMode="auto">
            <a:xfrm>
              <a:off x="2608" y="2478"/>
              <a:ext cx="952" cy="725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 smtClean="0"/>
                <a:t>20098,9</a:t>
              </a:r>
              <a:endParaRPr lang="ru-RU" sz="1800" b="1" dirty="0"/>
            </a:p>
          </p:txBody>
        </p:sp>
        <p:sp>
          <p:nvSpPr>
            <p:cNvPr id="70670" name="AutoShape 63"/>
            <p:cNvSpPr>
              <a:spLocks noChangeArrowheads="1"/>
            </p:cNvSpPr>
            <p:nvPr/>
          </p:nvSpPr>
          <p:spPr bwMode="auto">
            <a:xfrm>
              <a:off x="2608" y="3203"/>
              <a:ext cx="952" cy="72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 smtClean="0"/>
                <a:t>0,0</a:t>
              </a:r>
              <a:endParaRPr lang="ru-RU" sz="1800" b="1" dirty="0"/>
            </a:p>
          </p:txBody>
        </p:sp>
        <p:sp>
          <p:nvSpPr>
            <p:cNvPr id="70671" name="AutoShape 64"/>
            <p:cNvSpPr>
              <a:spLocks noChangeArrowheads="1"/>
            </p:cNvSpPr>
            <p:nvPr/>
          </p:nvSpPr>
          <p:spPr bwMode="auto">
            <a:xfrm>
              <a:off x="3560" y="1797"/>
              <a:ext cx="952" cy="681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 smtClean="0"/>
                <a:t>18703,6</a:t>
              </a:r>
              <a:endParaRPr lang="ru-RU" sz="1800" b="1" dirty="0"/>
            </a:p>
          </p:txBody>
        </p:sp>
        <p:sp>
          <p:nvSpPr>
            <p:cNvPr id="70672" name="AutoShape 65"/>
            <p:cNvSpPr>
              <a:spLocks noChangeArrowheads="1"/>
            </p:cNvSpPr>
            <p:nvPr/>
          </p:nvSpPr>
          <p:spPr bwMode="auto">
            <a:xfrm>
              <a:off x="3560" y="2478"/>
              <a:ext cx="952" cy="725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 smtClean="0"/>
                <a:t>18703,6</a:t>
              </a:r>
              <a:endParaRPr lang="ru-RU" sz="1800" b="1" dirty="0"/>
            </a:p>
          </p:txBody>
        </p:sp>
        <p:sp>
          <p:nvSpPr>
            <p:cNvPr id="70673" name="AutoShape 66"/>
            <p:cNvSpPr>
              <a:spLocks noChangeArrowheads="1"/>
            </p:cNvSpPr>
            <p:nvPr/>
          </p:nvSpPr>
          <p:spPr bwMode="auto">
            <a:xfrm>
              <a:off x="4513" y="1797"/>
              <a:ext cx="952" cy="681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 smtClean="0"/>
                <a:t>25497,3</a:t>
              </a:r>
              <a:endParaRPr lang="ru-RU" sz="1800" b="1" dirty="0"/>
            </a:p>
          </p:txBody>
        </p:sp>
        <p:sp>
          <p:nvSpPr>
            <p:cNvPr id="70674" name="AutoShape 67"/>
            <p:cNvSpPr>
              <a:spLocks noChangeArrowheads="1"/>
            </p:cNvSpPr>
            <p:nvPr/>
          </p:nvSpPr>
          <p:spPr bwMode="auto">
            <a:xfrm>
              <a:off x="4513" y="2478"/>
              <a:ext cx="952" cy="725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 dirty="0" smtClean="0"/>
                <a:t>25497,3</a:t>
              </a:r>
              <a:endParaRPr lang="ru-RU" sz="1800" b="1" dirty="0"/>
            </a:p>
          </p:txBody>
        </p:sp>
        <p:sp>
          <p:nvSpPr>
            <p:cNvPr id="70675" name="AutoShape 68"/>
            <p:cNvSpPr>
              <a:spLocks noChangeArrowheads="1"/>
            </p:cNvSpPr>
            <p:nvPr/>
          </p:nvSpPr>
          <p:spPr bwMode="auto">
            <a:xfrm>
              <a:off x="3560" y="3203"/>
              <a:ext cx="952" cy="72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/>
            </a:p>
            <a:p>
              <a:pPr algn="ctr"/>
              <a:r>
                <a:rPr lang="ru-RU" sz="1800" b="1"/>
                <a:t>0,0</a:t>
              </a:r>
            </a:p>
            <a:p>
              <a:pPr algn="ctr"/>
              <a:endParaRPr lang="ru-RU" sz="1800" b="1"/>
            </a:p>
          </p:txBody>
        </p:sp>
        <p:sp>
          <p:nvSpPr>
            <p:cNvPr id="70676" name="AutoShape 69"/>
            <p:cNvSpPr>
              <a:spLocks noChangeArrowheads="1"/>
            </p:cNvSpPr>
            <p:nvPr/>
          </p:nvSpPr>
          <p:spPr bwMode="auto">
            <a:xfrm>
              <a:off x="4513" y="3203"/>
              <a:ext cx="952" cy="72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/>
            </a:p>
            <a:p>
              <a:pPr algn="ctr"/>
              <a:r>
                <a:rPr lang="ru-RU" sz="1800" b="1"/>
                <a:t>0,0</a:t>
              </a:r>
            </a:p>
            <a:p>
              <a:pPr algn="ctr"/>
              <a:endParaRPr lang="ru-RU" sz="1800" b="1"/>
            </a:p>
          </p:txBody>
        </p:sp>
        <p:sp>
          <p:nvSpPr>
            <p:cNvPr id="70677" name="AutoShape 70"/>
            <p:cNvSpPr>
              <a:spLocks noChangeArrowheads="1"/>
            </p:cNvSpPr>
            <p:nvPr/>
          </p:nvSpPr>
          <p:spPr bwMode="auto">
            <a:xfrm>
              <a:off x="113" y="1207"/>
              <a:ext cx="2495" cy="59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800" b="1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70678" name="Text Box 72"/>
            <p:cNvSpPr txBox="1">
              <a:spLocks noChangeArrowheads="1"/>
            </p:cNvSpPr>
            <p:nvPr/>
          </p:nvSpPr>
          <p:spPr bwMode="auto">
            <a:xfrm>
              <a:off x="4377" y="981"/>
              <a:ext cx="10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chemeClr val="accent1"/>
                  </a:solidFill>
                </a:rPr>
                <a:t>тыс. рублей</a:t>
              </a:r>
            </a:p>
          </p:txBody>
        </p:sp>
      </p:grpSp>
      <p:sp>
        <p:nvSpPr>
          <p:cNvPr id="70661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5B86C43-0112-48B3-86D1-7448B4053DF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9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" name="Rectangle 20"/>
          <p:cNvSpPr txBox="1">
            <a:spLocks noChangeArrowheads="1"/>
          </p:cNvSpPr>
          <p:nvPr/>
        </p:nvSpPr>
        <p:spPr bwMode="auto">
          <a:xfrm>
            <a:off x="1115616" y="162038"/>
            <a:ext cx="6624736" cy="706090"/>
          </a:xfrm>
          <a:prstGeom prst="rect">
            <a:avLst/>
          </a:prstGeom>
          <a:ln w="25400" cap="flat" cmpd="sng" algn="ctr">
            <a:solidFill>
              <a:schemeClr val="accent5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0658" name="Picture 7" descr="%D0%9B%D1%83%D0%BF%D0%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82" y="0"/>
            <a:ext cx="2267718" cy="17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9" y="159994"/>
            <a:ext cx="576064" cy="8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996</Words>
  <Application>Microsoft Office PowerPoint</Application>
  <PresentationFormat>Экран (4:3)</PresentationFormat>
  <Paragraphs>310</Paragraphs>
  <Slides>23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 Microsoft Excel 97-2003</vt:lpstr>
      <vt:lpstr>Презентация PowerPoint</vt:lpstr>
      <vt:lpstr>Уважаемые жители  Григорьевского сельского поселения! 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Презентация PowerPoint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109</cp:revision>
  <dcterms:modified xsi:type="dcterms:W3CDTF">2018-03-27T06:01:01Z</dcterms:modified>
</cp:coreProperties>
</file>