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92" r:id="rId3"/>
    <p:sldId id="293" r:id="rId4"/>
    <p:sldId id="295" r:id="rId5"/>
    <p:sldId id="297" r:id="rId6"/>
    <p:sldId id="266" r:id="rId7"/>
    <p:sldId id="294" r:id="rId8"/>
    <p:sldId id="267" r:id="rId9"/>
    <p:sldId id="268" r:id="rId10"/>
    <p:sldId id="299" r:id="rId11"/>
    <p:sldId id="298" r:id="rId12"/>
    <p:sldId id="300" r:id="rId13"/>
    <p:sldId id="272" r:id="rId14"/>
    <p:sldId id="273" r:id="rId15"/>
    <p:sldId id="274" r:id="rId16"/>
    <p:sldId id="276" r:id="rId17"/>
    <p:sldId id="277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425" autoAdjust="0"/>
  </p:normalViewPr>
  <p:slideViewPr>
    <p:cSldViewPr>
      <p:cViewPr varScale="1">
        <p:scale>
          <a:sx n="71" d="100"/>
          <a:sy n="71" d="100"/>
        </p:scale>
        <p:origin x="-3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2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explosion val="27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15%</c:v>
                </c:pt>
                <c:pt idx="1">
                  <c:v>Неналоговые доходы 1.2%</c:v>
                </c:pt>
                <c:pt idx="2">
                  <c:v>Безвозмездные поступления 80.8%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130211.1</c:v>
                </c:pt>
                <c:pt idx="1">
                  <c:v>10134.299999999987</c:v>
                </c:pt>
                <c:pt idx="2">
                  <c:v>730358.5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622167138895075"/>
          <c:y val="0.16187788211956042"/>
          <c:w val="0.29466158330348352"/>
          <c:h val="0.78100540728623824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1"/>
      <c:perspective val="30"/>
    </c:view3D>
    <c:plotArea>
      <c:layout>
        <c:manualLayout>
          <c:layoutTarget val="inner"/>
          <c:xMode val="edge"/>
          <c:yMode val="edge"/>
          <c:x val="1.6975308641975398E-2"/>
          <c:y val="0.27218516810676535"/>
          <c:w val="0.63111499951394967"/>
          <c:h val="0.696948472623402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района </c:v>
                </c:pt>
              </c:strCache>
            </c:strRef>
          </c:tx>
          <c:explosion val="25"/>
          <c:dPt>
            <c:idx val="0"/>
            <c:explosion val="3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spPr>
              <a:solidFill>
                <a:srgbClr val="EC62E5"/>
              </a:solidFill>
              <a:ln>
                <a:solidFill>
                  <a:srgbClr val="EC62E5"/>
                </a:solidFill>
              </a:ln>
            </c:spPr>
          </c:dPt>
          <c:dPt>
            <c:idx val="2"/>
            <c:explosion val="24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dPt>
            <c:idx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cat>
            <c:strRef>
              <c:f>Лист1!$A$2:$A$13</c:f>
              <c:strCache>
                <c:ptCount val="12"/>
                <c:pt idx="0">
                  <c:v>Образование       70,8%</c:v>
                </c:pt>
                <c:pt idx="1">
                  <c:v>Общегосударственные вопросы       7,8%</c:v>
                </c:pt>
                <c:pt idx="2">
                  <c:v>Межбюджетные трансферты поселениям       6,3%</c:v>
                </c:pt>
                <c:pt idx="3">
                  <c:v>Социальная политика       5,55%</c:v>
                </c:pt>
                <c:pt idx="4">
                  <c:v>Национальная политика       3,5%</c:v>
                </c:pt>
                <c:pt idx="5">
                  <c:v>ЖКХ       3,1%</c:v>
                </c:pt>
                <c:pt idx="6">
                  <c:v>Культура       2,4%</c:v>
                </c:pt>
                <c:pt idx="7">
                  <c:v>Физическая культура и спорт        0,3%</c:v>
                </c:pt>
                <c:pt idx="8">
                  <c:v>Средства массовой информации       0,1%</c:v>
                </c:pt>
                <c:pt idx="9">
                  <c:v>Национальная безопасность        0,1%</c:v>
                </c:pt>
                <c:pt idx="10">
                  <c:v>Здравоохранение        0,03%</c:v>
                </c:pt>
                <c:pt idx="11">
                  <c:v>Охрана окружающей среды         0,02%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70.8</c:v>
                </c:pt>
                <c:pt idx="1">
                  <c:v>7.8</c:v>
                </c:pt>
                <c:pt idx="2">
                  <c:v>6.3</c:v>
                </c:pt>
                <c:pt idx="3">
                  <c:v>5.55</c:v>
                </c:pt>
                <c:pt idx="4">
                  <c:v>3.5</c:v>
                </c:pt>
                <c:pt idx="5">
                  <c:v>3.1</c:v>
                </c:pt>
                <c:pt idx="6">
                  <c:v>2.4</c:v>
                </c:pt>
                <c:pt idx="7">
                  <c:v>0.3000000000000001</c:v>
                </c:pt>
                <c:pt idx="8">
                  <c:v>0.1</c:v>
                </c:pt>
                <c:pt idx="9">
                  <c:v>0.1</c:v>
                </c:pt>
                <c:pt idx="10">
                  <c:v>3.0000000000000002E-2</c:v>
                </c:pt>
                <c:pt idx="11">
                  <c:v>2.0000000000000007E-2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327962476912633"/>
          <c:y val="7.1830937470735434E-2"/>
          <c:w val="0.37239950908914188"/>
          <c:h val="0.87948824103757761"/>
        </c:manualLayout>
      </c:layout>
      <c:overlay val="1"/>
      <c:txPr>
        <a:bodyPr/>
        <a:lstStyle/>
        <a:p>
          <a:pPr>
            <a:defRPr sz="105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C95CD-9B0D-4D16-B85F-820BC3BCB5E3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5FC52-FBBD-4BF1-83FD-D08AAF585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53DB-9351-4ED5-B9DA-5FE6B22807F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B507-90B0-44C8-8BBD-A5B2F1ED577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AE35-0C86-4823-B0F2-2BF2F91F0051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5B3F-F501-4421-9529-D9B4B5B226A5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F67-264D-49B9-8E34-7E16F41B29C2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ED64-F7E4-460E-B3DC-DA39C8340AE6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EB53-2E84-44E3-83A5-25EBBE6323E8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682A-D378-4FF3-BE16-B6044EDAACF4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3026-180F-4746-BF96-EB0B7E16B6CF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17B1-F3DD-464E-AD22-6D63C4E88ED9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F6A0-8748-4C5A-B23F-27381FC9B10C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21566-F922-4C27-B2B9-F26C76427AC5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1BA8-CC28-4FEE-A83A-F454116140B9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AAA1-D584-442C-BA16-C369D477334F}" type="datetime1">
              <a:rPr lang="ru-RU" smtClean="0"/>
              <a:pPr/>
              <a:t>20.06.2016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285728"/>
            <a:ext cx="7158030" cy="857256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35729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Динамика налоговых и неналоговых поступлений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35729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Динамика безвозмездных поступлений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214818"/>
            <a:ext cx="571504" cy="18430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3714752"/>
            <a:ext cx="571504" cy="2357454"/>
          </a:xfrm>
          <a:prstGeom prst="rect">
            <a:avLst/>
          </a:prstGeom>
          <a:solidFill>
            <a:srgbClr val="10A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00232" y="2857496"/>
            <a:ext cx="571504" cy="32004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43174" y="4357694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План 2015 год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План 2016 год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F0"/>
                </a:solidFill>
              </a:rPr>
              <a:t>План 2017 год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385762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140345,4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00100" y="3429001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145918,5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57356" y="2500307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151077,4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143768" y="2143116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(тыс. рублей)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3143248"/>
            <a:ext cx="571504" cy="3000396"/>
          </a:xfrm>
          <a:prstGeom prst="rect">
            <a:avLst/>
          </a:prstGeom>
          <a:solidFill>
            <a:srgbClr val="10A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2928934"/>
            <a:ext cx="571504" cy="32004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143768" y="4357694"/>
            <a:ext cx="178595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F0"/>
                </a:solidFill>
              </a:rPr>
              <a:t>План 2015 год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План 2016 год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План 2017 год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4000504"/>
            <a:ext cx="571504" cy="21288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786314" y="2571744"/>
            <a:ext cx="98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730358,5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29256" y="2786058"/>
            <a:ext cx="1154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730235,5</a:t>
            </a:r>
            <a:endParaRPr lang="ru-RU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072198" y="3643314"/>
            <a:ext cx="1154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705964,0</a:t>
            </a:r>
            <a:endParaRPr lang="ru-RU" sz="14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 flipH="1" flipV="1">
            <a:off x="642910" y="2643182"/>
            <a:ext cx="1071570" cy="1071570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5893603" y="2678901"/>
            <a:ext cx="1000132" cy="785818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08266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71604" y="1857364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571612"/>
            <a:ext cx="2857520" cy="4929222"/>
          </a:xfrm>
          <a:prstGeom prst="roundRect">
            <a:avLst/>
          </a:prstGeom>
          <a:solidFill>
            <a:srgbClr val="10AC5A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Основные направления работы учреждений отрасли «Культура»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7554" y="1714488"/>
            <a:ext cx="5429288" cy="4714908"/>
          </a:xfrm>
          <a:prstGeom prst="roundRect">
            <a:avLst/>
          </a:prstGeom>
          <a:solidFill>
            <a:srgbClr val="C7E24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Содержание и обеспечение деятельности учреждений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Проведение различных мероприятий, выставок и т.д.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Укрепление материально-технической базы учреждений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Предоставление муниципальных услуг учреждениями отрасли «Культура»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Предоставление социальных гарантий и льгот работникам дополнительного образования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011222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71604" y="1857364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</p:txBody>
      </p:sp>
      <p:graphicFrame>
        <p:nvGraphicFramePr>
          <p:cNvPr id="3073" name="Содержимое 4"/>
          <p:cNvGraphicFramePr>
            <a:graphicFrameLocks noGrp="1"/>
          </p:cNvGraphicFramePr>
          <p:nvPr/>
        </p:nvGraphicFramePr>
        <p:xfrm>
          <a:off x="214282" y="2500306"/>
          <a:ext cx="8715436" cy="4357694"/>
        </p:xfrm>
        <a:graphic>
          <a:graphicData uri="http://schemas.openxmlformats.org/presentationml/2006/ole">
            <p:oleObj spid="_x0000_s40962" name="Worksheet" r:id="rId5" imgW="9325051" imgH="6124651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5715016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2015 – 39,9 млн. руб.</a:t>
            </a:r>
          </a:p>
          <a:p>
            <a:r>
              <a:rPr lang="ru-RU" b="1" dirty="0" smtClean="0"/>
              <a:t>2016 – 39,0 млн. руб.</a:t>
            </a:r>
          </a:p>
          <a:p>
            <a:r>
              <a:rPr lang="ru-RU" b="1" dirty="0" smtClean="0"/>
              <a:t>2017 – 38,0 млн. руб.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Муниципальная программа «Развитие культуры и искусства Нытвенского муниципального района (мероприятия) на 2015-2017 год»</a:t>
            </a:r>
            <a:endParaRPr lang="ru-RU" sz="20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08266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71604" y="1857364"/>
            <a:ext cx="1857388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</a:t>
            </a:r>
          </a:p>
          <a:p>
            <a:endParaRPr lang="ru-RU" sz="3600" dirty="0" smtClean="0"/>
          </a:p>
          <a:p>
            <a:r>
              <a:rPr lang="ru-RU" sz="36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52" y="1571612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Основные направления деятельности отрасли «Культура»  </a:t>
            </a:r>
          </a:p>
          <a:p>
            <a:r>
              <a:rPr lang="ru-RU" sz="2000" b="1" dirty="0" smtClean="0"/>
              <a:t>Оказание муниципальных услуг в сфере «Культура» предоставляют: </a:t>
            </a:r>
            <a:endParaRPr lang="ru-RU" sz="2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929066"/>
            <a:ext cx="1657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357826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500306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2500306"/>
            <a:ext cx="1676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929066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292893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 Центральная библиотечная система, </a:t>
            </a:r>
          </a:p>
          <a:p>
            <a:r>
              <a:rPr lang="ru-RU" dirty="0" smtClean="0"/>
              <a:t>имеет 21 филиал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4286256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Детская школа искусств г. Нытва </a:t>
            </a:r>
          </a:p>
          <a:p>
            <a:r>
              <a:rPr lang="ru-RU" b="1" dirty="0" smtClean="0"/>
              <a:t>Детская школа искусств п. Уральский</a:t>
            </a:r>
          </a:p>
          <a:p>
            <a:r>
              <a:rPr lang="ru-RU" b="1" dirty="0" smtClean="0"/>
              <a:t>Детская школа искусств с. </a:t>
            </a:r>
            <a:r>
              <a:rPr lang="ru-RU" b="1" dirty="0" err="1" smtClean="0"/>
              <a:t>Григорьевское</a:t>
            </a:r>
            <a:endParaRPr lang="ru-RU" b="1" dirty="0" smtClean="0"/>
          </a:p>
          <a:p>
            <a:r>
              <a:rPr lang="ru-RU" b="1" dirty="0" smtClean="0"/>
              <a:t>Детская музыкальная школа п. Новоильинский</a:t>
            </a:r>
          </a:p>
          <a:p>
            <a:r>
              <a:rPr lang="ru-RU" dirty="0" smtClean="0"/>
              <a:t>Численность учащихся в школах составляет 614 детей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</p:nvPr>
        </p:nvGraphicFramePr>
        <p:xfrm>
          <a:off x="522288" y="2454275"/>
          <a:ext cx="7954962" cy="4117997"/>
        </p:xfrm>
        <a:graphic>
          <a:graphicData uri="http://schemas.openxmlformats.org/presentationml/2006/ole">
            <p:oleObj spid="_x0000_s1026" name="Worksheet" r:id="rId4" imgW="7867498" imgH="4143261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28728" y="164305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Строительство, реконструкция и приведение в нормативное состояние объектов общественной инфраструктуры, млн. руб.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1500175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Дорожный фонд Нытвенского муниципального района, млн.руб.</a:t>
            </a:r>
            <a:endParaRPr lang="ru-RU" dirty="0"/>
          </a:p>
        </p:txBody>
      </p:sp>
      <p:graphicFrame>
        <p:nvGraphicFramePr>
          <p:cNvPr id="23555" name="Содержимое 4"/>
          <p:cNvGraphicFramePr>
            <a:graphicFrameLocks noGrp="1"/>
          </p:cNvGraphicFramePr>
          <p:nvPr/>
        </p:nvGraphicFramePr>
        <p:xfrm>
          <a:off x="285720" y="2071678"/>
          <a:ext cx="8497917" cy="4357718"/>
        </p:xfrm>
        <a:graphic>
          <a:graphicData uri="http://schemas.openxmlformats.org/presentationml/2006/ole">
            <p:oleObj spid="_x0000_s2050" name="Диаграмма" r:id="rId4" imgW="8058150" imgH="5124298" progId="Excel.Sheet.8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714480" y="285728"/>
            <a:ext cx="7143800" cy="114300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4578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89038" y="2574925"/>
          <a:ext cx="6980237" cy="4130675"/>
        </p:xfrm>
        <a:graphic>
          <a:graphicData uri="http://schemas.openxmlformats.org/presentationml/2006/ole">
            <p:oleObj spid="_x0000_s3074" name="Worksheet" r:id="rId4" imgW="8724748" imgH="5162702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0100" y="157161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Развитие сельского хозяйства и регулирование рынков сельскохозяйственной продукции, сырья и продовольствия в Нытвенском муниципальном районе, млн.рублей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571504"/>
          </a:xfrm>
        </p:spPr>
        <p:txBody>
          <a:bodyPr/>
          <a:lstStyle/>
          <a:p>
            <a:r>
              <a:rPr lang="ru-RU" sz="1800" b="1" dirty="0" smtClean="0"/>
              <a:t>Развитие агропромышленного комплекса, тыс.руб</a:t>
            </a:r>
            <a:r>
              <a:rPr lang="ru-RU" sz="2800" b="1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92A1B-A68C-4BD6-A0EB-161025671A9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571744"/>
            <a:ext cx="1676400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Поддержка кормопроизводства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500306"/>
            <a:ext cx="1752600" cy="857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Поддержка кадрового потенциала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2357430"/>
            <a:ext cx="1828800" cy="9286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Развитие малых форм хозяйствования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5500702"/>
            <a:ext cx="1362076" cy="1052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Поддержка кадрового потенциала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43768" y="2571744"/>
            <a:ext cx="571504" cy="5603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358082" y="5715016"/>
            <a:ext cx="571504" cy="6096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29706" name="TextBox 16"/>
          <p:cNvSpPr txBox="1">
            <a:spLocks noChangeArrowheads="1"/>
          </p:cNvSpPr>
          <p:nvPr/>
        </p:nvSpPr>
        <p:spPr bwMode="auto">
          <a:xfrm rot="10800000" flipV="1">
            <a:off x="7858148" y="2714620"/>
            <a:ext cx="108111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2015 год</a:t>
            </a:r>
          </a:p>
        </p:txBody>
      </p:sp>
      <p:sp>
        <p:nvSpPr>
          <p:cNvPr id="29707" name="TextBox 17"/>
          <p:cNvSpPr txBox="1">
            <a:spLocks noChangeArrowheads="1"/>
          </p:cNvSpPr>
          <p:nvPr/>
        </p:nvSpPr>
        <p:spPr bwMode="auto">
          <a:xfrm rot="10800000" flipV="1">
            <a:off x="7924800" y="4071942"/>
            <a:ext cx="10763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2016 год</a:t>
            </a:r>
          </a:p>
        </p:txBody>
      </p:sp>
      <p:sp>
        <p:nvSpPr>
          <p:cNvPr id="29708" name="TextBox 18"/>
          <p:cNvSpPr txBox="1">
            <a:spLocks noChangeArrowheads="1"/>
          </p:cNvSpPr>
          <p:nvPr/>
        </p:nvSpPr>
        <p:spPr bwMode="auto">
          <a:xfrm rot="10800000" flipV="1">
            <a:off x="8001000" y="5810260"/>
            <a:ext cx="10001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2017 год</a:t>
            </a:r>
          </a:p>
        </p:txBody>
      </p:sp>
      <p:sp>
        <p:nvSpPr>
          <p:cNvPr id="29709" name="TextBox 19"/>
          <p:cNvSpPr txBox="1">
            <a:spLocks noChangeArrowheads="1"/>
          </p:cNvSpPr>
          <p:nvPr/>
        </p:nvSpPr>
        <p:spPr bwMode="auto">
          <a:xfrm>
            <a:off x="762000" y="2071678"/>
            <a:ext cx="6858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3100</a:t>
            </a:r>
          </a:p>
        </p:txBody>
      </p:sp>
      <p:sp>
        <p:nvSpPr>
          <p:cNvPr id="29710" name="TextBox 20"/>
          <p:cNvSpPr txBox="1">
            <a:spLocks noChangeArrowheads="1"/>
          </p:cNvSpPr>
          <p:nvPr/>
        </p:nvSpPr>
        <p:spPr bwMode="auto">
          <a:xfrm>
            <a:off x="3000364" y="2000240"/>
            <a:ext cx="609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400</a:t>
            </a:r>
          </a:p>
        </p:txBody>
      </p:sp>
      <p:sp>
        <p:nvSpPr>
          <p:cNvPr id="29711" name="TextBox 22"/>
          <p:cNvSpPr txBox="1">
            <a:spLocks noChangeArrowheads="1"/>
          </p:cNvSpPr>
          <p:nvPr/>
        </p:nvSpPr>
        <p:spPr bwMode="auto">
          <a:xfrm>
            <a:off x="5410200" y="1928802"/>
            <a:ext cx="6096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532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3929066"/>
            <a:ext cx="1676400" cy="10715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Поддержка кормопроизводства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38400" y="3929066"/>
            <a:ext cx="1828800" cy="7858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Поддержка кадрового потенциала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3714752"/>
            <a:ext cx="1857388" cy="9286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Развитие малых форм хозяйствования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7215206" y="3929066"/>
            <a:ext cx="628648" cy="6365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5500702"/>
            <a:ext cx="1371600" cy="10524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Поддержка кормопроизводства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14744" y="5286388"/>
            <a:ext cx="1071562" cy="1409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Развитие малых форм хозяйствования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72066" y="5214950"/>
            <a:ext cx="2143140" cy="1428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Возмещение части затрат за оформление документов по введению в оборот земель с/</a:t>
            </a:r>
            <a:r>
              <a:rPr lang="ru-RU" sz="1600" dirty="0" err="1">
                <a:solidFill>
                  <a:schemeClr val="tx1"/>
                </a:solidFill>
              </a:rPr>
              <a:t>х</a:t>
            </a:r>
            <a:r>
              <a:rPr lang="ru-RU" sz="1600" dirty="0">
                <a:solidFill>
                  <a:schemeClr val="tx1"/>
                </a:solidFill>
              </a:rPr>
              <a:t> назначения </a:t>
            </a:r>
          </a:p>
        </p:txBody>
      </p:sp>
      <p:sp>
        <p:nvSpPr>
          <p:cNvPr id="29719" name="TextBox 36"/>
          <p:cNvSpPr txBox="1">
            <a:spLocks noChangeArrowheads="1"/>
          </p:cNvSpPr>
          <p:nvPr/>
        </p:nvSpPr>
        <p:spPr bwMode="auto">
          <a:xfrm rot="10800000" flipV="1">
            <a:off x="762000" y="3475436"/>
            <a:ext cx="1023918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3100</a:t>
            </a:r>
          </a:p>
        </p:txBody>
      </p:sp>
      <p:sp>
        <p:nvSpPr>
          <p:cNvPr id="29720" name="TextBox 37"/>
          <p:cNvSpPr txBox="1">
            <a:spLocks noChangeArrowheads="1"/>
          </p:cNvSpPr>
          <p:nvPr/>
        </p:nvSpPr>
        <p:spPr bwMode="auto">
          <a:xfrm>
            <a:off x="3143240" y="3395422"/>
            <a:ext cx="6096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400</a:t>
            </a:r>
          </a:p>
        </p:txBody>
      </p:sp>
      <p:sp>
        <p:nvSpPr>
          <p:cNvPr id="29721" name="TextBox 38"/>
          <p:cNvSpPr txBox="1">
            <a:spLocks noChangeArrowheads="1"/>
          </p:cNvSpPr>
          <p:nvPr/>
        </p:nvSpPr>
        <p:spPr bwMode="auto">
          <a:xfrm rot="10800000" flipV="1">
            <a:off x="5486400" y="3329165"/>
            <a:ext cx="800112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535</a:t>
            </a:r>
          </a:p>
        </p:txBody>
      </p:sp>
      <p:sp>
        <p:nvSpPr>
          <p:cNvPr id="27" name="TextBox 26"/>
          <p:cNvSpPr txBox="1"/>
          <p:nvPr/>
        </p:nvSpPr>
        <p:spPr>
          <a:xfrm rot="10800000" flipV="1">
            <a:off x="685800" y="5124875"/>
            <a:ext cx="74292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2883</a:t>
            </a:r>
          </a:p>
        </p:txBody>
      </p:sp>
      <p:sp>
        <p:nvSpPr>
          <p:cNvPr id="28" name="TextBox 27"/>
          <p:cNvSpPr txBox="1"/>
          <p:nvPr/>
        </p:nvSpPr>
        <p:spPr>
          <a:xfrm rot="10800000" flipV="1">
            <a:off x="2362200" y="5124875"/>
            <a:ext cx="6096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372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62400" y="4929198"/>
            <a:ext cx="6096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501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72132" y="4857760"/>
            <a:ext cx="67626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465</a:t>
            </a:r>
          </a:p>
        </p:txBody>
      </p:sp>
      <p:sp>
        <p:nvSpPr>
          <p:cNvPr id="31" name="Плюс 30"/>
          <p:cNvSpPr/>
          <p:nvPr/>
        </p:nvSpPr>
        <p:spPr>
          <a:xfrm>
            <a:off x="1928794" y="2786058"/>
            <a:ext cx="533400" cy="457200"/>
          </a:xfrm>
          <a:prstGeom prst="mathPlus">
            <a:avLst>
              <a:gd name="adj1" fmla="val 2352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люс 36"/>
          <p:cNvSpPr/>
          <p:nvPr/>
        </p:nvSpPr>
        <p:spPr>
          <a:xfrm>
            <a:off x="4214810" y="2714620"/>
            <a:ext cx="533400" cy="457200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люс 37"/>
          <p:cNvSpPr/>
          <p:nvPr/>
        </p:nvSpPr>
        <p:spPr>
          <a:xfrm>
            <a:off x="1857356" y="4071942"/>
            <a:ext cx="533400" cy="428628"/>
          </a:xfrm>
          <a:prstGeom prst="mathPlus">
            <a:avLst>
              <a:gd name="adj1" fmla="val 2392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39" name="Плюс 38"/>
          <p:cNvSpPr/>
          <p:nvPr/>
        </p:nvSpPr>
        <p:spPr>
          <a:xfrm>
            <a:off x="4357686" y="4000504"/>
            <a:ext cx="533400" cy="385762"/>
          </a:xfrm>
          <a:prstGeom prst="mathPlus">
            <a:avLst>
              <a:gd name="adj1" fmla="val 2461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40" name="Плюс 39"/>
          <p:cNvSpPr/>
          <p:nvPr/>
        </p:nvSpPr>
        <p:spPr>
          <a:xfrm>
            <a:off x="1785918" y="5786454"/>
            <a:ext cx="304800" cy="228600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люс 40"/>
          <p:cNvSpPr/>
          <p:nvPr/>
        </p:nvSpPr>
        <p:spPr>
          <a:xfrm>
            <a:off x="3428992" y="5786454"/>
            <a:ext cx="304800" cy="228600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люс 41"/>
          <p:cNvSpPr/>
          <p:nvPr/>
        </p:nvSpPr>
        <p:spPr>
          <a:xfrm>
            <a:off x="4786314" y="5786454"/>
            <a:ext cx="228600" cy="228600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Rectangle 20"/>
          <p:cNvSpPr txBox="1">
            <a:spLocks noChangeArrowheads="1"/>
          </p:cNvSpPr>
          <p:nvPr/>
        </p:nvSpPr>
        <p:spPr bwMode="auto">
          <a:xfrm>
            <a:off x="1857356" y="214290"/>
            <a:ext cx="6829444" cy="107157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Бюджет для граждан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4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2853"/>
            <a:ext cx="669925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407194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6" y="400050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graphicFrame>
        <p:nvGraphicFramePr>
          <p:cNvPr id="266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9288" y="2209800"/>
          <a:ext cx="8104187" cy="4291034"/>
        </p:xfrm>
        <a:graphic>
          <a:graphicData uri="http://schemas.openxmlformats.org/presentationml/2006/ole">
            <p:oleObj spid="_x0000_s5122" name="Worksheet" r:id="rId4" imgW="8058150" imgH="4743336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48" y="1500174"/>
            <a:ext cx="80010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</a:rPr>
              <a:t>Объем дотации и иных межбюджетных трансфертов бюджетам поселений, </a:t>
            </a:r>
            <a:br>
              <a:rPr lang="ru-RU" b="1" dirty="0" smtClean="0">
                <a:latin typeface="+mj-lt"/>
                <a:cs typeface="Times New Roman" pitchFamily="18" charset="0"/>
              </a:rPr>
            </a:br>
            <a:r>
              <a:rPr lang="ru-RU" sz="1600" b="1" dirty="0" smtClean="0">
                <a:latin typeface="+mj-lt"/>
                <a:cs typeface="Times New Roman" pitchFamily="18" charset="0"/>
              </a:rPr>
              <a:t>тыс. рублей</a:t>
            </a:r>
            <a:endParaRPr lang="ru-RU" dirty="0"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5720" y="2357430"/>
            <a:ext cx="8640763" cy="3960812"/>
          </a:xfrm>
          <a:prstGeom prst="rect">
            <a:avLst/>
          </a:prstGeom>
          <a:gradFill rotWithShape="1">
            <a:gsLst>
              <a:gs pos="0">
                <a:srgbClr val="50CA38">
                  <a:gamma/>
                  <a:shade val="46275"/>
                  <a:invGamma/>
                </a:srgbClr>
              </a:gs>
              <a:gs pos="100000">
                <a:srgbClr val="50CA3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Спасибо за внимание!</a:t>
            </a:r>
            <a:endParaRPr lang="ru-RU" sz="6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sz="3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00166" y="285728"/>
            <a:ext cx="7158030" cy="857256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2428868"/>
          <a:ext cx="835824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1357298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Структура доходной части бюджета Нытвенского муниципального района на 2015 год(тыс. рублей)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274638"/>
            <a:ext cx="7115196" cy="114300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143116"/>
          <a:ext cx="8229600" cy="398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171448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Структура расходов бюджета муниципального района на 2015 год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РАСХОДНАЯ ЧАСТЬ БЮДЖЕТА</a:t>
            </a:r>
          </a:p>
          <a:p>
            <a:pPr algn="ctr">
              <a:buNone/>
            </a:pPr>
            <a:r>
              <a:rPr lang="ru-RU" sz="2400" b="1" u="sng" dirty="0" smtClean="0"/>
              <a:t>Расходы бюджета муниципального района</a:t>
            </a:r>
            <a:endParaRPr lang="ru-RU" sz="2400" b="1" u="sng" dirty="0"/>
          </a:p>
        </p:txBody>
      </p:sp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7388204" flipH="1">
            <a:off x="5695435" y="1528176"/>
            <a:ext cx="554847" cy="308174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71538" y="4071942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Муниципальные программы  84%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6" y="4000504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 программные мероприятия 16%</a:t>
            </a:r>
            <a:endParaRPr lang="ru-RU" sz="2400" b="1" dirty="0"/>
          </a:p>
        </p:txBody>
      </p:sp>
      <p:sp>
        <p:nvSpPr>
          <p:cNvPr id="27" name="Стрелка вниз 26"/>
          <p:cNvSpPr/>
          <p:nvPr/>
        </p:nvSpPr>
        <p:spPr>
          <a:xfrm rot="4211796">
            <a:off x="2658756" y="1559133"/>
            <a:ext cx="577777" cy="302072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5603" name="Содержимое 4"/>
          <p:cNvGraphicFramePr>
            <a:graphicFrameLocks noGrp="1"/>
          </p:cNvGraphicFramePr>
          <p:nvPr>
            <p:ph idx="1"/>
          </p:nvPr>
        </p:nvGraphicFramePr>
        <p:xfrm>
          <a:off x="980311" y="1428750"/>
          <a:ext cx="7183377" cy="4697413"/>
        </p:xfrm>
        <a:graphic>
          <a:graphicData uri="http://schemas.openxmlformats.org/presentationml/2006/ole">
            <p:oleObj spid="_x0000_s39938" r:id="rId4" imgW="8931414" imgH="5840474" progId="Excel.Sheet.8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Принятые муниципальные программы на уровне муниципального района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857356" y="274638"/>
            <a:ext cx="6829444" cy="1143000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7" y="1785926"/>
          <a:ext cx="8501123" cy="4923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55"/>
                <a:gridCol w="857256"/>
                <a:gridCol w="857256"/>
                <a:gridCol w="857256"/>
              </a:tblGrid>
              <a:tr h="428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муниципальной программы (тыс.рублей)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 2015г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 2016г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 2017г.</a:t>
                      </a:r>
                      <a:endParaRPr lang="ru-RU" sz="1200" dirty="0"/>
                    </a:p>
                  </a:txBody>
                  <a:tcPr/>
                </a:tc>
              </a:tr>
              <a:tr h="2485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"Развитие системы здравоохранения Нытвенского муниципального района"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444,0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412,9</a:t>
                      </a:r>
                      <a:endParaRPr lang="ru-RU" sz="1200" dirty="0"/>
                    </a:p>
                  </a:txBody>
                  <a:tcPr/>
                </a:tc>
              </a:tr>
              <a:tr h="2600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"Развитие системы образования Нытвенского муниципального района"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640897,7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644696,5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643627,7</a:t>
                      </a:r>
                      <a:endParaRPr lang="ru-RU" sz="1200" dirty="0"/>
                    </a:p>
                  </a:txBody>
                  <a:tcPr/>
                </a:tc>
              </a:tr>
              <a:tr h="2714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"Развитие культуры и искусства Нытвенского муниципального района"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39935,9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39133,1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38059,9</a:t>
                      </a:r>
                      <a:endParaRPr lang="ru-RU" sz="1200" dirty="0"/>
                    </a:p>
                  </a:txBody>
                  <a:tcPr/>
                </a:tc>
              </a:tr>
              <a:tr h="4257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"Развитие физической культуры, спорта и формирование здорового образа жизни в Нытвенском муниципальном районе"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2368,1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1232,8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1146,6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257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"Обеспечение безопасности жизнедеятельности населения Нытвенского муниципального района"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12109,1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10204,6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9102,7</a:t>
                      </a:r>
                      <a:endParaRPr lang="ru-RU" sz="1200" dirty="0"/>
                    </a:p>
                  </a:txBody>
                  <a:tcPr/>
                </a:tc>
              </a:tr>
              <a:tr h="363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"Развитие сельского хозяйства и регулирование рынков сельскохозяйственной продукции, сырья и продовольствия в Нытвенском муниципальном районе"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6940,3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6699,8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6751,2</a:t>
                      </a:r>
                      <a:endParaRPr lang="ru-RU" sz="1200" dirty="0"/>
                    </a:p>
                  </a:txBody>
                  <a:tcPr/>
                </a:tc>
              </a:tr>
              <a:tr h="363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«Строительство, реконструкция и приведение в нормативное состояние объектов общественной инфраструктуры Нытвенского муниципального района»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29483,8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41601,3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40380,9</a:t>
                      </a:r>
                      <a:endParaRPr lang="ru-RU" sz="1200" dirty="0"/>
                    </a:p>
                  </a:txBody>
                  <a:tcPr/>
                </a:tc>
              </a:tr>
              <a:tr h="3829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"Энергосбережение и повышение энергетической эффективности в Нытвенском муниципальном районе"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3935,0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3800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3534,0</a:t>
                      </a:r>
                      <a:endParaRPr lang="ru-RU" sz="1200" dirty="0"/>
                    </a:p>
                  </a:txBody>
                  <a:tcPr/>
                </a:tc>
              </a:tr>
              <a:tr h="3543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"Охрана окружающей среды на территории Нытвенского муниципального района"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139,6</a:t>
                      </a:r>
                      <a:endParaRPr lang="ru-RU" sz="1200" dirty="0"/>
                    </a:p>
                  </a:txBody>
                  <a:tcPr/>
                </a:tc>
              </a:tr>
              <a:tr h="363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"Совершенствование муниципального управления в сфере дополнительного профессионального образования муниципальных служащих и выборных должностных лиц Нытвенского муниципального района"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263,4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275,5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133,3</a:t>
                      </a:r>
                      <a:endParaRPr lang="ru-RU" sz="1200" dirty="0"/>
                    </a:p>
                  </a:txBody>
                  <a:tcPr/>
                </a:tc>
              </a:tr>
              <a:tr h="363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"Устойчивое развитие сельских территорий в Нытвенском муниципальном районе"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Принятые ведомственные целевые программы на уровне муниципального района  (тыс.рублей)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571604" y="357166"/>
            <a:ext cx="7215238" cy="928694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36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7" y="2428867"/>
          <a:ext cx="8501123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0727"/>
                <a:gridCol w="1000132"/>
                <a:gridCol w="1000132"/>
                <a:gridCol w="1000132"/>
              </a:tblGrid>
              <a:tr h="7654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ведомственной целевой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 2015г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 2016г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  2017г.</a:t>
                      </a:r>
                      <a:endParaRPr lang="ru-RU" sz="1200" dirty="0"/>
                    </a:p>
                  </a:txBody>
                  <a:tcPr/>
                </a:tc>
              </a:tr>
              <a:tr h="4592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"Развитие малого и среднего предпринимательства в Нытвенском муниципальном районе"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313,0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291,3</a:t>
                      </a:r>
                      <a:endParaRPr lang="ru-RU" sz="1200" dirty="0"/>
                    </a:p>
                  </a:txBody>
                  <a:tcPr/>
                </a:tc>
              </a:tr>
              <a:tr h="4592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"Обеспечение жильем молодых семей в Нытвенском муниципальном районе"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4592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"Содействие занятости и самозанятости населения Нытвенского муниципального района"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124,6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412875" y="692150"/>
            <a:ext cx="7480300" cy="655638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844824"/>
            <a:ext cx="2952328" cy="41764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Основные направления развития отрасли «Образование»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772816"/>
            <a:ext cx="5544616" cy="439248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 Развитие системы дошкольного образования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 Строительство нового детского сада в г. Нытва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 Развитие системы общего образования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 Развитие системы дополнительного образования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 Организация отдыха, оздоровления и занятости детей в каникулярное время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Организация ремонтов образовательных учреждений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  Предоставление социальных гарантий и льгот педагогическим работникам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 Развитие учительского потенциала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</a:rPr>
              <a:t> Проведение мероприятий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НЫТВЕНСКИЙ МР_ИТОГ В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669925" cy="1123950"/>
          </a:xfrm>
          <a:prstGeom prst="rect">
            <a:avLst/>
          </a:prstGeom>
          <a:noFill/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412875" y="692150"/>
            <a:ext cx="7480300" cy="655638"/>
          </a:xfrm>
          <a:prstGeom prst="rect">
            <a:avLst/>
          </a:prstGeom>
          <a:gradFill rotWithShape="1">
            <a:gsLst>
              <a:gs pos="0">
                <a:srgbClr val="5AC877">
                  <a:gamma/>
                  <a:shade val="46275"/>
                  <a:invGamma/>
                </a:srgbClr>
              </a:gs>
              <a:gs pos="100000">
                <a:srgbClr val="5AC877">
                  <a:alpha val="89999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Бюджет для граждан</a:t>
            </a:r>
            <a:endParaRPr lang="ru-RU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484784"/>
            <a:ext cx="5976664" cy="511256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Основные направления развития отрасли «Образование»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Оказание услуг в сфере образования осуществляют: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- 23 дошкольных учреждения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(2858 воспитанников)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- 18 общеобразовательных учреждений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(5171 учащихся)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- 2 специальных коррекционных учреждения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(196 учащихся)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- 4 учреждения дополнительного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(4486 учащихся)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2 детских лагеря отдыха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(410 оздоровленных детей)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но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212976"/>
            <a:ext cx="2160240" cy="1620180"/>
          </a:xfrm>
          <a:prstGeom prst="rect">
            <a:avLst/>
          </a:prstGeom>
        </p:spPr>
      </p:pic>
      <p:pic>
        <p:nvPicPr>
          <p:cNvPr id="10" name="Рисунок 9" descr="sad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484784"/>
            <a:ext cx="2133600" cy="1600200"/>
          </a:xfrm>
          <a:prstGeom prst="rect">
            <a:avLst/>
          </a:prstGeom>
        </p:spPr>
      </p:pic>
      <p:pic>
        <p:nvPicPr>
          <p:cNvPr id="11" name="Рисунок 10" descr="лагер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941169"/>
            <a:ext cx="2160240" cy="1622341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779</Words>
  <Application>Microsoft Office PowerPoint</Application>
  <PresentationFormat>Экран (4:3)</PresentationFormat>
  <Paragraphs>213</Paragraphs>
  <Slides>18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Лист Microsoft Office Excel 97-2003</vt:lpstr>
      <vt:lpstr>Worksheet</vt:lpstr>
      <vt:lpstr>Диаграмма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Слайд 8</vt:lpstr>
      <vt:lpstr>Слайд 9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Бюджет для граждан</vt:lpstr>
      <vt:lpstr>Развитие агропромышленного комплекса, тыс.руб.</vt:lpstr>
      <vt:lpstr>Бюджет для граждан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</cp:lastModifiedBy>
  <cp:revision>80</cp:revision>
  <dcterms:modified xsi:type="dcterms:W3CDTF">2016-06-20T08:07:08Z</dcterms:modified>
</cp:coreProperties>
</file>