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184" y="-3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C1131-FE2C-4721-9BE5-22973E94E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E6BEA-8677-44F9-B09B-07C6460046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3B076-84DF-411B-AD5D-AEFF189F6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A72DC-25DD-4836-9FD4-256ECFFA0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FCD68-B372-4C91-AF67-8EBBD2B688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3E1E0-8E4B-4AE0-92E5-16442F9769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C7923-ED7B-4F33-A548-63E33CA78C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E8438-18B3-4C07-A3F8-A6DC9CA806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5099B-7F46-4FDF-B732-87676560B0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55503-C486-4142-90E2-A4363D2B47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CB030-7A49-47EB-BAEA-0804B65257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A929EE-5CF2-4D78-86ED-74B9AA7188A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4800" y="1066800"/>
            <a:ext cx="6172200" cy="7086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9600" y="7620000"/>
            <a:ext cx="624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800" y="1066800"/>
            <a:ext cx="6172200" cy="7086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        МВД России  </a:t>
            </a:r>
            <a:r>
              <a:rPr lang="ru-RU" sz="1200" dirty="0" smtClean="0">
                <a:solidFill>
                  <a:schemeClr val="tx1"/>
                </a:solidFill>
              </a:rPr>
              <a:t>напоминает, что разминированием, обезвреживанием и уничтожением подобных предметов занимаются только специалисты. Запомните: ржавчина на боевых снарядах не является гарантией безопасности находки! Напротив, одно неосторожное движение может запустить в действие смертоносный механизм. Нарушение элементарных правил безопасности может стать причиной несчастного случая. Особенно важно объяснить это подрастающему поколению.</a:t>
            </a:r>
            <a:r>
              <a:rPr lang="ru-RU" sz="1200" b="1" dirty="0" smtClean="0"/>
              <a:t> </a:t>
            </a:r>
          </a:p>
          <a:p>
            <a:r>
              <a:rPr lang="ru-RU" sz="1200" b="1" dirty="0" smtClean="0">
                <a:solidFill>
                  <a:srgbClr val="FF0000"/>
                </a:solidFill>
              </a:rPr>
              <a:t>Поэтому напоминаем правила поведения при обнаружении предмета, даже похожего на взрывоопасный: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немедленно сообщить информацию об обнаружении подозрительного предмета;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при производстве земляных работ – прекратить всякую деятельность;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не предпринимать никаких самостоятельных действий;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ни в коем случае не трогать, не перемещать, не закрывать чем-либо этот предмет;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не пользоваться вблизи него </a:t>
            </a:r>
            <a:r>
              <a:rPr lang="ru-RU" sz="1200" dirty="0" err="1" smtClean="0">
                <a:solidFill>
                  <a:schemeClr val="tx1"/>
                </a:solidFill>
              </a:rPr>
              <a:t>электро-радиоаппаратурой</a:t>
            </a:r>
            <a:r>
              <a:rPr lang="ru-RU" sz="1200" dirty="0" smtClean="0">
                <a:solidFill>
                  <a:schemeClr val="tx1"/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 не оказывать на предмет температурного, звукового, механического и электромагнитного воздействия – все эти действия могут привести к взрыву;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-  по возможности до прибытия полиции принять меры по недопущению к месту обнаружения подозрительного предмета других лиц и не приближаться к нему самому в радиусе до 50-100 метров.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Кроме того, категорически запрещается: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 закапывать в землю или бросать в водоём;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 предпринимать попытки к разборке или распиливанию;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-   бросать в костёр или разводить огонь вблизи подобного предмета.</a:t>
            </a:r>
          </a:p>
          <a:p>
            <a:pPr>
              <a:buFontTx/>
              <a:buChar char="-"/>
            </a:pPr>
            <a:endParaRPr lang="ru-RU" sz="12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</a:rPr>
              <a:t>Невыполнение этих требований может привести к трагедии!</a:t>
            </a: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algn="just"/>
            <a:endParaRPr lang="ru-RU" sz="1400" b="1" dirty="0" smtClean="0">
              <a:solidFill>
                <a:srgbClr val="FF0000"/>
              </a:solidFill>
            </a:endParaRPr>
          </a:p>
          <a:p>
            <a:pPr indent="457200" algn="just"/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1000" y="8305800"/>
            <a:ext cx="6096000" cy="685800"/>
          </a:xfrm>
          <a:prstGeom prst="roundRect">
            <a:avLst/>
          </a:prstGeom>
          <a:solidFill>
            <a:schemeClr val="bg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Отдел МВД России по </a:t>
            </a:r>
            <a:r>
              <a:rPr lang="ru-RU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Нытвенскому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району тел. 3-07-44; 02,  с мобильного –  102</a:t>
            </a:r>
          </a:p>
          <a:p>
            <a:pPr>
              <a:defRPr/>
            </a:pP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МЧС России по Пермскому краю, тел. 01;  3-05-53, с мобильного –  101 </a:t>
            </a:r>
          </a:p>
          <a:p>
            <a:pPr>
              <a:defRPr/>
            </a:pP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ЕДДС </a:t>
            </a:r>
            <a:r>
              <a:rPr lang="ru-RU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Нытвенского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муниципального района, тел. 112</a:t>
            </a:r>
            <a:endParaRPr lang="ru-RU" sz="1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1000" y="152400"/>
            <a:ext cx="6096000" cy="762000"/>
          </a:xfrm>
          <a:prstGeom prst="roundRect">
            <a:avLst/>
          </a:prstGeom>
          <a:solidFill>
            <a:schemeClr val="bg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Что делать, если вы </a:t>
            </a:r>
            <a:r>
              <a:rPr lang="ru-RU" sz="2000" b="1" smtClean="0">
                <a:solidFill>
                  <a:schemeClr val="tx1"/>
                </a:solidFill>
              </a:rPr>
              <a:t>нашли старый </a:t>
            </a:r>
            <a:r>
              <a:rPr lang="ru-RU" sz="2000" b="1" dirty="0" smtClean="0">
                <a:solidFill>
                  <a:schemeClr val="tx1"/>
                </a:solidFill>
              </a:rPr>
              <a:t>снаряд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User\Desktop\памятки взрывоопасные предметы\104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553200"/>
            <a:ext cx="2286000" cy="1447800"/>
          </a:xfrm>
          <a:prstGeom prst="rect">
            <a:avLst/>
          </a:prstGeom>
          <a:noFill/>
        </p:spPr>
      </p:pic>
      <p:pic>
        <p:nvPicPr>
          <p:cNvPr id="1029" name="Picture 5" descr="C:\Users\User\Desktop\памятки взрывоопасные предметы\arsenal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6553200"/>
            <a:ext cx="2209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48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СМИ</dc:creator>
  <cp:lastModifiedBy>1</cp:lastModifiedBy>
  <cp:revision>51</cp:revision>
  <cp:lastPrinted>1601-01-01T00:00:00Z</cp:lastPrinted>
  <dcterms:created xsi:type="dcterms:W3CDTF">2015-07-30T10:44:36Z</dcterms:created>
  <dcterms:modified xsi:type="dcterms:W3CDTF">2015-10-27T05:52:28Z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