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691813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4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2384" cy="60228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2 из 14. Страница создана: 28.05.2020 09:42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500360" y="7205472"/>
            <a:ext cx="16459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600" b="1">
                <a:solidFill>
                  <a:srgbClr val="221E1B"/>
                </a:solidFill>
                <a:latin typeface="Trebuchet MS"/>
              </a:rPr>
              <a:t>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032" y="332232"/>
            <a:ext cx="1670304" cy="16459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176" y="3319272"/>
            <a:ext cx="1676400" cy="16703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5488" y="469392"/>
            <a:ext cx="2590800" cy="3758184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marL="12700" marR="495300" indent="0">
              <a:spcAft>
                <a:spcPts val="1890"/>
              </a:spcAft>
            </a:pPr>
            <a:r>
              <a:rPr lang="ru" sz="5600" b="1">
                <a:solidFill>
                  <a:srgbClr val="0B7C3B"/>
                </a:solidFill>
                <a:latin typeface="Arial"/>
              </a:rPr>
              <a:t>Наши спикеры</a:t>
            </a:r>
          </a:p>
          <a:p>
            <a:pPr marL="12700" marR="25400" indent="0" algn="just">
              <a:lnSpc>
                <a:spcPts val="2952"/>
              </a:lnSpc>
            </a:pPr>
            <a:r>
              <a:rPr lang="ru" sz="1700" b="1">
                <a:solidFill>
                  <a:srgbClr val="221E1B"/>
                </a:solidFill>
                <a:latin typeface="Arial"/>
              </a:rPr>
              <a:t>Эксперты с многолетним опытом Простой язык</a:t>
            </a:r>
          </a:p>
          <a:p>
            <a:pPr marL="12700" marR="495300" indent="0">
              <a:lnSpc>
                <a:spcPts val="2952"/>
              </a:lnSpc>
            </a:pPr>
            <a:r>
              <a:rPr lang="ru" sz="1700" b="1">
                <a:solidFill>
                  <a:srgbClr val="221E1B"/>
                </a:solidFill>
                <a:latin typeface="Arial"/>
              </a:rPr>
              <a:t>Групповые консультации по запросу</a:t>
            </a:r>
          </a:p>
          <a:p>
            <a:pPr marL="12700" marR="25400" indent="0" algn="just">
              <a:lnSpc>
                <a:spcPts val="2952"/>
              </a:lnSpc>
            </a:pPr>
            <a:r>
              <a:rPr lang="ru" sz="1700" b="1">
                <a:solidFill>
                  <a:srgbClr val="221E1B"/>
                </a:solidFill>
                <a:latin typeface="Arial"/>
              </a:rPr>
              <a:t>Сопровождение группы тьютором в текущем времени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12464" y="2221992"/>
            <a:ext cx="1578864" cy="810768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80"/>
              </a:lnSpc>
              <a:spcBef>
                <a:spcPts val="1470"/>
              </a:spcBef>
              <a:spcAft>
                <a:spcPts val="1470"/>
              </a:spcAft>
            </a:pPr>
            <a:r>
              <a:rPr lang="ru" sz="1250" b="1">
                <a:latin typeface="Arial"/>
              </a:rPr>
              <a:t>Лариса Ежова Специализация"Описание продукта и ресурсы бизнеса"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61232" y="5193792"/>
            <a:ext cx="1557528" cy="627888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04"/>
              </a:lnSpc>
            </a:pPr>
            <a:r>
              <a:rPr lang="ru" sz="1250" b="1">
                <a:latin typeface="Arial"/>
              </a:rPr>
              <a:t>Наталья Малахова Специализация 'Бюджет и финансы"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8 из 14. Страница создана: 28.05.2020 09:42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080" y="1542288"/>
            <a:ext cx="621792" cy="4450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48" y="3834384"/>
            <a:ext cx="1371600" cy="11399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9880" y="350520"/>
            <a:ext cx="1676400" cy="16611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5120" y="3319272"/>
            <a:ext cx="1670304" cy="16733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10512" y="1127760"/>
            <a:ext cx="201168" cy="2926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7620" indent="0">
              <a:spcAft>
                <a:spcPts val="630"/>
              </a:spcAft>
            </a:pPr>
            <a:r>
              <a:rPr lang="ru" sz="2850" b="1" i="1">
                <a:solidFill>
                  <a:srgbClr val="533830"/>
                </a:solidFill>
                <a:latin typeface="Arial Narrow"/>
              </a:rPr>
              <a:t>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8640" y="2240280"/>
            <a:ext cx="1597152" cy="591312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04"/>
              </a:lnSpc>
            </a:pPr>
            <a:r>
              <a:rPr lang="ru" sz="1250" b="1">
                <a:latin typeface="Arial"/>
              </a:rPr>
              <a:t>Андрей Пометун Специализация "Маркетинг и продвижение"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04744" y="2228088"/>
            <a:ext cx="1560576" cy="393192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80"/>
              </a:lnSpc>
            </a:pPr>
            <a:r>
              <a:rPr lang="ru" sz="1250" b="1">
                <a:latin typeface="Arial"/>
              </a:rPr>
              <a:t>Наталья Шааб Специализация "Продажи"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5212080"/>
            <a:ext cx="1770888" cy="591312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04"/>
              </a:lnSpc>
            </a:pPr>
            <a:r>
              <a:rPr lang="ru" sz="1250" b="1">
                <a:latin typeface="Arial"/>
              </a:rPr>
              <a:t>Александр Волков Специализация "Юридическое сопровождение бизнеса"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32176" y="5199888"/>
            <a:ext cx="1502664" cy="585216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04"/>
              </a:lnSpc>
            </a:pPr>
            <a:r>
              <a:rPr lang="ru" sz="1250" b="1">
                <a:latin typeface="Arial"/>
              </a:rPr>
              <a:t>Людмила Гнездилова Специализация "Налоги и налогообложение"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38344" y="7205472"/>
            <a:ext cx="16459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600" b="1">
                <a:solidFill>
                  <a:srgbClr val="221E1B"/>
                </a:solidFill>
                <a:latin typeface="Trebuchet MS"/>
              </a:rPr>
              <a:t>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456" y="554736"/>
            <a:ext cx="1557528" cy="316992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marL="12700" indent="0">
              <a:spcAft>
                <a:spcPts val="1050"/>
              </a:spcAft>
            </a:pPr>
            <a:r>
              <a:rPr lang="ru" sz="1950" b="1">
                <a:latin typeface="Arial"/>
              </a:rPr>
              <a:t>График обучения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0456" y="981456"/>
            <a:ext cx="3429000" cy="853440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1704"/>
              </a:lnSpc>
              <a:spcBef>
                <a:spcPts val="1050"/>
              </a:spcBef>
              <a:spcAft>
                <a:spcPts val="3780"/>
              </a:spcAft>
            </a:pPr>
            <a:r>
              <a:rPr lang="ru" sz="1250" b="1">
                <a:solidFill>
                  <a:srgbClr val="221E1B"/>
                </a:solidFill>
                <a:latin typeface="Arial"/>
              </a:rPr>
              <a:t>Дни для вебинаров: понедельник, среда, четверг, суббота Напоминания о вебинарах и сдачи домашнего задания Сдача домашних работ 1 раз в неделю Напоминания об обучении в </a:t>
            </a:r>
            <a:r>
              <a:rPr lang="en-US" sz="1250" b="1">
                <a:solidFill>
                  <a:srgbClr val="221E1B"/>
                </a:solidFill>
                <a:latin typeface="Arial"/>
              </a:rPr>
              <a:t>Viber </a:t>
            </a:r>
            <a:r>
              <a:rPr lang="ru" sz="1250" b="1">
                <a:solidFill>
                  <a:srgbClr val="221E1B"/>
                </a:solidFill>
                <a:latin typeface="Arial"/>
              </a:rPr>
              <a:t>и </a:t>
            </a:r>
            <a:r>
              <a:rPr lang="en-US" sz="1250" b="1">
                <a:solidFill>
                  <a:srgbClr val="221E1B"/>
                </a:solidFill>
                <a:latin typeface="Arial"/>
              </a:rPr>
              <a:t>e-mail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0456" y="2474976"/>
            <a:ext cx="1051560" cy="304800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marL="12700" indent="0">
              <a:spcBef>
                <a:spcPts val="3780"/>
              </a:spcBef>
              <a:spcAft>
                <a:spcPts val="1050"/>
              </a:spcAft>
            </a:pPr>
            <a:r>
              <a:rPr lang="ru" sz="1950" b="1">
                <a:latin typeface="Arial"/>
              </a:rPr>
              <a:t>Платформа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0456" y="2895600"/>
            <a:ext cx="3733800" cy="615696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1704"/>
              </a:lnSpc>
              <a:spcBef>
                <a:spcPts val="1050"/>
              </a:spcBef>
              <a:spcAft>
                <a:spcPts val="4410"/>
              </a:spcAft>
            </a:pPr>
            <a:r>
              <a:rPr lang="ru" sz="1250" b="1">
                <a:latin typeface="Arial"/>
              </a:rPr>
              <a:t>Размещены </a:t>
            </a:r>
            <a:r>
              <a:rPr lang="en-US" sz="1250" b="1">
                <a:latin typeface="Arial"/>
              </a:rPr>
              <a:t>see </a:t>
            </a:r>
            <a:r>
              <a:rPr lang="ru" sz="1250" b="1">
                <a:latin typeface="Arial"/>
              </a:rPr>
              <a:t>материалы необходимые для обучения: презентации, дополнительные материалы, домашние задания, памятки, кейсы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0456" y="4297680"/>
            <a:ext cx="2020824" cy="304800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marL="12700" indent="0">
              <a:spcBef>
                <a:spcPts val="4410"/>
              </a:spcBef>
              <a:spcAft>
                <a:spcPts val="1050"/>
              </a:spcAft>
            </a:pPr>
            <a:r>
              <a:rPr lang="ru" sz="1950" b="1">
                <a:latin typeface="Arial"/>
              </a:rPr>
              <a:t>Поддерживающий чат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0456" y="4724400"/>
            <a:ext cx="4002024" cy="420624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1728"/>
              </a:lnSpc>
              <a:spcBef>
                <a:spcPts val="1050"/>
              </a:spcBef>
            </a:pPr>
            <a:r>
              <a:rPr lang="ru" sz="1250" b="1">
                <a:solidFill>
                  <a:srgbClr val="221E1B"/>
                </a:solidFill>
                <a:latin typeface="Arial"/>
              </a:rPr>
              <a:t>Для каждой группы организован поддерживающий чат с экспертом-тьютором, который может отвечать на текущие вопросы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9 из 14. Страница создана: 28.05.2020 09:42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0248" y="932688"/>
            <a:ext cx="2602992" cy="780288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112"/>
              </a:lnSpc>
            </a:pPr>
            <a:r>
              <a:rPr lang="ru" sz="1450">
                <a:solidFill>
                  <a:srgbClr val="DBEEE0"/>
                </a:solidFill>
                <a:latin typeface="Arial"/>
              </a:rPr>
              <a:t>•    Напоминания</a:t>
            </a:r>
          </a:p>
          <a:p>
            <a:pPr indent="0">
              <a:lnSpc>
                <a:spcPts val="2112"/>
              </a:lnSpc>
            </a:pPr>
            <a:r>
              <a:rPr lang="ru" sz="1450">
                <a:solidFill>
                  <a:srgbClr val="DBEEE0"/>
                </a:solidFill>
                <a:latin typeface="Arial"/>
              </a:rPr>
              <a:t>•    Учебные дни</a:t>
            </a:r>
          </a:p>
          <a:p>
            <a:pPr indent="0">
              <a:lnSpc>
                <a:spcPts val="2112"/>
              </a:lnSpc>
              <a:spcAft>
                <a:spcPts val="4830"/>
              </a:spcAft>
            </a:pPr>
            <a:r>
              <a:rPr lang="ru" sz="1450">
                <a:solidFill>
                  <a:srgbClr val="DBEEE0"/>
                </a:solidFill>
                <a:latin typeface="Arial"/>
              </a:rPr>
              <a:t>•    Фиксированные дедлайны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0248" y="2630424"/>
            <a:ext cx="2801112" cy="780288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112"/>
              </a:lnSpc>
              <a:spcBef>
                <a:spcPts val="4830"/>
              </a:spcBef>
            </a:pPr>
            <a:r>
              <a:rPr lang="ru" sz="1450">
                <a:solidFill>
                  <a:srgbClr val="DBEEE0"/>
                </a:solidFill>
                <a:latin typeface="Arial"/>
              </a:rPr>
              <a:t>•    Все в одном месте</a:t>
            </a:r>
          </a:p>
          <a:p>
            <a:pPr indent="0">
              <a:lnSpc>
                <a:spcPts val="2112"/>
              </a:lnSpc>
            </a:pPr>
            <a:r>
              <a:rPr lang="ru" sz="1450">
                <a:solidFill>
                  <a:srgbClr val="DBEEE0"/>
                </a:solidFill>
                <a:latin typeface="Arial"/>
              </a:rPr>
              <a:t>•    Возможность задать вопросы</a:t>
            </a:r>
          </a:p>
          <a:p>
            <a:pPr indent="0">
              <a:lnSpc>
                <a:spcPts val="2112"/>
              </a:lnSpc>
              <a:spcAft>
                <a:spcPts val="4830"/>
              </a:spcAft>
            </a:pPr>
            <a:r>
              <a:rPr lang="ru" sz="1450">
                <a:solidFill>
                  <a:srgbClr val="DBEEE0"/>
                </a:solidFill>
                <a:latin typeface="Arial"/>
              </a:rPr>
              <a:t>•    Сервисный менеджер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0248" y="4340352"/>
            <a:ext cx="2484120" cy="780288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112"/>
              </a:lnSpc>
              <a:spcBef>
                <a:spcPts val="4830"/>
              </a:spcBef>
            </a:pPr>
            <a:r>
              <a:rPr lang="ru" sz="1450">
                <a:solidFill>
                  <a:srgbClr val="DBEEE0"/>
                </a:solidFill>
                <a:latin typeface="Arial"/>
              </a:rPr>
              <a:t>•    Поддержка 24/7</a:t>
            </a:r>
          </a:p>
          <a:p>
            <a:pPr indent="0">
              <a:lnSpc>
                <a:spcPts val="2112"/>
              </a:lnSpc>
            </a:pPr>
            <a:r>
              <a:rPr lang="ru" sz="1450">
                <a:solidFill>
                  <a:srgbClr val="DBEEE0"/>
                </a:solidFill>
                <a:latin typeface="Arial"/>
              </a:rPr>
              <a:t>•    Ответы от профессионала</a:t>
            </a:r>
          </a:p>
          <a:p>
            <a:pPr indent="0">
              <a:lnSpc>
                <a:spcPts val="2112"/>
              </a:lnSpc>
            </a:pPr>
            <a:r>
              <a:rPr lang="ru" sz="1450">
                <a:solidFill>
                  <a:srgbClr val="DBEEE0"/>
                </a:solidFill>
                <a:latin typeface="Arial"/>
              </a:rPr>
              <a:t>•    Сообщество слушателей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7408" y="704088"/>
            <a:ext cx="4538472" cy="576072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310"/>
              </a:spcAft>
            </a:pPr>
            <a:r>
              <a:rPr lang="ru" sz="4000" spc="-50">
                <a:solidFill>
                  <a:srgbClr val="0B7C3B"/>
                </a:solidFill>
                <a:latin typeface="Arial Narrow"/>
              </a:rPr>
              <a:t>Тьюторская поддержка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7408" y="1575816"/>
            <a:ext cx="4632960" cy="3020568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marL="12700" marR="69088" indent="0" algn="just">
              <a:lnSpc>
                <a:spcPts val="2592"/>
              </a:lnSpc>
              <a:spcBef>
                <a:spcPts val="2310"/>
              </a:spcBef>
              <a:spcAft>
                <a:spcPts val="1050"/>
              </a:spcAft>
            </a:pPr>
            <a:r>
              <a:rPr lang="ru" sz="1950" b="1">
                <a:latin typeface="Arial"/>
              </a:rPr>
              <a:t>Тьютор - это профессионал с многолетним опытом, работающий с начинающими предпринимателями и помогающий дойти до цели</a:t>
            </a:r>
          </a:p>
          <a:p>
            <a:pPr marL="12700" indent="0" algn="just">
              <a:lnSpc>
                <a:spcPts val="3024"/>
              </a:lnSpc>
            </a:pPr>
            <a:r>
              <a:rPr lang="ru" sz="1700" b="1">
                <a:latin typeface="Arial"/>
              </a:rPr>
              <a:t>Напоминания</a:t>
            </a:r>
          </a:p>
          <a:p>
            <a:pPr marL="12700" marR="2431288" indent="0">
              <a:lnSpc>
                <a:spcPts val="3024"/>
              </a:lnSpc>
            </a:pPr>
            <a:r>
              <a:rPr lang="ru" sz="1700" b="1">
                <a:latin typeface="Arial"/>
              </a:rPr>
              <a:t>Навигация по он-лайн курсу Связь со спикером</a:t>
            </a:r>
          </a:p>
          <a:p>
            <a:pPr marL="12700" marR="932688" indent="0">
              <a:lnSpc>
                <a:spcPts val="3024"/>
              </a:lnSpc>
            </a:pPr>
            <a:r>
              <a:rPr lang="ru" sz="1700" b="1">
                <a:latin typeface="Arial"/>
              </a:rPr>
              <a:t>Ответы на текущие вопросы по вашему проекту "Скорая" помощь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10 из 14. Страница создана: 28.05.2020 09:42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" y="426720"/>
            <a:ext cx="4425696" cy="46482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81016" y="7205472"/>
            <a:ext cx="14935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spcBef>
                <a:spcPts val="11970"/>
              </a:spcBef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088" y="621792"/>
            <a:ext cx="3663696" cy="18196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520" y="2441448"/>
            <a:ext cx="4620768" cy="35783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03504" y="591312"/>
            <a:ext cx="4230624" cy="1109472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marL="12700" indent="0">
              <a:spcAft>
                <a:spcPts val="1470"/>
              </a:spcAft>
            </a:pPr>
            <a:r>
              <a:rPr lang="ru" sz="4000" spc="-50">
                <a:solidFill>
                  <a:srgbClr val="FFFFFF"/>
                </a:solidFill>
                <a:latin typeface="Arial Narrow"/>
              </a:rPr>
              <a:t>Результат программы</a:t>
            </a:r>
          </a:p>
          <a:p>
            <a:pPr marL="12700" indent="0">
              <a:spcAft>
                <a:spcPts val="2310"/>
              </a:spcAft>
            </a:pPr>
            <a:r>
              <a:rPr lang="ru" sz="1700" b="1">
                <a:solidFill>
                  <a:srgbClr val="FFFFFF"/>
                </a:solidFill>
                <a:latin typeface="Arial"/>
              </a:rPr>
              <a:t>Знания и компетенции предпринимателя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3504" y="2023872"/>
            <a:ext cx="2852928" cy="298704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marL="12700" indent="0">
              <a:spcBef>
                <a:spcPts val="2310"/>
              </a:spcBef>
              <a:spcAft>
                <a:spcPts val="15750"/>
              </a:spcAft>
            </a:pPr>
            <a:r>
              <a:rPr lang="ru" sz="1700" b="1">
                <a:solidFill>
                  <a:srgbClr val="FFFFFF"/>
                </a:solidFill>
                <a:latin typeface="Arial"/>
              </a:rPr>
              <a:t>Сертификат о прохождении курса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3504" y="5141976"/>
            <a:ext cx="5160264" cy="265176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marL="12700" indent="0">
              <a:spcBef>
                <a:spcPts val="15750"/>
              </a:spcBef>
            </a:pPr>
            <a:r>
              <a:rPr lang="ru" sz="1700" b="1">
                <a:solidFill>
                  <a:srgbClr val="FFFFFF"/>
                </a:solidFill>
                <a:latin typeface="Arial"/>
              </a:rPr>
              <a:t>Возможность получить единовременную финансовую помощь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11 из 14. Страница создана: 28.05.2020 09:42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500360" y="7205472"/>
            <a:ext cx="16459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600" b="1">
                <a:solidFill>
                  <a:srgbClr val="221E1B"/>
                </a:solidFill>
                <a:latin typeface="Trebuchet MS"/>
              </a:rPr>
              <a:t>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184" y="417576"/>
            <a:ext cx="7967472" cy="5263896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marL="12700" marR="974852" indent="0">
              <a:lnSpc>
                <a:spcPts val="5568"/>
              </a:lnSpc>
            </a:pPr>
            <a:r>
              <a:rPr lang="ru" sz="5600" b="1">
                <a:solidFill>
                  <a:srgbClr val="0B7C3B"/>
                </a:solidFill>
                <a:latin typeface="Arial"/>
              </a:rPr>
              <a:t>Единовременная финансовая помощь</a:t>
            </a:r>
          </a:p>
          <a:p>
            <a:pPr marL="12700" marR="9652" indent="0">
              <a:lnSpc>
                <a:spcPts val="5184"/>
              </a:lnSpc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Для кого: Физическое лицо, признанное официально безработным Сумма: </a:t>
            </a:r>
            <a:r>
              <a:rPr lang="ru" sz="1950" b="1">
                <a:solidFill>
                  <a:srgbClr val="0B7C3B"/>
                </a:solidFill>
                <a:latin typeface="Arial"/>
              </a:rPr>
              <a:t>107 800 </a:t>
            </a:r>
            <a:r>
              <a:rPr lang="ru" sz="1950" b="1">
                <a:solidFill>
                  <a:srgbClr val="221E1B"/>
                </a:solidFill>
                <a:latin typeface="Arial"/>
              </a:rPr>
              <a:t>руб.</a:t>
            </a:r>
          </a:p>
          <a:p>
            <a:pPr marL="12700" indent="0">
              <a:lnSpc>
                <a:spcPts val="5184"/>
              </a:lnSpc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Основные этапы процедуры:</a:t>
            </a:r>
          </a:p>
          <a:p>
            <a:pPr marL="12700" indent="0">
              <a:spcAft>
                <a:spcPts val="420"/>
              </a:spcAft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Обращение безработного гражданина в Центр занятости и предоставление бизнес-плана</a:t>
            </a:r>
          </a:p>
          <a:p>
            <a:pPr marL="12700" indent="0">
              <a:lnSpc>
                <a:spcPts val="2592"/>
              </a:lnSpc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Экспертиза бизнес-плана Комиссией</a:t>
            </a:r>
          </a:p>
          <a:p>
            <a:pPr marL="12700" indent="0">
              <a:lnSpc>
                <a:spcPts val="2592"/>
              </a:lnSpc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Принятие решения комиссией</a:t>
            </a:r>
          </a:p>
          <a:p>
            <a:pPr marL="12700" indent="0">
              <a:lnSpc>
                <a:spcPts val="2592"/>
              </a:lnSpc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Заключение договора о ЕФП на самозанятость</a:t>
            </a:r>
          </a:p>
          <a:p>
            <a:pPr marL="12700" indent="0">
              <a:lnSpc>
                <a:spcPts val="2592"/>
              </a:lnSpc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Регистрация в ИФНС и предоставление документов в Центр занятости</a:t>
            </a:r>
          </a:p>
          <a:p>
            <a:pPr marL="12700" indent="0">
              <a:lnSpc>
                <a:spcPts val="2592"/>
              </a:lnSpc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Целевое расходование средств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12 из 14. Страница создана: 28.05.2020 09:42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500360" y="7205472"/>
            <a:ext cx="16459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600" b="1">
                <a:solidFill>
                  <a:srgbClr val="221E1B"/>
                </a:solidFill>
                <a:latin typeface="Trebuchet MS"/>
              </a:rPr>
              <a:t>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899904" y="1021080"/>
            <a:ext cx="204216" cy="1901952"/>
          </a:xfrm>
          <a:prstGeom prst="rect">
            <a:avLst/>
          </a:prstGeom>
          <a:solidFill>
            <a:srgbClr val="DCE9F6"/>
          </a:solidFill>
        </p:spPr>
        <p:txBody>
          <a:bodyPr vert="vert270" lIns="0" tIns="0" rIns="0" bIns="0">
            <a:noAutofit/>
          </a:bodyPr>
          <a:lstStyle/>
          <a:p>
            <a:pPr indent="0"/>
            <a:r>
              <a:rPr lang="ru" sz="1300" b="1">
                <a:solidFill>
                  <a:srgbClr val="221E1B"/>
                </a:solidFill>
                <a:latin typeface="Tahoma"/>
              </a:rPr>
              <a:t>НАЧНИ СВОЕ ДЕЛО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2384" cy="60228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13 из 14. Страница создана: 28.05.2020 09:42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500360" y="7205472"/>
            <a:ext cx="16459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600" b="1">
                <a:solidFill>
                  <a:srgbClr val="221E1B"/>
                </a:solidFill>
                <a:latin typeface="Trebuchet MS"/>
              </a:rPr>
              <a:t>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488" y="1578864"/>
            <a:ext cx="2240280" cy="22494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50976" y="621792"/>
            <a:ext cx="1536192" cy="493776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940"/>
              </a:spcAft>
            </a:pPr>
            <a:r>
              <a:rPr lang="ru" sz="4050" b="1">
                <a:solidFill>
                  <a:srgbClr val="0B7C3B"/>
                </a:solidFill>
                <a:latin typeface="Arial"/>
              </a:rPr>
              <a:t>Ведущие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86584" y="4191000"/>
            <a:ext cx="2194560" cy="944880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640"/>
              </a:lnSpc>
              <a:spcBef>
                <a:spcPts val="1890"/>
              </a:spcBef>
            </a:pPr>
            <a:r>
              <a:rPr lang="ru" sz="1950" b="1">
                <a:latin typeface="Arial"/>
              </a:rPr>
              <a:t>Алена Францкевич Координатор программы "Начни свое дело"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3 из 14. Страница создана: 28.05.2020 09:42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" y="1655064"/>
            <a:ext cx="2304288" cy="22311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3544" y="4200144"/>
            <a:ext cx="1990344" cy="920496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568"/>
              </a:lnSpc>
              <a:spcBef>
                <a:spcPts val="1680"/>
              </a:spcBef>
            </a:pPr>
            <a:r>
              <a:rPr lang="ru" sz="1950" b="1">
                <a:latin typeface="Arial"/>
              </a:rPr>
              <a:t>Анастасия Рылова Методолог программы "Начни свое дело"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139184"/>
            <a:ext cx="633984" cy="62179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880" y="5096256"/>
            <a:ext cx="1146048" cy="7559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94360" y="292608"/>
            <a:ext cx="3023616" cy="475488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4000" spc="-50">
                <a:solidFill>
                  <a:srgbClr val="FFFFFF"/>
                </a:solidFill>
                <a:latin typeface="Arial Narrow"/>
              </a:rPr>
              <a:t>Зачем вам это?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8640" y="920496"/>
            <a:ext cx="5163312" cy="4858512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marL="76200" marR="101600" indent="0">
              <a:lnSpc>
                <a:spcPts val="2976"/>
              </a:lnSpc>
            </a:pPr>
            <a:r>
              <a:rPr lang="ru" sz="1950" b="1">
                <a:solidFill>
                  <a:srgbClr val="FFFFFF"/>
                </a:solidFill>
                <a:latin typeface="Arial"/>
              </a:rPr>
              <a:t>Найти способы монетизации своего таланта/хобби/ инфраструктуры</a:t>
            </a:r>
          </a:p>
          <a:p>
            <a:pPr marL="76200" marR="101600" indent="0">
              <a:lnSpc>
                <a:spcPts val="2976"/>
              </a:lnSpc>
            </a:pPr>
            <a:r>
              <a:rPr lang="ru" sz="1950" b="1">
                <a:solidFill>
                  <a:srgbClr val="FFFFFF"/>
                </a:solidFill>
                <a:latin typeface="Arial"/>
              </a:rPr>
              <a:t>Определить, в чем ценность вашего товара/услуг и кому они могут быть интересны</a:t>
            </a:r>
          </a:p>
          <a:p>
            <a:pPr marL="76200" marR="101600" indent="0">
              <a:lnSpc>
                <a:spcPts val="2976"/>
              </a:lnSpc>
            </a:pPr>
            <a:r>
              <a:rPr lang="ru" sz="1950" b="1">
                <a:solidFill>
                  <a:srgbClr val="FFFFFF"/>
                </a:solidFill>
                <a:latin typeface="Arial"/>
              </a:rPr>
              <a:t>Заинтересовать потенциального клиента вашей услугой/ товаром</a:t>
            </a:r>
          </a:p>
          <a:p>
            <a:pPr marL="76200" marR="101600" indent="0">
              <a:lnSpc>
                <a:spcPts val="2976"/>
              </a:lnSpc>
            </a:pPr>
            <a:r>
              <a:rPr lang="ru" sz="1950" b="1">
                <a:solidFill>
                  <a:srgbClr val="FFFFFF"/>
                </a:solidFill>
                <a:latin typeface="Arial"/>
              </a:rPr>
              <a:t>Рассчитать необходимые ресурсы и стоимость вашего товара/услуги</a:t>
            </a:r>
          </a:p>
          <a:p>
            <a:pPr marL="76200" indent="0">
              <a:lnSpc>
                <a:spcPts val="2976"/>
              </a:lnSpc>
            </a:pPr>
            <a:r>
              <a:rPr lang="ru" sz="1950" b="1">
                <a:solidFill>
                  <a:srgbClr val="FFFFFF"/>
                </a:solidFill>
                <a:latin typeface="Arial"/>
              </a:rPr>
              <a:t>Научиться продавать ваш товар/услугу    ^</a:t>
            </a:r>
          </a:p>
          <a:p>
            <a:pPr marL="76200" indent="0">
              <a:lnSpc>
                <a:spcPts val="2976"/>
              </a:lnSpc>
            </a:pPr>
            <a:r>
              <a:rPr lang="ru" sz="1950" b="1">
                <a:solidFill>
                  <a:srgbClr val="FFFFFF"/>
                </a:solidFill>
                <a:latin typeface="Arial"/>
              </a:rPr>
              <a:t>Рассчитать прибыльность бизнеса    \</a:t>
            </a:r>
          </a:p>
          <a:p>
            <a:pPr marL="76200" marR="101600" indent="0">
              <a:lnSpc>
                <a:spcPts val="2976"/>
              </a:lnSpc>
            </a:pPr>
            <a:r>
              <a:rPr lang="ru" sz="1950" b="1">
                <a:solidFill>
                  <a:srgbClr val="FFFFFF"/>
                </a:solidFill>
                <a:latin typeface="Arial"/>
              </a:rPr>
              <a:t>Выбрать систему налогооблажения Организовать свое дело правильно с точки зрения законодательства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72528" y="3785616"/>
            <a:ext cx="390144" cy="304800"/>
          </a:xfrm>
          <a:prstGeom prst="rect">
            <a:avLst/>
          </a:prstGeom>
          <a:solidFill>
            <a:srgbClr val="000000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4000" spc="-50">
                <a:solidFill>
                  <a:srgbClr val="79DD65"/>
                </a:solidFill>
                <a:latin typeface="Arial Narrow"/>
              </a:rPr>
              <a:t>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91728" y="2724912"/>
            <a:ext cx="420624" cy="365760"/>
          </a:xfrm>
          <a:prstGeom prst="rect">
            <a:avLst/>
          </a:prstGeom>
          <a:solidFill>
            <a:srgbClr val="000000"/>
          </a:solidFill>
        </p:spPr>
        <p:txBody>
          <a:bodyPr lIns="0" tIns="0" rIns="0" bIns="0">
            <a:noAutofit/>
          </a:bodyPr>
          <a:lstStyle/>
          <a:p>
            <a:pPr marL="431800" indent="0">
              <a:spcAft>
                <a:spcPts val="1470"/>
              </a:spcAft>
            </a:pPr>
            <a:r>
              <a:rPr lang="ru" sz="4000" i="1">
                <a:solidFill>
                  <a:srgbClr val="F7D55A"/>
                </a:solidFill>
                <a:latin typeface="Arial"/>
              </a:rPr>
              <a:t>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35112" y="3392424"/>
            <a:ext cx="673608" cy="396240"/>
          </a:xfrm>
          <a:prstGeom prst="rect">
            <a:avLst/>
          </a:prstGeom>
          <a:solidFill>
            <a:srgbClr val="000000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4000" spc="-50">
                <a:solidFill>
                  <a:srgbClr val="F5E592"/>
                </a:solidFill>
                <a:latin typeface="Arial Narrow"/>
              </a:rPr>
              <a:t>I</a:t>
            </a:r>
            <a:r>
              <a:rPr lang="ru" sz="1000" b="1">
                <a:solidFill>
                  <a:srgbClr val="F5E592"/>
                </a:solidFill>
                <a:latin typeface="Times New Roman"/>
              </a:rPr>
              <a:t>    </a:t>
            </a:r>
            <a:r>
              <a:rPr lang="ru" sz="1000" b="1">
                <a:solidFill>
                  <a:srgbClr val="F7D55A"/>
                </a:solidFill>
                <a:latin typeface="Times New Roman"/>
              </a:rPr>
              <a:t>-ч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135112" y="3709416"/>
            <a:ext cx="673608" cy="390144"/>
          </a:xfrm>
          <a:prstGeom prst="rect">
            <a:avLst/>
          </a:prstGeom>
          <a:solidFill>
            <a:srgbClr val="000000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472"/>
              </a:lnSpc>
            </a:pPr>
            <a:r>
              <a:rPr lang="ru" sz="3500" b="1">
                <a:solidFill>
                  <a:srgbClr val="DBEEE0"/>
                </a:solidFill>
                <a:latin typeface="Arial"/>
              </a:rPr>
              <a:t>II    </a:t>
            </a:r>
            <a:r>
              <a:rPr lang="ru" sz="3500" b="1">
                <a:solidFill>
                  <a:srgbClr val="F7D55A"/>
                </a:solidFill>
                <a:latin typeface="Arial"/>
              </a:rPr>
              <a:t>ц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135112" y="3904488"/>
            <a:ext cx="673608" cy="420624"/>
          </a:xfrm>
          <a:prstGeom prst="rect">
            <a:avLst/>
          </a:prstGeom>
          <a:solidFill>
            <a:srgbClr val="000000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472"/>
              </a:lnSpc>
            </a:pPr>
            <a:r>
              <a:rPr lang="en-US" sz="4850" b="1" spc="-250">
                <a:solidFill>
                  <a:srgbClr val="F7D55A"/>
                </a:solidFill>
                <a:latin typeface="Times New Roman"/>
              </a:rPr>
              <a:t>ini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135112" y="4227576"/>
            <a:ext cx="673608" cy="499872"/>
          </a:xfrm>
          <a:prstGeom prst="rect">
            <a:avLst/>
          </a:prstGeom>
          <a:solidFill>
            <a:srgbClr val="000000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472"/>
              </a:lnSpc>
            </a:pPr>
            <a:r>
              <a:rPr lang="en-US" sz="4000" spc="-50">
                <a:solidFill>
                  <a:srgbClr val="F7D55A"/>
                </a:solidFill>
                <a:latin typeface="Arial Narrow"/>
              </a:rPr>
              <a:t>fiirfl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132064" y="4651248"/>
            <a:ext cx="676656" cy="97536"/>
          </a:xfrm>
          <a:prstGeom prst="rect">
            <a:avLst/>
          </a:prstGeom>
          <a:solidFill>
            <a:srgbClr val="000000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en-US" sz="1100" i="1" spc="100">
                <a:solidFill>
                  <a:srgbClr val="F5E592"/>
                </a:solidFill>
                <a:latin typeface="Arial"/>
              </a:rPr>
              <a:t>mu</a:t>
            </a:r>
            <a:r>
              <a:rPr lang="en-US" sz="1200" b="1">
                <a:solidFill>
                  <a:srgbClr val="F5E592"/>
                </a:solidFill>
                <a:latin typeface="Times New Roman"/>
              </a:rPr>
              <a:t> </a:t>
            </a:r>
            <a:r>
              <a:rPr lang="ru" sz="1200" b="1">
                <a:solidFill>
                  <a:srgbClr val="F7D55A"/>
                </a:solidFill>
                <a:latin typeface="Times New Roman"/>
              </a:rPr>
              <a:t>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28560" y="5321808"/>
            <a:ext cx="530352" cy="176784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300" b="1">
                <a:latin typeface="Tahoma"/>
              </a:rPr>
              <a:t>СВОЕ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204960" y="4462272"/>
            <a:ext cx="524256" cy="243840"/>
          </a:xfrm>
          <a:prstGeom prst="rect">
            <a:avLst/>
          </a:prstGeom>
          <a:solidFill>
            <a:srgbClr val="7CD857"/>
          </a:solidFill>
        </p:spPr>
        <p:txBody>
          <a:bodyPr lIns="0" tIns="0" rIns="0" bIns="0">
            <a:noAutofit/>
          </a:bodyPr>
          <a:lstStyle/>
          <a:p>
            <a:pPr marL="63500" indent="0"/>
            <a:r>
              <a:rPr lang="en-US" sz="1950" i="1">
                <a:solidFill>
                  <a:srgbClr val="FFFFFF"/>
                </a:solidFill>
                <a:latin typeface="Arial"/>
              </a:rPr>
              <a:t>W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4 из 14. Страница создана: 28.05.2020 09:42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515600" y="7205472"/>
            <a:ext cx="13411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000" i="1" u="sng" spc="-100">
                <a:solidFill>
                  <a:srgbClr val="221E1B"/>
                </a:solidFill>
                <a:latin typeface="Arial"/>
              </a:rPr>
              <a:t>Фк</a:t>
            </a:r>
          </a:p>
          <a:p>
            <a:pPr indent="0"/>
            <a:r>
              <a:rPr lang="ru" sz="1200" b="1">
                <a:solidFill>
                  <a:srgbClr val="221E1B"/>
                </a:solidFill>
                <a:latin typeface="Times New Roman"/>
              </a:rPr>
              <a:t>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216" y="393192"/>
            <a:ext cx="2987040" cy="576072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680"/>
              </a:spcAft>
            </a:pPr>
            <a:r>
              <a:rPr lang="ru" sz="4000" spc="-50">
                <a:latin typeface="Arial Narrow"/>
              </a:rPr>
              <a:t>Для кого курс?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5968" y="1124712"/>
            <a:ext cx="4919472" cy="4541520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2544"/>
              </a:lnSpc>
              <a:spcBef>
                <a:spcPts val="1680"/>
              </a:spcBef>
              <a:spcAft>
                <a:spcPts val="1680"/>
              </a:spcAft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Сейчас нигде официально не трудоустроены и состоите на учете в центре занятости</a:t>
            </a:r>
          </a:p>
          <a:p>
            <a:pPr marL="12700" marR="762000" indent="0">
              <a:lnSpc>
                <a:spcPts val="2640"/>
              </a:lnSpc>
              <a:spcAft>
                <a:spcPts val="1680"/>
              </a:spcAft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Недавно прекратили трудовую деятельность и собираетесь встать на учет в Центре занятости</a:t>
            </a:r>
          </a:p>
          <a:p>
            <a:pPr marL="12700" indent="0">
              <a:lnSpc>
                <a:spcPts val="2640"/>
              </a:lnSpc>
              <a:spcAft>
                <a:spcPts val="1680"/>
              </a:spcAft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Граждане, имеющие статус «малоимущий» и состоящие на учете в социальной защите</a:t>
            </a:r>
          </a:p>
          <a:p>
            <a:pPr marL="12700" indent="0">
              <a:lnSpc>
                <a:spcPts val="2544"/>
              </a:lnSpc>
              <a:spcAft>
                <a:spcPts val="1680"/>
              </a:spcAft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Имеете идею, которую можно превратить в бизнес Обладаете талантом, который можно монетизировать</a:t>
            </a:r>
          </a:p>
          <a:p>
            <a:pPr marL="12700" indent="0">
              <a:lnSpc>
                <a:spcPts val="2640"/>
              </a:lnSpc>
            </a:pPr>
            <a:r>
              <a:rPr lang="ru" sz="1950" b="1">
                <a:solidFill>
                  <a:srgbClr val="221E1B"/>
                </a:solidFill>
                <a:latin typeface="Arial"/>
              </a:rPr>
              <a:t>Хотите получить единовременную финансовую помощь ЕФП на открытие своего бизнеса - самозанятость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5 из 14. Страница создана: 28.05.2020 09:42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" y="835152"/>
            <a:ext cx="4593336" cy="46908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43856" y="7205472"/>
            <a:ext cx="16459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600" b="1">
                <a:solidFill>
                  <a:srgbClr val="221E1B"/>
                </a:solidFill>
                <a:latin typeface="Trebuchet MS"/>
              </a:rPr>
              <a:t>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6272" y="987552"/>
            <a:ext cx="1054608" cy="390144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1800"/>
              </a:lnSpc>
              <a:spcAft>
                <a:spcPts val="1890"/>
              </a:spcAft>
            </a:pPr>
            <a:r>
              <a:rPr lang="ru" sz="1300" b="1">
                <a:solidFill>
                  <a:srgbClr val="FFFFFF"/>
                </a:solidFill>
                <a:latin typeface="Tahoma"/>
              </a:rPr>
              <a:t>Документы для ЕФП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30552" y="1813560"/>
            <a:ext cx="1158240" cy="124968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940"/>
              </a:spcAft>
            </a:pPr>
            <a:r>
              <a:rPr lang="ru" sz="1300" b="1">
                <a:solidFill>
                  <a:srgbClr val="FFFFFF"/>
                </a:solidFill>
                <a:latin typeface="Tahoma"/>
              </a:rPr>
              <a:t>Бизнес-план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03704" y="2514600"/>
            <a:ext cx="871728" cy="134112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940"/>
              </a:spcAft>
            </a:pPr>
            <a:r>
              <a:rPr lang="ru" sz="1300" b="1">
                <a:solidFill>
                  <a:srgbClr val="FFFFFF"/>
                </a:solidFill>
                <a:latin typeface="Tahoma"/>
              </a:rPr>
              <a:t>Шаблоны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2224" y="3230880"/>
            <a:ext cx="1819656" cy="161544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940"/>
              </a:spcAft>
            </a:pPr>
            <a:r>
              <a:rPr lang="ru" sz="1300" b="1">
                <a:solidFill>
                  <a:srgbClr val="FFFFFF"/>
                </a:solidFill>
                <a:latin typeface="Tahoma"/>
              </a:rPr>
              <a:t>Домашние задания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74648" y="3718560"/>
            <a:ext cx="2770632" cy="396240"/>
          </a:xfrm>
          <a:prstGeom prst="rect">
            <a:avLst/>
          </a:prstGeom>
          <a:solidFill>
            <a:srgbClr val="FCD147"/>
          </a:solidFill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2940"/>
              </a:spcBef>
              <a:spcAft>
                <a:spcPts val="2940"/>
              </a:spcAft>
            </a:pPr>
            <a:r>
              <a:rPr lang="ru" sz="1300" b="1">
                <a:solidFill>
                  <a:srgbClr val="FFFFFF"/>
                </a:solidFill>
                <a:latin typeface="Tahoma"/>
              </a:rPr>
              <a:t>Дополнительные материалы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73936" y="4590288"/>
            <a:ext cx="1877568" cy="231648"/>
          </a:xfrm>
          <a:prstGeom prst="rect">
            <a:avLst/>
          </a:prstGeom>
          <a:solidFill>
            <a:srgbClr val="027F36"/>
          </a:solidFill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2940"/>
              </a:spcBef>
            </a:pPr>
            <a:r>
              <a:rPr lang="ru" sz="1300" b="1">
                <a:solidFill>
                  <a:srgbClr val="FFFFFF"/>
                </a:solidFill>
                <a:latin typeface="Tahoma"/>
              </a:rPr>
              <a:t>Он-лайн Вебинары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6 из 14. Страница создана: 28.05.2020 09:42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24" y="179832"/>
            <a:ext cx="3264408" cy="457200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marL="12700" indent="0">
              <a:spcAft>
                <a:spcPts val="1050"/>
              </a:spcAft>
            </a:pPr>
            <a:r>
              <a:rPr lang="ru" sz="3500" b="1">
                <a:latin typeface="Arial"/>
              </a:rPr>
              <a:t>Механика программы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5824" y="755904"/>
            <a:ext cx="4748784" cy="5096256"/>
          </a:xfrm>
          <a:prstGeom prst="rect">
            <a:avLst/>
          </a:prstGeom>
          <a:solidFill>
            <a:srgbClr val="DCE9F6"/>
          </a:solidFill>
        </p:spPr>
        <p:txBody>
          <a:bodyPr lIns="0" tIns="0" rIns="0" bIns="0">
            <a:noAutofit/>
          </a:bodyPr>
          <a:lstStyle/>
          <a:p>
            <a:pPr marL="12700" indent="0">
              <a:spcBef>
                <a:spcPts val="1050"/>
              </a:spcBef>
              <a:spcAft>
                <a:spcPts val="630"/>
              </a:spcAft>
            </a:pPr>
            <a:r>
              <a:rPr lang="ru" sz="1450">
                <a:solidFill>
                  <a:srgbClr val="221E1B"/>
                </a:solidFill>
                <a:latin typeface="Arial"/>
              </a:rPr>
              <a:t>1.    Он-лайн вебинары</a:t>
            </a:r>
          </a:p>
          <a:p>
            <a:pPr marL="12700" indent="0">
              <a:spcAft>
                <a:spcPts val="1050"/>
              </a:spcAft>
            </a:pPr>
            <a:r>
              <a:rPr lang="ru" sz="1250">
                <a:solidFill>
                  <a:srgbClr val="221E1B"/>
                </a:solidFill>
                <a:latin typeface="Arial Narrow"/>
              </a:rPr>
              <a:t>12 он-лайн вебинаров с экспертами-практиками</a:t>
            </a:r>
          </a:p>
          <a:p>
            <a:pPr marL="12700" indent="0">
              <a:spcAft>
                <a:spcPts val="630"/>
              </a:spcAft>
            </a:pPr>
            <a:r>
              <a:rPr lang="ru" sz="1450">
                <a:solidFill>
                  <a:srgbClr val="221E1B"/>
                </a:solidFill>
                <a:latin typeface="Arial"/>
              </a:rPr>
              <a:t>2.    Дополнительные материалы</a:t>
            </a:r>
          </a:p>
          <a:p>
            <a:pPr marL="12700" marR="13208" indent="0">
              <a:lnSpc>
                <a:spcPts val="1968"/>
              </a:lnSpc>
              <a:spcAft>
                <a:spcPts val="630"/>
              </a:spcAft>
            </a:pPr>
            <a:r>
              <a:rPr lang="ru" sz="1250">
                <a:solidFill>
                  <a:srgbClr val="221E1B"/>
                </a:solidFill>
                <a:latin typeface="Arial Narrow"/>
              </a:rPr>
              <a:t>Вдохновляющие примеры и материалы </a:t>
            </a:r>
            <a:r>
              <a:rPr lang="ru" sz="1250">
                <a:latin typeface="Arial Narrow"/>
              </a:rPr>
              <a:t>от </a:t>
            </a:r>
            <a:r>
              <a:rPr lang="ru" sz="1250">
                <a:solidFill>
                  <a:srgbClr val="221E1B"/>
                </a:solidFill>
                <a:latin typeface="Arial Narrow"/>
              </a:rPr>
              <a:t>экспертов-спикеров по теме предпринимательства</a:t>
            </a:r>
          </a:p>
          <a:p>
            <a:pPr marL="12700" indent="0">
              <a:spcAft>
                <a:spcPts val="630"/>
              </a:spcAft>
            </a:pPr>
            <a:r>
              <a:rPr lang="ru" sz="1450">
                <a:solidFill>
                  <a:srgbClr val="221E1B"/>
                </a:solidFill>
                <a:latin typeface="Arial"/>
              </a:rPr>
              <a:t>3.    Шаблоны для заполнения</a:t>
            </a:r>
          </a:p>
          <a:p>
            <a:pPr marL="12700" marR="13208" indent="0">
              <a:lnSpc>
                <a:spcPts val="1992"/>
              </a:lnSpc>
              <a:spcAft>
                <a:spcPts val="630"/>
              </a:spcAft>
            </a:pPr>
            <a:r>
              <a:rPr lang="ru" sz="1250">
                <a:latin typeface="Arial Narrow"/>
              </a:rPr>
              <a:t>Для простоты </a:t>
            </a:r>
            <a:r>
              <a:rPr lang="ru" sz="1250">
                <a:solidFill>
                  <a:srgbClr val="221E1B"/>
                </a:solidFill>
                <a:latin typeface="Arial Narrow"/>
              </a:rPr>
              <a:t>выполнения домашнего задания </a:t>
            </a:r>
            <a:r>
              <a:rPr lang="ru" sz="1250">
                <a:latin typeface="Arial Narrow"/>
              </a:rPr>
              <a:t>и </a:t>
            </a:r>
            <a:r>
              <a:rPr lang="ru" sz="1250">
                <a:solidFill>
                  <a:srgbClr val="221E1B"/>
                </a:solidFill>
                <a:latin typeface="Arial Narrow"/>
              </a:rPr>
              <a:t>поэтапного заполнения сквозного </a:t>
            </a:r>
            <a:r>
              <a:rPr lang="ru" sz="1250">
                <a:latin typeface="Arial Narrow"/>
              </a:rPr>
              <a:t>проекта </a:t>
            </a:r>
            <a:r>
              <a:rPr lang="ru" sz="1250">
                <a:solidFill>
                  <a:srgbClr val="221E1B"/>
                </a:solidFill>
                <a:latin typeface="Arial Narrow"/>
              </a:rPr>
              <a:t>(бизнес-плана)</a:t>
            </a:r>
          </a:p>
          <a:p>
            <a:pPr marL="12700" indent="0">
              <a:spcAft>
                <a:spcPts val="630"/>
              </a:spcAft>
            </a:pPr>
            <a:r>
              <a:rPr lang="ru" sz="1450">
                <a:solidFill>
                  <a:srgbClr val="221E1B"/>
                </a:solidFill>
                <a:latin typeface="Arial"/>
              </a:rPr>
              <a:t>4.    Домашние задания</a:t>
            </a:r>
          </a:p>
          <a:p>
            <a:pPr marL="12700" marR="13208" indent="0">
              <a:lnSpc>
                <a:spcPts val="1992"/>
              </a:lnSpc>
              <a:spcAft>
                <a:spcPts val="630"/>
              </a:spcAft>
            </a:pPr>
            <a:r>
              <a:rPr lang="ru" sz="1250">
                <a:solidFill>
                  <a:srgbClr val="221E1B"/>
                </a:solidFill>
                <a:latin typeface="Arial Narrow"/>
              </a:rPr>
              <a:t>Тесты и домашние задания для отработки навыков и выполнения сквозного проекта</a:t>
            </a:r>
          </a:p>
          <a:p>
            <a:pPr marL="12700" indent="0">
              <a:spcAft>
                <a:spcPts val="630"/>
              </a:spcAft>
            </a:pPr>
            <a:r>
              <a:rPr lang="ru" sz="1450">
                <a:solidFill>
                  <a:srgbClr val="221E1B"/>
                </a:solidFill>
                <a:latin typeface="Arial"/>
              </a:rPr>
              <a:t>5.    Сквозной проект - бизнес-план</a:t>
            </a:r>
          </a:p>
          <a:p>
            <a:pPr marL="12700" marR="13208" indent="0">
              <a:lnSpc>
                <a:spcPts val="1968"/>
              </a:lnSpc>
              <a:spcAft>
                <a:spcPts val="630"/>
              </a:spcAft>
            </a:pPr>
            <a:r>
              <a:rPr lang="ru" sz="1250">
                <a:solidFill>
                  <a:srgbClr val="221E1B"/>
                </a:solidFill>
                <a:latin typeface="Arial Narrow"/>
              </a:rPr>
              <a:t>Поэтапное заполнение шаблона бизнес-плана и </a:t>
            </a:r>
            <a:r>
              <a:rPr lang="ru" sz="1250">
                <a:latin typeface="Arial Narrow"/>
              </a:rPr>
              <a:t>в </a:t>
            </a:r>
            <a:r>
              <a:rPr lang="ru" sz="1250">
                <a:solidFill>
                  <a:srgbClr val="221E1B"/>
                </a:solidFill>
                <a:latin typeface="Arial Narrow"/>
              </a:rPr>
              <a:t>результате курса готовый документ для своего бизнеса</a:t>
            </a:r>
          </a:p>
          <a:p>
            <a:pPr marL="12700" indent="0">
              <a:spcAft>
                <a:spcPts val="630"/>
              </a:spcAft>
            </a:pPr>
            <a:r>
              <a:rPr lang="ru" sz="1450">
                <a:solidFill>
                  <a:srgbClr val="221E1B"/>
                </a:solidFill>
                <a:latin typeface="Arial"/>
              </a:rPr>
              <a:t>6.    Готовые документы для ЕФП</a:t>
            </a:r>
          </a:p>
          <a:p>
            <a:pPr marL="12700" marR="13208" indent="0">
              <a:lnSpc>
                <a:spcPts val="1992"/>
              </a:lnSpc>
            </a:pPr>
            <a:r>
              <a:rPr lang="ru" sz="1250">
                <a:solidFill>
                  <a:srgbClr val="221E1B"/>
                </a:solidFill>
                <a:latin typeface="Arial Narrow"/>
              </a:rPr>
              <a:t>Готовые документы, алгоритм и памятки для подачи заявки </a:t>
            </a:r>
            <a:r>
              <a:rPr lang="ru" sz="1250">
                <a:latin typeface="Arial Narrow"/>
              </a:rPr>
              <a:t>на </a:t>
            </a:r>
            <a:r>
              <a:rPr lang="ru" sz="1250">
                <a:solidFill>
                  <a:srgbClr val="221E1B"/>
                </a:solidFill>
                <a:latin typeface="Arial Narrow"/>
              </a:rPr>
              <a:t>единовременную финансовую помощь для самозанятых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73040" y="7205472"/>
            <a:ext cx="16459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/>
            <a:r>
              <a:rPr lang="ru" sz="1700" b="1">
                <a:solidFill>
                  <a:srgbClr val="221E1B"/>
                </a:solidFill>
                <a:latin typeface="Arial Narrow"/>
              </a:rPr>
              <a:t>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2384" cy="60228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64464" y="2938272"/>
            <a:ext cx="173736" cy="2151888"/>
          </a:xfrm>
          <a:prstGeom prst="rect">
            <a:avLst/>
          </a:prstGeom>
        </p:spPr>
        <p:txBody>
          <a:bodyPr vert="vert270" lIns="0" tIns="0" rIns="0" bIns="0">
            <a:noAutofit/>
          </a:bodyPr>
          <a:lstStyle/>
          <a:p>
            <a:pPr indent="0"/>
            <a:r>
              <a:rPr lang="ru" sz="1300" b="1">
                <a:latin typeface="Tahoma"/>
              </a:rPr>
              <a:t>ТЕМАТИЧЕСКИЙ ПЛАН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912" y="7239000"/>
            <a:ext cx="5102352" cy="234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Документ создан в электронной форме. № СЭД-33-05-61-261 от 28.05.2020. Исполнитель:Бондаренко В.Р.</a:t>
            </a:r>
          </a:p>
          <a:p>
            <a:pPr marL="25400" indent="0">
              <a:lnSpc>
                <a:spcPts val="816"/>
              </a:lnSpc>
            </a:pPr>
            <a:r>
              <a:rPr lang="ru" sz="750">
                <a:latin typeface="Arial"/>
              </a:rPr>
              <a:t>Страница 7 из 14. Страница создана: 28.05.2020 09:42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Произвольный</PresentationFormat>
  <Paragraphs>125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Tahoma</vt:lpstr>
      <vt:lpstr>Times New Roman</vt:lpstr>
      <vt:lpstr>Trebuchet MS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modified xsi:type="dcterms:W3CDTF">2020-05-30T11:30:37Z</dcterms:modified>
</cp:coreProperties>
</file>