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drawings/drawing9.xml" ContentType="application/vnd.openxmlformats-officedocument.drawingml.chartshapes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notesSlides/notesSlide5.xml" ContentType="application/vnd.openxmlformats-officedocument.presentationml.notesSlid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2" r:id="rId2"/>
    <p:sldId id="343" r:id="rId3"/>
    <p:sldId id="369" r:id="rId4"/>
    <p:sldId id="345" r:id="rId5"/>
    <p:sldId id="365" r:id="rId6"/>
    <p:sldId id="362" r:id="rId7"/>
    <p:sldId id="366" r:id="rId8"/>
    <p:sldId id="370" r:id="rId9"/>
    <p:sldId id="372" r:id="rId10"/>
    <p:sldId id="371" r:id="rId11"/>
    <p:sldId id="374" r:id="rId12"/>
    <p:sldId id="367" r:id="rId13"/>
    <p:sldId id="377" r:id="rId14"/>
    <p:sldId id="355" r:id="rId15"/>
    <p:sldId id="376" r:id="rId16"/>
    <p:sldId id="359" r:id="rId17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D9FAC6"/>
    <a:srgbClr val="CCFFCC"/>
    <a:srgbClr val="ABF91F"/>
    <a:srgbClr val="FF9966"/>
    <a:srgbClr val="FFFFCC"/>
    <a:srgbClr val="E3FDC3"/>
    <a:srgbClr val="8B9B7D"/>
    <a:srgbClr val="A8F915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8" autoAdjust="0"/>
    <p:restoredTop sz="84982" autoAdjust="0"/>
  </p:normalViewPr>
  <p:slideViewPr>
    <p:cSldViewPr>
      <p:cViewPr>
        <p:scale>
          <a:sx n="73" d="100"/>
          <a:sy n="73" d="100"/>
        </p:scale>
        <p:origin x="-192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3724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1519079579393076E-2"/>
          <c:y val="0.11500993247918111"/>
          <c:w val="0.95808292747161106"/>
          <c:h val="0.72303957658636564"/>
        </c:manualLayout>
      </c:layout>
      <c:barChart>
        <c:barDir val="col"/>
        <c:grouping val="stacked"/>
        <c:ser>
          <c:idx val="1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CD2F8"/>
            </a:solidFill>
          </c:spPr>
          <c:dLbls>
            <c:dLbl>
              <c:idx val="2"/>
              <c:layout>
                <c:manualLayout>
                  <c:x val="3.9299701966406296E-3"/>
                  <c:y val="-2.357823257568658E-3"/>
                </c:manualLayout>
              </c:layout>
              <c:spPr/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6323774970277297E-3"/>
                  <c:y val="-2.119277516904841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4.7160178258864489E-3"/>
                </c:manualLayout>
              </c:layout>
              <c:spPr/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8475547016379101E-3"/>
                  <c:y val="4.0083552344790163E-2"/>
                </c:manualLayout>
              </c:layout>
              <c:spPr/>
              <c:txPr>
                <a:bodyPr/>
                <a:lstStyle/>
                <a:p>
                  <a:pPr>
                    <a:defRPr sz="16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4237773508189641E-3"/>
                  <c:y val="4.9515402341189112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3161887485138807E-3"/>
                  <c:y val="1.9423427347746979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6.5809437425692835E-3"/>
                  <c:y val="2.118943824963894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2.6323774970277297E-3"/>
                  <c:y val="2.11877697899347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       2017год</c:v>
                </c:pt>
                <c:pt idx="1">
                  <c:v>Уточненный план 2018 год</c:v>
                </c:pt>
                <c:pt idx="2">
                  <c:v>Исполнено        2018год</c:v>
                </c:pt>
                <c:pt idx="4">
                  <c:v>2016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838.9</c:v>
                </c:pt>
                <c:pt idx="1">
                  <c:v>1120.2</c:v>
                </c:pt>
                <c:pt idx="2">
                  <c:v>1116.2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171,7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240,7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243,2</a:t>
                    </a:r>
                    <a:endParaRPr lang="en-US" dirty="0"/>
                  </a:p>
                </c:rich>
              </c:tx>
              <c:showVal val="1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       2017год</c:v>
                </c:pt>
                <c:pt idx="1">
                  <c:v>Уточненный план 2018 год</c:v>
                </c:pt>
                <c:pt idx="2">
                  <c:v>Исполнено        2018год</c:v>
                </c:pt>
                <c:pt idx="4">
                  <c:v>2016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171.7</c:v>
                </c:pt>
                <c:pt idx="1">
                  <c:v>240.7</c:v>
                </c:pt>
                <c:pt idx="2">
                  <c:v>243.2</c:v>
                </c:pt>
              </c:numCache>
            </c:numRef>
          </c:val>
        </c:ser>
        <c:ser>
          <c:idx val="3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Исполнено        2017год</c:v>
                </c:pt>
                <c:pt idx="1">
                  <c:v>Уточненный план 2018 год</c:v>
                </c:pt>
                <c:pt idx="2">
                  <c:v>Исполнено        2018год</c:v>
                </c:pt>
                <c:pt idx="4">
                  <c:v>2016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3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4.4137097875389164E-2"/>
                  <c:y val="-1.41469395454116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713320524569833E-3"/>
                  <c:y val="-2.35782325756865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408429927846164E-2"/>
                  <c:y val="-4.715832170511853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5560875226206804E-2"/>
                  <c:y val="-4.715646515137300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       2017год</c:v>
                </c:pt>
                <c:pt idx="1">
                  <c:v>Уточненный план 2018 год</c:v>
                </c:pt>
                <c:pt idx="2">
                  <c:v>Исполнено        2018год</c:v>
                </c:pt>
                <c:pt idx="4">
                  <c:v>2016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gapWidth val="48"/>
        <c:overlap val="100"/>
        <c:axId val="64313600"/>
        <c:axId val="64335872"/>
      </c:barChart>
      <c:catAx>
        <c:axId val="64313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335872"/>
        <c:crosses val="autoZero"/>
        <c:auto val="1"/>
        <c:lblAlgn val="ctr"/>
        <c:lblOffset val="100"/>
      </c:catAx>
      <c:valAx>
        <c:axId val="64335872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#,##0" sourceLinked="0"/>
        <c:tickLblPos val="none"/>
        <c:crossAx val="64313600"/>
        <c:crosses val="autoZero"/>
        <c:crossBetween val="between"/>
      </c:valAx>
    </c:plotArea>
    <c:legend>
      <c:legendPos val="l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2287585862108983"/>
          <c:y val="0.17663054225997588"/>
          <c:w val="0.27712414137892732"/>
          <c:h val="0.46231078587201957"/>
        </c:manualLayout>
      </c:layout>
      <c:txPr>
        <a:bodyPr/>
        <a:lstStyle/>
        <a:p>
          <a:pPr>
            <a:defRPr sz="1600" b="1" i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1288375365699845E-3"/>
          <c:y val="0.13628024608708297"/>
          <c:w val="0.99143726577804636"/>
          <c:h val="0.5925898170837411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роста/снижения налоговых и неналоговых доходов местных бюджетов 2018 к 2017</c:v>
                </c:pt>
              </c:strCache>
            </c:strRef>
          </c:tx>
          <c:dPt>
            <c:idx val="1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Лист1!$A$2:$A$49</c:f>
              <c:strCache>
                <c:ptCount val="48"/>
                <c:pt idx="0">
                  <c:v>р-н Усольский</c:v>
                </c:pt>
                <c:pt idx="1">
                  <c:v>р-н Уинский</c:v>
                </c:pt>
                <c:pt idx="2">
                  <c:v>г. Губаха</c:v>
                </c:pt>
                <c:pt idx="3">
                  <c:v>р-н Горнозаводский</c:v>
                </c:pt>
                <c:pt idx="4">
                  <c:v>р-н  Гайнский </c:v>
                </c:pt>
                <c:pt idx="5">
                  <c:v>р-н Красновишерский</c:v>
                </c:pt>
                <c:pt idx="6">
                  <c:v>р-н Соликамский</c:v>
                </c:pt>
                <c:pt idx="7">
                  <c:v>р-н Чердынский</c:v>
                </c:pt>
                <c:pt idx="8">
                  <c:v>р-н Чернушинский</c:v>
                </c:pt>
                <c:pt idx="9">
                  <c:v>г.Кудымкар</c:v>
                </c:pt>
                <c:pt idx="10">
                  <c:v>р-н Нытвенский</c:v>
                </c:pt>
                <c:pt idx="11">
                  <c:v>р-н Б-Сосновский</c:v>
                </c:pt>
                <c:pt idx="12">
                  <c:v>р-н Березовский</c:v>
                </c:pt>
                <c:pt idx="13">
                  <c:v>р-н Карагайский</c:v>
                </c:pt>
                <c:pt idx="14">
                  <c:v>р-н Пермский</c:v>
                </c:pt>
                <c:pt idx="15">
                  <c:v>р-н Чайковский</c:v>
                </c:pt>
                <c:pt idx="16">
                  <c:v>р-н Очерский</c:v>
                </c:pt>
                <c:pt idx="17">
                  <c:v>р-н Еловский</c:v>
                </c:pt>
                <c:pt idx="18">
                  <c:v>р-н Частинский</c:v>
                </c:pt>
                <c:pt idx="19">
                  <c:v>р-н Бардымский</c:v>
                </c:pt>
                <c:pt idx="20">
                  <c:v>р-н Кудымкарский </c:v>
                </c:pt>
                <c:pt idx="21">
                  <c:v>р-н  Верещагинский</c:v>
                </c:pt>
                <c:pt idx="22">
                  <c:v>р-н Осинский</c:v>
                </c:pt>
                <c:pt idx="23">
                  <c:v>р-н Чусовской</c:v>
                </c:pt>
                <c:pt idx="24">
                  <c:v>р-н Сивинский</c:v>
                </c:pt>
                <c:pt idx="25">
                  <c:v>р-н Гремячинский</c:v>
                </c:pt>
                <c:pt idx="26">
                  <c:v>г. Лысьва</c:v>
                </c:pt>
                <c:pt idx="27">
                  <c:v>р-н Куединский</c:v>
                </c:pt>
                <c:pt idx="28">
                  <c:v>г.Пермь</c:v>
                </c:pt>
                <c:pt idx="29">
                  <c:v>р-н Косинский </c:v>
                </c:pt>
                <c:pt idx="30">
                  <c:v>г.Кунгур</c:v>
                </c:pt>
                <c:pt idx="31">
                  <c:v>р-н Юрлинский</c:v>
                </c:pt>
                <c:pt idx="32">
                  <c:v>г.Березники</c:v>
                </c:pt>
                <c:pt idx="33">
                  <c:v>р-н Кочевский </c:v>
                </c:pt>
                <c:pt idx="34">
                  <c:v>р-н Ординский</c:v>
                </c:pt>
                <c:pt idx="35">
                  <c:v>р-н Краснокамский</c:v>
                </c:pt>
                <c:pt idx="36">
                  <c:v>р-н Оханский</c:v>
                </c:pt>
                <c:pt idx="37">
                  <c:v>р-н Суксунский</c:v>
                </c:pt>
                <c:pt idx="38">
                  <c:v>р-н Ильинский</c:v>
                </c:pt>
                <c:pt idx="39">
                  <c:v>р-н Кизеловский</c:v>
                </c:pt>
                <c:pt idx="40">
                  <c:v>р-н Добрянский</c:v>
                </c:pt>
                <c:pt idx="41">
                  <c:v>р-н Октябрьский</c:v>
                </c:pt>
                <c:pt idx="42">
                  <c:v>р-н Юсьвинский </c:v>
                </c:pt>
                <c:pt idx="43">
                  <c:v>р-н Кишертский</c:v>
                </c:pt>
                <c:pt idx="44">
                  <c:v>ЗАТО Звездный</c:v>
                </c:pt>
                <c:pt idx="45">
                  <c:v>р-н Александровский</c:v>
                </c:pt>
                <c:pt idx="46">
                  <c:v>р-н Кунгурский</c:v>
                </c:pt>
                <c:pt idx="47">
                  <c:v>г.Соликамск</c:v>
                </c:pt>
              </c:strCache>
            </c:strRef>
          </c:cat>
          <c:val>
            <c:numRef>
              <c:f>Лист1!$B$2:$B$49</c:f>
              <c:numCache>
                <c:formatCode>0.0%</c:formatCode>
                <c:ptCount val="48"/>
                <c:pt idx="0">
                  <c:v>1.2129999999999914</c:v>
                </c:pt>
                <c:pt idx="1">
                  <c:v>1.173999999999993</c:v>
                </c:pt>
                <c:pt idx="2">
                  <c:v>1.151</c:v>
                </c:pt>
                <c:pt idx="3">
                  <c:v>1.1140000000000001</c:v>
                </c:pt>
                <c:pt idx="4">
                  <c:v>1.101</c:v>
                </c:pt>
                <c:pt idx="5">
                  <c:v>1.091</c:v>
                </c:pt>
                <c:pt idx="6">
                  <c:v>1.0880000000000001</c:v>
                </c:pt>
                <c:pt idx="7">
                  <c:v>1.087</c:v>
                </c:pt>
                <c:pt idx="8">
                  <c:v>1.081</c:v>
                </c:pt>
                <c:pt idx="9">
                  <c:v>1.073</c:v>
                </c:pt>
                <c:pt idx="10">
                  <c:v>1.071</c:v>
                </c:pt>
                <c:pt idx="11">
                  <c:v>1.07</c:v>
                </c:pt>
                <c:pt idx="12">
                  <c:v>1.069</c:v>
                </c:pt>
                <c:pt idx="13">
                  <c:v>1.0680000000000001</c:v>
                </c:pt>
                <c:pt idx="14">
                  <c:v>1.0660000000000001</c:v>
                </c:pt>
                <c:pt idx="15">
                  <c:v>1.06</c:v>
                </c:pt>
                <c:pt idx="16">
                  <c:v>1.052</c:v>
                </c:pt>
                <c:pt idx="17">
                  <c:v>1.048</c:v>
                </c:pt>
                <c:pt idx="18">
                  <c:v>1.042999999999993</c:v>
                </c:pt>
                <c:pt idx="19">
                  <c:v>1.0409999999999928</c:v>
                </c:pt>
                <c:pt idx="20">
                  <c:v>1.0389999999999926</c:v>
                </c:pt>
                <c:pt idx="21">
                  <c:v>1.038</c:v>
                </c:pt>
                <c:pt idx="22">
                  <c:v>1.038</c:v>
                </c:pt>
                <c:pt idx="23">
                  <c:v>1.036</c:v>
                </c:pt>
                <c:pt idx="24">
                  <c:v>1.0349999999999924</c:v>
                </c:pt>
                <c:pt idx="25">
                  <c:v>1.0309999999999924</c:v>
                </c:pt>
                <c:pt idx="26">
                  <c:v>1.03</c:v>
                </c:pt>
                <c:pt idx="27">
                  <c:v>1.0289999999999924</c:v>
                </c:pt>
                <c:pt idx="28">
                  <c:v>1.026</c:v>
                </c:pt>
                <c:pt idx="29">
                  <c:v>1.018</c:v>
                </c:pt>
                <c:pt idx="30">
                  <c:v>1.018</c:v>
                </c:pt>
                <c:pt idx="31">
                  <c:v>1.016</c:v>
                </c:pt>
                <c:pt idx="32">
                  <c:v>1.0109999999999923</c:v>
                </c:pt>
                <c:pt idx="33">
                  <c:v>1.0109999999999923</c:v>
                </c:pt>
                <c:pt idx="34">
                  <c:v>1.01</c:v>
                </c:pt>
                <c:pt idx="35">
                  <c:v>0.99399999999999999</c:v>
                </c:pt>
                <c:pt idx="36">
                  <c:v>0.99</c:v>
                </c:pt>
                <c:pt idx="37">
                  <c:v>0.98299999999999998</c:v>
                </c:pt>
                <c:pt idx="38">
                  <c:v>0.97800000000000065</c:v>
                </c:pt>
                <c:pt idx="39">
                  <c:v>0.97400000000000064</c:v>
                </c:pt>
                <c:pt idx="40">
                  <c:v>0.97400000000000064</c:v>
                </c:pt>
                <c:pt idx="41">
                  <c:v>0.97400000000000064</c:v>
                </c:pt>
                <c:pt idx="42">
                  <c:v>0.97300000000000064</c:v>
                </c:pt>
                <c:pt idx="43">
                  <c:v>0.96800000000000064</c:v>
                </c:pt>
                <c:pt idx="44">
                  <c:v>0.94899999999999995</c:v>
                </c:pt>
                <c:pt idx="45">
                  <c:v>0.91100000000000003</c:v>
                </c:pt>
                <c:pt idx="46">
                  <c:v>0.9</c:v>
                </c:pt>
                <c:pt idx="47">
                  <c:v>0.87400000000000344</c:v>
                </c:pt>
              </c:numCache>
            </c:numRef>
          </c:val>
        </c:ser>
        <c:axId val="92569984"/>
        <c:axId val="92571520"/>
      </c:bar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100,00%</c:v>
                </c:pt>
              </c:strCache>
            </c:strRef>
          </c:tx>
          <c:marker>
            <c:symbol val="square"/>
            <c:size val="2"/>
          </c:marker>
          <c:cat>
            <c:strRef>
              <c:f>Лист1!$A$2:$A$49</c:f>
              <c:strCache>
                <c:ptCount val="48"/>
                <c:pt idx="0">
                  <c:v>р-н Усольский</c:v>
                </c:pt>
                <c:pt idx="1">
                  <c:v>р-н Уинский</c:v>
                </c:pt>
                <c:pt idx="2">
                  <c:v>г. Губаха</c:v>
                </c:pt>
                <c:pt idx="3">
                  <c:v>р-н Горнозаводский</c:v>
                </c:pt>
                <c:pt idx="4">
                  <c:v>р-н  Гайнский </c:v>
                </c:pt>
                <c:pt idx="5">
                  <c:v>р-н Красновишерский</c:v>
                </c:pt>
                <c:pt idx="6">
                  <c:v>р-н Соликамский</c:v>
                </c:pt>
                <c:pt idx="7">
                  <c:v>р-н Чердынский</c:v>
                </c:pt>
                <c:pt idx="8">
                  <c:v>р-н Чернушинский</c:v>
                </c:pt>
                <c:pt idx="9">
                  <c:v>г.Кудымкар</c:v>
                </c:pt>
                <c:pt idx="10">
                  <c:v>р-н Нытвенский</c:v>
                </c:pt>
                <c:pt idx="11">
                  <c:v>р-н Б-Сосновский</c:v>
                </c:pt>
                <c:pt idx="12">
                  <c:v>р-н Березовский</c:v>
                </c:pt>
                <c:pt idx="13">
                  <c:v>р-н Карагайский</c:v>
                </c:pt>
                <c:pt idx="14">
                  <c:v>р-н Пермский</c:v>
                </c:pt>
                <c:pt idx="15">
                  <c:v>р-н Чайковский</c:v>
                </c:pt>
                <c:pt idx="16">
                  <c:v>р-н Очерский</c:v>
                </c:pt>
                <c:pt idx="17">
                  <c:v>р-н Еловский</c:v>
                </c:pt>
                <c:pt idx="18">
                  <c:v>р-н Частинский</c:v>
                </c:pt>
                <c:pt idx="19">
                  <c:v>р-н Бардымский</c:v>
                </c:pt>
                <c:pt idx="20">
                  <c:v>р-н Кудымкарский </c:v>
                </c:pt>
                <c:pt idx="21">
                  <c:v>р-н  Верещагинский</c:v>
                </c:pt>
                <c:pt idx="22">
                  <c:v>р-н Осинский</c:v>
                </c:pt>
                <c:pt idx="23">
                  <c:v>р-н Чусовской</c:v>
                </c:pt>
                <c:pt idx="24">
                  <c:v>р-н Сивинский</c:v>
                </c:pt>
                <c:pt idx="25">
                  <c:v>р-н Гремячинский</c:v>
                </c:pt>
                <c:pt idx="26">
                  <c:v>г. Лысьва</c:v>
                </c:pt>
                <c:pt idx="27">
                  <c:v>р-н Куединский</c:v>
                </c:pt>
                <c:pt idx="28">
                  <c:v>г.Пермь</c:v>
                </c:pt>
                <c:pt idx="29">
                  <c:v>р-н Косинский </c:v>
                </c:pt>
                <c:pt idx="30">
                  <c:v>г.Кунгур</c:v>
                </c:pt>
                <c:pt idx="31">
                  <c:v>р-н Юрлинский</c:v>
                </c:pt>
                <c:pt idx="32">
                  <c:v>г.Березники</c:v>
                </c:pt>
                <c:pt idx="33">
                  <c:v>р-н Кочевский </c:v>
                </c:pt>
                <c:pt idx="34">
                  <c:v>р-н Ординский</c:v>
                </c:pt>
                <c:pt idx="35">
                  <c:v>р-н Краснокамский</c:v>
                </c:pt>
                <c:pt idx="36">
                  <c:v>р-н Оханский</c:v>
                </c:pt>
                <c:pt idx="37">
                  <c:v>р-н Суксунский</c:v>
                </c:pt>
                <c:pt idx="38">
                  <c:v>р-н Ильинский</c:v>
                </c:pt>
                <c:pt idx="39">
                  <c:v>р-н Кизеловский</c:v>
                </c:pt>
                <c:pt idx="40">
                  <c:v>р-н Добрянский</c:v>
                </c:pt>
                <c:pt idx="41">
                  <c:v>р-н Октябрьский</c:v>
                </c:pt>
                <c:pt idx="42">
                  <c:v>р-н Юсьвинский </c:v>
                </c:pt>
                <c:pt idx="43">
                  <c:v>р-н Кишертский</c:v>
                </c:pt>
                <c:pt idx="44">
                  <c:v>ЗАТО Звездный</c:v>
                </c:pt>
                <c:pt idx="45">
                  <c:v>р-н Александровский</c:v>
                </c:pt>
                <c:pt idx="46">
                  <c:v>р-н Кунгурский</c:v>
                </c:pt>
                <c:pt idx="47">
                  <c:v>г.Соликамск</c:v>
                </c:pt>
              </c:strCache>
            </c:strRef>
          </c:cat>
          <c:val>
            <c:numRef>
              <c:f>Лист1!$C$2:$C$49</c:f>
              <c:numCache>
                <c:formatCode>0.0%</c:formatCode>
                <c:ptCount val="4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</c:numCache>
            </c:numRef>
          </c:val>
        </c:ser>
        <c:marker val="1"/>
        <c:axId val="92996736"/>
        <c:axId val="92573056"/>
      </c:lineChart>
      <c:catAx>
        <c:axId val="9256998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2571520"/>
        <c:crosses val="autoZero"/>
        <c:auto val="1"/>
        <c:lblAlgn val="ctr"/>
        <c:lblOffset val="100"/>
      </c:catAx>
      <c:valAx>
        <c:axId val="92571520"/>
        <c:scaling>
          <c:orientation val="minMax"/>
          <c:min val="0.5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0%" sourceLinked="0"/>
        <c:tickLblPos val="none"/>
        <c:crossAx val="92569984"/>
        <c:crosses val="autoZero"/>
        <c:crossBetween val="between"/>
      </c:valAx>
      <c:valAx>
        <c:axId val="92573056"/>
        <c:scaling>
          <c:orientation val="minMax"/>
        </c:scaling>
        <c:delete val="1"/>
        <c:axPos val="r"/>
        <c:numFmt formatCode="0.0%" sourceLinked="1"/>
        <c:tickLblPos val="none"/>
        <c:crossAx val="92996736"/>
        <c:crosses val="max"/>
        <c:crossBetween val="between"/>
      </c:valAx>
      <c:catAx>
        <c:axId val="92996736"/>
        <c:scaling>
          <c:orientation val="minMax"/>
        </c:scaling>
        <c:delete val="1"/>
        <c:axPos val="b"/>
        <c:numFmt formatCode="General" sourceLinked="1"/>
        <c:tickLblPos val="none"/>
        <c:crossAx val="9257305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436768994953587"/>
          <c:y val="0"/>
          <c:w val="0.84771972039240462"/>
          <c:h val="0.1649334980687137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100">
          <a:latin typeface="+mn-lt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221858588217293E-2"/>
          <c:y val="1.6033572027350503E-2"/>
          <c:w val="0.96304315458573864"/>
          <c:h val="0.7687306629229754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2017</c:v>
                </c:pt>
              </c:strCache>
            </c:strRef>
          </c:tx>
          <c:spPr>
            <a:solidFill>
              <a:schemeClr val="accent3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-1.8757023354417902E-2"/>
                  <c:y val="-9.6524989286904707E-3"/>
                </c:manualLayout>
              </c:layout>
              <c:showVal val="1"/>
            </c:dLbl>
            <c:dLbl>
              <c:idx val="1"/>
              <c:layout>
                <c:manualLayout>
                  <c:x val="-9.937306601634421E-3"/>
                  <c:y val="-7.2749853190915304E-3"/>
                </c:manualLayout>
              </c:layout>
              <c:showVal val="1"/>
            </c:dLbl>
            <c:dLbl>
              <c:idx val="2"/>
              <c:layout>
                <c:manualLayout>
                  <c:x val="-5.6004706216613524E-3"/>
                  <c:y val="-4.5778643642769854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Дотация 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Безвозмездные поступления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214.9</c:v>
                </c:pt>
                <c:pt idx="1">
                  <c:v>501.9</c:v>
                </c:pt>
                <c:pt idx="2">
                  <c:v>114.6</c:v>
                </c:pt>
                <c:pt idx="3">
                  <c:v>10.200000000000001</c:v>
                </c:pt>
                <c:pt idx="4">
                  <c:v>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2018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9.0019597093947759E-3"/>
                  <c:y val="-2.6756947640738351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1.0083123733064339E-3"/>
                  <c:y val="-4.1874315552240231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Дотация 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Безвозмездные поступления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167.3</c:v>
                </c:pt>
                <c:pt idx="1">
                  <c:v>566.20000000000005</c:v>
                </c:pt>
                <c:pt idx="2">
                  <c:v>320.2</c:v>
                </c:pt>
                <c:pt idx="3">
                  <c:v>60.2</c:v>
                </c:pt>
                <c:pt idx="4">
                  <c:v>10.5</c:v>
                </c:pt>
              </c:numCache>
            </c:numRef>
          </c:val>
        </c:ser>
        <c:axId val="93049216"/>
        <c:axId val="93050752"/>
      </c:barChart>
      <c:catAx>
        <c:axId val="93049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50752"/>
        <c:crosses val="autoZero"/>
        <c:auto val="1"/>
        <c:lblAlgn val="ctr"/>
        <c:lblOffset val="100"/>
      </c:catAx>
      <c:valAx>
        <c:axId val="93050752"/>
        <c:scaling>
          <c:orientation val="minMax"/>
        </c:scaling>
        <c:delete val="1"/>
        <c:axPos val="l"/>
        <c:numFmt formatCode="General" sourceLinked="1"/>
        <c:tickLblPos val="none"/>
        <c:crossAx val="93049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9684978022385065"/>
          <c:w val="0.5728785144091465"/>
          <c:h val="8.9338720199180224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1.2927156805560593E-3"/>
          <c:y val="2.6473791786569873E-4"/>
          <c:w val="0.99005514326606059"/>
          <c:h val="0.7765734362848665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18,8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17,2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План 2018</c:v>
                </c:pt>
                <c:pt idx="1">
                  <c:v>Факт  2018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18788.8</c:v>
                </c:pt>
                <c:pt idx="1">
                  <c:v>17272.099999999959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Капитальный ремонт дорог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56,5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56,1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План 2018</c:v>
                </c:pt>
                <c:pt idx="1">
                  <c:v>Факт  2018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56465.2</c:v>
                </c:pt>
                <c:pt idx="1">
                  <c:v>56076.4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Ремонт дорог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242,9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225,8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План 2018</c:v>
                </c:pt>
                <c:pt idx="1">
                  <c:v>Факт  2018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242929.7</c:v>
                </c:pt>
                <c:pt idx="1">
                  <c:v>225848.3</c:v>
                </c:pt>
              </c:numCache>
            </c:numRef>
          </c:val>
        </c:ser>
        <c:dLbls>
          <c:showVal val="1"/>
        </c:dLbls>
        <c:gapWidth val="158"/>
        <c:overlap val="100"/>
        <c:axId val="104855424"/>
        <c:axId val="104856960"/>
      </c:barChart>
      <c:catAx>
        <c:axId val="1048554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4856960"/>
        <c:crosses val="autoZero"/>
        <c:auto val="1"/>
        <c:lblAlgn val="ctr"/>
        <c:lblOffset val="100"/>
      </c:catAx>
      <c:valAx>
        <c:axId val="104856960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tickLblPos val="none"/>
        <c:crossAx val="10485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96441619209344"/>
          <c:y val="0.34146434526531211"/>
          <c:w val="0.3163594456019348"/>
          <c:h val="0.344688674942556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>
        <c:manualLayout>
          <c:layoutTarget val="inner"/>
          <c:xMode val="edge"/>
          <c:yMode val="edge"/>
          <c:x val="0.19015132577861554"/>
          <c:y val="0.29440015924156582"/>
          <c:w val="0.80284983767236473"/>
          <c:h val="0.3705460789257063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1508450280592128E-2"/>
                  <c:y val="-4.0700605915582104E-2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ru-RU" sz="1600" dirty="0" smtClean="0"/>
                      <a:t>270,8</a:t>
                    </a:r>
                    <a:endParaRPr lang="en-US" sz="1600" dirty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28,4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0.65000000000000624</c:v>
                </c:pt>
                <c:pt idx="1">
                  <c:v>0.35000000000000031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18989590587495744"/>
          <c:y val="0.73085380114460263"/>
          <c:w val="0.81010409412504303"/>
          <c:h val="0.1787004079318822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8554889792824142E-2"/>
          <c:y val="8.9839050012858468E-2"/>
          <c:w val="0.95808292747161106"/>
          <c:h val="0.61170067006738948"/>
        </c:manualLayout>
      </c:layout>
      <c:barChart>
        <c:barDir val="col"/>
        <c:grouping val="stacked"/>
        <c:ser>
          <c:idx val="1"/>
          <c:order val="0"/>
          <c:tx>
            <c:strRef>
              <c:f>Лист1!$B$1</c:f>
              <c:strCache>
                <c:ptCount val="1"/>
                <c:pt idx="0">
                  <c:v>Расходы за счет целевых МБТ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2"/>
              <c:layout>
                <c:manualLayout>
                  <c:x val="3.9299701966406192E-3"/>
                  <c:y val="-2.3578232575686402E-3"/>
                </c:manualLayout>
              </c:layout>
              <c:spPr/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6323774970277046E-3"/>
                  <c:y val="-2.119277516904841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4.7160178258864489E-3"/>
                </c:manualLayout>
              </c:layout>
              <c:spPr/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8475547016379083E-3"/>
                  <c:y val="4.0083552344790163E-2"/>
                </c:manualLayout>
              </c:layout>
              <c:spPr/>
              <c:txPr>
                <a:bodyPr/>
                <a:lstStyle/>
                <a:p>
                  <a:pPr>
                    <a:defRPr sz="16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4237773508189639E-3"/>
                  <c:y val="4.9515402341188834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3161887485138787E-3"/>
                  <c:y val="1.9423427347747207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6.5809437425692731E-3"/>
                  <c:y val="2.118943824963894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2.6323774970277046E-3"/>
                  <c:y val="2.118776978993441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2017 год</c:v>
                </c:pt>
                <c:pt idx="1">
                  <c:v>Уточненный план 2018 год</c:v>
                </c:pt>
                <c:pt idx="2">
                  <c:v>Исполнено  2018 год</c:v>
                </c:pt>
                <c:pt idx="4">
                  <c:v>2016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614.20000000000005</c:v>
                </c:pt>
                <c:pt idx="1">
                  <c:v>895.3</c:v>
                </c:pt>
                <c:pt idx="2">
                  <c:v>834.2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Расходы за счет  собственных средств бюджета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419,8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435,6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428,6</a:t>
                    </a:r>
                  </a:p>
                </c:rich>
              </c:tx>
              <c:showVal val="1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2017 год</c:v>
                </c:pt>
                <c:pt idx="1">
                  <c:v>Уточненный план 2018 год</c:v>
                </c:pt>
                <c:pt idx="2">
                  <c:v>Исполнено  2018 год</c:v>
                </c:pt>
                <c:pt idx="4">
                  <c:v>2016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419.8</c:v>
                </c:pt>
                <c:pt idx="1">
                  <c:v>435.6</c:v>
                </c:pt>
                <c:pt idx="2">
                  <c:v>428.6</c:v>
                </c:pt>
              </c:numCache>
            </c:numRef>
          </c:val>
        </c:ser>
        <c:ser>
          <c:idx val="3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Исполнено 2017 год</c:v>
                </c:pt>
                <c:pt idx="1">
                  <c:v>Уточненный план 2018 год</c:v>
                </c:pt>
                <c:pt idx="2">
                  <c:v>Исполнено  2018 год</c:v>
                </c:pt>
                <c:pt idx="4">
                  <c:v>2016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3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4.413709787538915E-2"/>
                  <c:y val="-1.41469395454116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713320524569139E-3"/>
                  <c:y val="-2.35782325756864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408429927846129E-2"/>
                  <c:y val="-4.715832170511853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5560875226206804E-2"/>
                  <c:y val="-4.715646515137248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2017 год</c:v>
                </c:pt>
                <c:pt idx="1">
                  <c:v>Уточненный план 2018 год</c:v>
                </c:pt>
                <c:pt idx="2">
                  <c:v>Исполнено  2018 год</c:v>
                </c:pt>
                <c:pt idx="4">
                  <c:v>2016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gapWidth val="48"/>
        <c:overlap val="100"/>
        <c:axId val="89305088"/>
        <c:axId val="89306624"/>
      </c:barChart>
      <c:catAx>
        <c:axId val="89305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306624"/>
        <c:crosses val="autoZero"/>
        <c:auto val="1"/>
        <c:lblAlgn val="ctr"/>
        <c:lblOffset val="100"/>
      </c:catAx>
      <c:valAx>
        <c:axId val="8930662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#,##0" sourceLinked="0"/>
        <c:tickLblPos val="none"/>
        <c:crossAx val="89305088"/>
        <c:crosses val="autoZero"/>
        <c:crossBetween val="between"/>
      </c:valAx>
    </c:plotArea>
    <c:legend>
      <c:legendPos val="l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2287585862109183"/>
          <c:y val="0.17663054225997588"/>
          <c:w val="0.27712414137892732"/>
          <c:h val="0.46231078587202057"/>
        </c:manualLayout>
      </c:layout>
      <c:txPr>
        <a:bodyPr/>
        <a:lstStyle/>
        <a:p>
          <a:pPr>
            <a:defRPr sz="1600" b="1" i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2916666666666672E-2"/>
          <c:y val="3.437500000000001E-2"/>
          <c:w val="0.9541666666666665"/>
          <c:h val="0.73125000000000062"/>
        </c:manualLayout>
      </c:layout>
      <c:lineChart>
        <c:grouping val="standard"/>
        <c:marker val="1"/>
        <c:axId val="91008384"/>
        <c:axId val="91100288"/>
      </c:lineChart>
      <c:catAx>
        <c:axId val="91008384"/>
        <c:scaling>
          <c:orientation val="minMax"/>
        </c:scaling>
        <c:delete val="1"/>
        <c:axPos val="b"/>
        <c:numFmt formatCode="General" sourceLinked="1"/>
        <c:tickLblPos val="none"/>
        <c:crossAx val="91100288"/>
        <c:crosses val="autoZero"/>
        <c:auto val="1"/>
        <c:lblAlgn val="ctr"/>
        <c:lblOffset val="100"/>
      </c:catAx>
      <c:valAx>
        <c:axId val="911002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tickLblPos val="none"/>
        <c:crossAx val="91008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.16503275628047695"/>
          <c:w val="0.84483066444007227"/>
          <c:h val="0.4731760110231110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 27%</c:v>
                </c:pt>
              </c:strCache>
            </c:strRef>
          </c:tx>
          <c:spPr>
            <a:solidFill>
              <a:srgbClr val="FA749A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5.8685446009389673E-4"/>
                  <c:y val="-6.262498611265415E-3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5195085956917982E-3"/>
                  <c:y val="3.7063011517239051E-3"/>
                </c:manualLayout>
              </c:layout>
              <c:showVal val="1"/>
            </c:dLbl>
            <c:dLbl>
              <c:idx val="2"/>
              <c:layout>
                <c:manualLayout>
                  <c:x val="1.2304834346571343E-2"/>
                  <c:y val="2.55607670001240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5704267140000639E-3"/>
                  <c:y val="2.5560767000124092E-3"/>
                </c:manualLayout>
              </c:layout>
              <c:showVal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113.2</c:v>
                </c:pt>
                <c:pt idx="1">
                  <c:v>124.7</c:v>
                </c:pt>
                <c:pt idx="2">
                  <c:v>126.5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Дополнительный норматив отчислений</c:v>
                </c:pt>
              </c:strCache>
            </c:strRef>
          </c:tx>
          <c:spPr>
            <a:solidFill>
              <a:srgbClr val="CCFFCC"/>
            </a:solidFill>
            <a:ln>
              <a:solidFill>
                <a:srgbClr val="D9FAC6"/>
              </a:solidFill>
            </a:ln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1">
                  <c:v>58.1</c:v>
                </c:pt>
                <c:pt idx="2">
                  <c:v>58.8</c:v>
                </c:pt>
              </c:numCache>
            </c:numRef>
          </c:val>
        </c:ser>
        <c:dLbls>
          <c:showVal val="1"/>
        </c:dLbls>
        <c:overlap val="100"/>
        <c:axId val="91186688"/>
        <c:axId val="91188224"/>
      </c:barChart>
      <c:catAx>
        <c:axId val="91186688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88224"/>
        <c:crosses val="autoZero"/>
        <c:auto val="1"/>
        <c:lblAlgn val="ctr"/>
        <c:lblOffset val="100"/>
      </c:catAx>
      <c:valAx>
        <c:axId val="91188224"/>
        <c:scaling>
          <c:orientation val="minMax"/>
        </c:scaling>
        <c:delete val="1"/>
        <c:axPos val="l"/>
        <c:majorGridlines>
          <c:spPr>
            <a:ln>
              <a:noFill/>
              <a:prstDash val="sysDot"/>
            </a:ln>
          </c:spPr>
        </c:majorGridlines>
        <c:numFmt formatCode="General" sourceLinked="1"/>
        <c:tickLblPos val="none"/>
        <c:crossAx val="911866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 i="0" baseline="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.33371176350776155"/>
          <c:w val="0.67505580775262763"/>
          <c:h val="0.4204338406843683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66CCFF"/>
              </a:solidFill>
            </a:ln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5.8</c:v>
                </c:pt>
                <c:pt idx="1">
                  <c:v>6.3</c:v>
                </c:pt>
                <c:pt idx="2">
                  <c:v>6.3</c:v>
                </c:pt>
              </c:numCache>
            </c:numRef>
          </c:val>
        </c:ser>
        <c:dLbls>
          <c:showVal val="1"/>
        </c:dLbls>
        <c:overlap val="100"/>
        <c:axId val="91756416"/>
        <c:axId val="91788032"/>
      </c:barChart>
      <c:catAx>
        <c:axId val="91756416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b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788032"/>
        <c:crosses val="autoZero"/>
        <c:auto val="1"/>
        <c:lblAlgn val="ctr"/>
        <c:lblOffset val="100"/>
      </c:catAx>
      <c:valAx>
        <c:axId val="91788032"/>
        <c:scaling>
          <c:orientation val="minMax"/>
        </c:scaling>
        <c:delete val="1"/>
        <c:axPos val="l"/>
        <c:numFmt formatCode="General" sourceLinked="1"/>
        <c:tickLblPos val="none"/>
        <c:crossAx val="91756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 i="0" baseline="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427601756563097"/>
          <c:y val="0.26232435814010086"/>
          <c:w val="0.67505580775262763"/>
          <c:h val="0.4772092122039350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16.7</c:v>
                </c:pt>
                <c:pt idx="1">
                  <c:v>18</c:v>
                </c:pt>
                <c:pt idx="2">
                  <c:v>18.2</c:v>
                </c:pt>
              </c:numCache>
            </c:numRef>
          </c:val>
        </c:ser>
        <c:dLbls>
          <c:showVal val="1"/>
        </c:dLbls>
        <c:overlap val="100"/>
        <c:axId val="91904256"/>
        <c:axId val="91936256"/>
      </c:barChart>
      <c:catAx>
        <c:axId val="91904256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b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936256"/>
        <c:crosses val="autoZero"/>
        <c:auto val="1"/>
        <c:lblAlgn val="ctr"/>
        <c:lblOffset val="100"/>
      </c:catAx>
      <c:valAx>
        <c:axId val="91936256"/>
        <c:scaling>
          <c:orientation val="minMax"/>
        </c:scaling>
        <c:delete val="1"/>
        <c:axPos val="l"/>
        <c:numFmt formatCode="General" sourceLinked="1"/>
        <c:tickLblPos val="none"/>
        <c:crossAx val="91904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 i="0" baseline="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8032179544498568E-2"/>
          <c:y val="0.26232435814010086"/>
          <c:w val="0.67505580775262763"/>
          <c:h val="0.4772092122039350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66CCFF"/>
              </a:solidFill>
            </a:ln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13.8</c:v>
                </c:pt>
                <c:pt idx="1">
                  <c:v>11.2</c:v>
                </c:pt>
                <c:pt idx="2">
                  <c:v>11</c:v>
                </c:pt>
              </c:numCache>
            </c:numRef>
          </c:val>
        </c:ser>
        <c:dLbls>
          <c:showVal val="1"/>
        </c:dLbls>
        <c:overlap val="100"/>
        <c:axId val="92036096"/>
        <c:axId val="92304128"/>
      </c:barChart>
      <c:catAx>
        <c:axId val="92036096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b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304128"/>
        <c:crosses val="autoZero"/>
        <c:auto val="1"/>
        <c:lblAlgn val="ctr"/>
        <c:lblOffset val="100"/>
      </c:catAx>
      <c:valAx>
        <c:axId val="92304128"/>
        <c:scaling>
          <c:orientation val="minMax"/>
        </c:scaling>
        <c:delete val="1"/>
        <c:axPos val="l"/>
        <c:numFmt formatCode="General" sourceLinked="1"/>
        <c:tickLblPos val="none"/>
        <c:crossAx val="920360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 i="0" baseline="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5319742215437586E-2"/>
          <c:y val="0.14474130722597744"/>
          <c:w val="0.60534427365919496"/>
          <c:h val="0.6710779424790732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dLbls>
            <c:dLbl>
              <c:idx val="0"/>
              <c:layout>
                <c:manualLayout>
                  <c:x val="-1.7321990920708859E-3"/>
                  <c:y val="2.3149083687547905E-2"/>
                </c:manualLayout>
              </c:layout>
              <c:showVal val="1"/>
            </c:dLbl>
            <c:dLbl>
              <c:idx val="1"/>
              <c:layout>
                <c:manualLayout>
                  <c:x val="-5.2754359865149903E-4"/>
                  <c:y val="1.6511915545954985E-2"/>
                </c:manualLayout>
              </c:layout>
              <c:showVal val="1"/>
            </c:dLbl>
            <c:dLbl>
              <c:idx val="2"/>
              <c:layout>
                <c:manualLayout>
                  <c:x val="-3.0183963372886819E-4"/>
                  <c:y val="1.208713678489304E-2"/>
                </c:manualLayout>
              </c:layout>
              <c:showVal val="1"/>
            </c:dLbl>
            <c:dLbl>
              <c:idx val="3"/>
              <c:layout>
                <c:manualLayout>
                  <c:x val="1.0802469135802545E-2"/>
                  <c:y val="-8.4180979826834704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</c:v>
                </c:pt>
                <c:pt idx="1">
                  <c:v>7.6</c:v>
                </c:pt>
                <c:pt idx="2">
                  <c:v>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материальных активов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1074713531099329E-3"/>
                  <c:y val="2.3149083687547905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3,9</a:t>
                    </a:r>
                    <a:endParaRPr lang="en-US" sz="18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</c:dLbl>
            <c:dLbl>
              <c:idx val="1"/>
              <c:layout>
                <c:manualLayout>
                  <c:x val="8.1181346265584862E-4"/>
                  <c:y val="-3.3290363040903255E-3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2,5</a:t>
                    </a:r>
                    <a:endParaRPr lang="en-US" sz="18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</c:dLbl>
            <c:dLbl>
              <c:idx val="2"/>
              <c:layout>
                <c:manualLayout>
                  <c:x val="4.8481301766763966E-3"/>
                  <c:y val="-6.6371681415929524E-3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800" dirty="0" smtClean="0"/>
                      <a:t>,5</a:t>
                    </a:r>
                    <a:endParaRPr lang="en-US" sz="1800" dirty="0"/>
                  </a:p>
                </c:rich>
              </c:tx>
              <c:spPr/>
            </c:dLbl>
            <c:dLbl>
              <c:idx val="3"/>
              <c:layout>
                <c:manualLayout>
                  <c:x val="1.3430330951319808E-2"/>
                  <c:y val="-1.5981914931866403E-2"/>
                </c:manualLayout>
              </c:layout>
              <c:showVal val="1"/>
            </c:dLbl>
            <c:txPr>
              <a:bodyPr/>
              <a:lstStyle/>
              <a:p>
                <a:pPr>
                  <a:defRPr sz="2306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3.9</c:v>
                </c:pt>
                <c:pt idx="1">
                  <c:v>2.5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2.5588792829551801E-3"/>
                  <c:y val="2.2123893805309812E-3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3,8</a:t>
                    </a:r>
                    <a:endParaRPr lang="en-US" dirty="0"/>
                  </a:p>
                </c:rich>
              </c:tx>
            </c:dLbl>
            <c:dLbl>
              <c:idx val="1"/>
              <c:layout>
                <c:manualLayout>
                  <c:x val="5.7581541470231572E-3"/>
                  <c:y val="-2.8060762316214896E-3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>
                        <a:latin typeface="Times New Roman" pitchFamily="18" charset="0"/>
                        <a:cs typeface="Times New Roman" pitchFamily="18" charset="0"/>
                      </a:rPr>
                      <a:t>4,5</a:t>
                    </a:r>
                    <a:endParaRPr lang="en-US" dirty="0"/>
                  </a:p>
                </c:rich>
              </c:tx>
            </c:dLbl>
            <c:dLbl>
              <c:idx val="2"/>
              <c:layout>
                <c:manualLayout>
                  <c:x val="-3.0183963372886819E-4"/>
                  <c:y val="-4.4247787610619494E-3"/>
                </c:manualLayout>
              </c:layout>
              <c:showVal val="1"/>
            </c:dLbl>
            <c:dLbl>
              <c:idx val="3"/>
              <c:layout>
                <c:manualLayout>
                  <c:x val="2.006172839506159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3.8</c:v>
                </c:pt>
                <c:pt idx="1">
                  <c:v>4.5</c:v>
                </c:pt>
                <c:pt idx="2">
                  <c:v>4.5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2.6</c:v>
                </c:pt>
                <c:pt idx="1">
                  <c:v>2.2999999999999998</c:v>
                </c:pt>
                <c:pt idx="2">
                  <c:v>2.2000000000000002</c:v>
                </c:pt>
              </c:numCache>
            </c:numRef>
          </c:val>
        </c:ser>
        <c:shape val="box"/>
        <c:axId val="92658304"/>
        <c:axId val="92549504"/>
        <c:axId val="0"/>
      </c:bar3DChart>
      <c:catAx>
        <c:axId val="92658304"/>
        <c:scaling>
          <c:orientation val="minMax"/>
        </c:scaling>
        <c:delete val="1"/>
        <c:axPos val="b"/>
        <c:tickLblPos val="none"/>
        <c:crossAx val="92549504"/>
        <c:crosses val="autoZero"/>
        <c:auto val="1"/>
        <c:lblAlgn val="ctr"/>
        <c:lblOffset val="100"/>
      </c:catAx>
      <c:valAx>
        <c:axId val="92549504"/>
        <c:scaling>
          <c:orientation val="minMax"/>
        </c:scaling>
        <c:delete val="1"/>
        <c:axPos val="l"/>
        <c:numFmt formatCode="General" sourceLinked="1"/>
        <c:tickLblPos val="none"/>
        <c:crossAx val="92658304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676230140106519"/>
          <c:y val="0.40527135341266196"/>
          <c:w val="0.32323769859893475"/>
          <c:h val="0.50411267257512093"/>
        </c:manualLayout>
      </c:layout>
    </c:legend>
    <c:plotVisOnly val="1"/>
    <c:dispBlanksAs val="gap"/>
  </c:chart>
  <c:txPr>
    <a:bodyPr/>
    <a:lstStyle/>
    <a:p>
      <a:pPr>
        <a:defRPr sz="2595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plotArea>
      <c:layout>
        <c:manualLayout>
          <c:layoutTarget val="inner"/>
          <c:xMode val="edge"/>
          <c:yMode val="edge"/>
          <c:x val="0.19015132577861543"/>
          <c:y val="0.29440015924156582"/>
          <c:w val="0.80284983767236495"/>
          <c:h val="0.3705460789257064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8.6514909801688702E-2"/>
                  <c:y val="-7.054771692034228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b="1" dirty="0">
                        <a:latin typeface="Times New Roman" pitchFamily="18" charset="0"/>
                        <a:cs typeface="Times New Roman" pitchFamily="18" charset="0"/>
                      </a:rPr>
                      <a:t>7%</a:t>
                    </a:r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firstSliceAng val="0"/>
        <c:holeSize val="50"/>
      </c:doughnutChart>
    </c:plotArea>
    <c:legend>
      <c:legendPos val="l"/>
      <c:layout>
        <c:manualLayout>
          <c:xMode val="edge"/>
          <c:yMode val="edge"/>
          <c:x val="2.0350302957791014E-2"/>
          <c:y val="0.35183223105929445"/>
          <c:w val="0.42158349926931266"/>
          <c:h val="0.35339619127286603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0.46218</cdr:x>
      <cdr:y>0.48957</cdr:y>
    </cdr:from>
    <cdr:to>
      <cdr:x>0.58824</cdr:x>
      <cdr:y>0.54463</cdr:y>
    </cdr:to>
    <cdr:sp macro="" textlink="">
      <cdr:nvSpPr>
        <cdr:cNvPr id="4" name="TextBox 29"/>
        <cdr:cNvSpPr txBox="1"/>
      </cdr:nvSpPr>
      <cdr:spPr>
        <a:xfrm xmlns:a="http://schemas.openxmlformats.org/drawingml/2006/main">
          <a:off x="3960440" y="2736304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   99,6%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0.14286</cdr:x>
      <cdr:y>0.03865</cdr:y>
    </cdr:from>
    <cdr:to>
      <cdr:x>0.62185</cdr:x>
      <cdr:y>0.1546</cdr:y>
    </cdr:to>
    <cdr:sp macro="" textlink="">
      <cdr:nvSpPr>
        <cdr:cNvPr id="33" name="Прямая со стрелкой 32"/>
        <cdr:cNvSpPr/>
      </cdr:nvSpPr>
      <cdr:spPr>
        <a:xfrm xmlns:a="http://schemas.openxmlformats.org/drawingml/2006/main" flipV="1">
          <a:off x="1224136" y="216023"/>
          <a:ext cx="4104456" cy="64807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0.06944</cdr:x>
      <cdr:y>0.16545</cdr:y>
    </cdr:from>
    <cdr:to>
      <cdr:x>0.30137</cdr:x>
      <cdr:y>0.24817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360040" y="1008112"/>
          <a:ext cx="120243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0.59664</cdr:x>
      <cdr:y>0.12883</cdr:y>
    </cdr:from>
    <cdr:to>
      <cdr:x>0.69748</cdr:x>
      <cdr:y>0.18995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5112568" y="720080"/>
          <a:ext cx="864093" cy="34161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1359,4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0.47899</cdr:x>
      <cdr:y>0.27055</cdr:y>
    </cdr:from>
    <cdr:to>
      <cdr:x>0.56303</cdr:x>
      <cdr:y>0.32208</cdr:y>
    </cdr:to>
    <cdr:sp macro="" textlink="">
      <cdr:nvSpPr>
        <cdr:cNvPr id="10" name="TextBox 9"/>
        <cdr:cNvSpPr txBox="1"/>
      </cdr:nvSpPr>
      <cdr:spPr>
        <a:xfrm xmlns:a="http://schemas.openxmlformats.org/drawingml/2006/main" flipH="1">
          <a:off x="4104456" y="151216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101,1%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0.33613</cdr:x>
      <cdr:y>0.12883</cdr:y>
    </cdr:from>
    <cdr:to>
      <cdr:x>0.44537</cdr:x>
      <cdr:y>0.19325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80320" y="720080"/>
          <a:ext cx="936072" cy="3600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1360,8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0.47899</cdr:x>
      <cdr:y>0.2319</cdr:y>
    </cdr:from>
    <cdr:to>
      <cdr:x>0.55462</cdr:x>
      <cdr:y>0.28343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4104456" y="1296144"/>
          <a:ext cx="648072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0.2521</cdr:x>
      <cdr:y>0</cdr:y>
    </cdr:from>
    <cdr:to>
      <cdr:x>0.36134</cdr:x>
      <cdr:y>0.10307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2160240" y="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0.47899</cdr:x>
      <cdr:y>0.42515</cdr:y>
    </cdr:from>
    <cdr:to>
      <cdr:x>0.56303</cdr:x>
      <cdr:y>0.4638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>
          <a:off x="4104456" y="2376264"/>
          <a:ext cx="72008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0.13629</cdr:x>
      <cdr:y>0.04026</cdr:y>
    </cdr:from>
    <cdr:to>
      <cdr:x>0.46593</cdr:x>
      <cdr:y>0.1162</cdr:y>
    </cdr:to>
    <cdr:sp macro="" textlink="">
      <cdr:nvSpPr>
        <cdr:cNvPr id="28" name="TextBox 27"/>
        <cdr:cNvSpPr txBox="1"/>
      </cdr:nvSpPr>
      <cdr:spPr>
        <a:xfrm xmlns:a="http://schemas.openxmlformats.org/drawingml/2006/main" rot="21043061">
          <a:off x="1167866" y="225030"/>
          <a:ext cx="2824669" cy="42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+ 30 % (+348,8 млн. рублей)</a:t>
          </a:r>
          <a:endParaRPr lang="ru-RU" sz="1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0.45378</cdr:x>
      <cdr:y>0.11595</cdr:y>
    </cdr:from>
    <cdr:to>
      <cdr:x>0.58824</cdr:x>
      <cdr:y>0.19325</cdr:y>
    </cdr:to>
    <cdr:sp macro="" textlink="">
      <cdr:nvSpPr>
        <cdr:cNvPr id="12" name="Овал 11"/>
        <cdr:cNvSpPr/>
      </cdr:nvSpPr>
      <cdr:spPr>
        <a:xfrm xmlns:a="http://schemas.openxmlformats.org/drawingml/2006/main">
          <a:off x="3888432" y="648072"/>
          <a:ext cx="1152181" cy="43204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99,9%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0.31111</cdr:x>
      <cdr:y>0.39744</cdr:y>
    </cdr:from>
    <cdr:to>
      <cdr:x>0.75523</cdr:x>
      <cdr:y>0.55128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2232248"/>
          <a:ext cx="1439105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0.41667</cdr:x>
      <cdr:y>0.39744</cdr:y>
    </cdr:from>
    <cdr:to>
      <cdr:x>0.77778</cdr:x>
      <cdr:y>0.53846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80120" y="2232248"/>
          <a:ext cx="93610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0.52778</cdr:x>
      <cdr:y>0.44872</cdr:y>
    </cdr:from>
    <cdr:to>
      <cdr:x>0.97561</cdr:x>
      <cdr:y>0.64998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58180" y="2520280"/>
          <a:ext cx="1322140" cy="1130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0.22222</cdr:x>
      <cdr:y>0.17949</cdr:y>
    </cdr:from>
    <cdr:to>
      <cdr:x>0.57496</cdr:x>
      <cdr:y>0.34229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6064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0.41667</cdr:x>
      <cdr:y>0.42308</cdr:y>
    </cdr:from>
    <cdr:to>
      <cdr:x>0.77778</cdr:x>
      <cdr:y>0.53846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80120" y="2376264"/>
          <a:ext cx="93610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Факт  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299,2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0.46218</cdr:x>
      <cdr:y>0.48957</cdr:y>
    </cdr:from>
    <cdr:to>
      <cdr:x>0.58824</cdr:x>
      <cdr:y>0.54463</cdr:y>
    </cdr:to>
    <cdr:sp macro="" textlink="">
      <cdr:nvSpPr>
        <cdr:cNvPr id="4" name="TextBox 29"/>
        <cdr:cNvSpPr txBox="1"/>
      </cdr:nvSpPr>
      <cdr:spPr>
        <a:xfrm xmlns:a="http://schemas.openxmlformats.org/drawingml/2006/main">
          <a:off x="3960440" y="2736304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  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0.07171</cdr:x>
      <cdr:y>0.07479</cdr:y>
    </cdr:from>
    <cdr:to>
      <cdr:x>0.3154</cdr:x>
      <cdr:y>0.15309</cdr:y>
    </cdr:to>
    <cdr:sp macro="" textlink="">
      <cdr:nvSpPr>
        <cdr:cNvPr id="33" name="Прямая со стрелкой 32"/>
        <cdr:cNvSpPr/>
      </cdr:nvSpPr>
      <cdr:spPr>
        <a:xfrm xmlns:a="http://schemas.openxmlformats.org/drawingml/2006/main" flipV="1">
          <a:off x="614442" y="412668"/>
          <a:ext cx="2088232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0.06944</cdr:x>
      <cdr:y>0.16545</cdr:y>
    </cdr:from>
    <cdr:to>
      <cdr:x>0.30137</cdr:x>
      <cdr:y>0.24817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360040" y="1008112"/>
          <a:ext cx="120243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0.58431</cdr:x>
      <cdr:y>0.07479</cdr:y>
    </cdr:from>
    <cdr:to>
      <cdr:x>0.68515</cdr:x>
      <cdr:y>0.13591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5006930" y="412668"/>
          <a:ext cx="864093" cy="33724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1262,8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0.48659</cdr:x>
      <cdr:y>0.07936</cdr:y>
    </cdr:from>
    <cdr:to>
      <cdr:x>0.56722</cdr:x>
      <cdr:y>0.14373</cdr:y>
    </cdr:to>
    <cdr:sp macro="" textlink="">
      <cdr:nvSpPr>
        <cdr:cNvPr id="10" name="TextBox 9"/>
        <cdr:cNvSpPr txBox="1"/>
      </cdr:nvSpPr>
      <cdr:spPr>
        <a:xfrm xmlns:a="http://schemas.openxmlformats.org/drawingml/2006/main" flipH="1">
          <a:off x="4169538" y="437893"/>
          <a:ext cx="690941" cy="355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95 %</a:t>
          </a:r>
          <a:endParaRPr lang="ru-RU" sz="1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0.34902</cdr:x>
      <cdr:y>0.03564</cdr:y>
    </cdr:from>
    <cdr:to>
      <cdr:x>0.45826</cdr:x>
      <cdr:y>0.09954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990706" y="196644"/>
          <a:ext cx="936072" cy="35258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1330,9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0.4752</cdr:x>
      <cdr:y>0.11652</cdr:y>
    </cdr:from>
    <cdr:to>
      <cdr:x>0.5591</cdr:x>
      <cdr:y>0.15309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>
          <a:off x="4071967" y="642935"/>
          <a:ext cx="718940" cy="20178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0.2521</cdr:x>
      <cdr:y>0</cdr:y>
    </cdr:from>
    <cdr:to>
      <cdr:x>0.36134</cdr:x>
      <cdr:y>0.10307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2160240" y="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0.03123</cdr:x>
      <cdr:y>0.03444</cdr:y>
    </cdr:from>
    <cdr:to>
      <cdr:x>0.36087</cdr:x>
      <cdr:y>0.11038</cdr:y>
    </cdr:to>
    <cdr:sp macro="" textlink="">
      <cdr:nvSpPr>
        <cdr:cNvPr id="28" name="TextBox 27"/>
        <cdr:cNvSpPr txBox="1"/>
      </cdr:nvSpPr>
      <cdr:spPr>
        <a:xfrm xmlns:a="http://schemas.openxmlformats.org/drawingml/2006/main" rot="20899649">
          <a:off x="267583" y="190020"/>
          <a:ext cx="2824669" cy="41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+ 22 % (+228,8 млн. рублей)</a:t>
          </a:r>
          <a:endParaRPr lang="ru-RU" sz="1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0.48746</cdr:x>
      <cdr:y>0.27188</cdr:y>
    </cdr:from>
    <cdr:to>
      <cdr:x>0.54582</cdr:x>
      <cdr:y>0.323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77034" y="151957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0.47912</cdr:x>
      <cdr:y>0.27188</cdr:y>
    </cdr:from>
    <cdr:to>
      <cdr:x>0.54582</cdr:x>
      <cdr:y>0.33578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105596" y="1519578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0.07896</cdr:x>
      <cdr:y>0.8364</cdr:y>
    </cdr:from>
    <cdr:to>
      <cdr:x>0.24569</cdr:x>
      <cdr:y>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76572" y="4674839"/>
          <a:ext cx="14287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0.05002</cdr:x>
      <cdr:y>0.8364</cdr:y>
    </cdr:from>
    <cdr:to>
      <cdr:x>0.24177</cdr:x>
      <cdr:y>1</cdr:y>
    </cdr:to>
    <cdr:sp macro="" textlink="">
      <cdr:nvSpPr>
        <cdr:cNvPr id="18" name="Овал 17"/>
        <cdr:cNvSpPr/>
      </cdr:nvSpPr>
      <cdr:spPr>
        <a:xfrm xmlns:a="http://schemas.openxmlformats.org/drawingml/2006/main">
          <a:off x="428619" y="4615089"/>
          <a:ext cx="1643083" cy="9027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ДЕФИЦИТ</a:t>
          </a:r>
        </a:p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-23,4 МЛН.РУБ.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0.30013</cdr:x>
      <cdr:y>0.8364</cdr:y>
    </cdr:from>
    <cdr:to>
      <cdr:x>0.49187</cdr:x>
      <cdr:y>1</cdr:y>
    </cdr:to>
    <cdr:sp macro="" textlink="">
      <cdr:nvSpPr>
        <cdr:cNvPr id="19" name="Овал 18"/>
        <cdr:cNvSpPr/>
      </cdr:nvSpPr>
      <cdr:spPr>
        <a:xfrm xmlns:a="http://schemas.openxmlformats.org/drawingml/2006/main">
          <a:off x="2571800" y="4615089"/>
          <a:ext cx="1643042" cy="9027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ПРОФИЦИТ</a:t>
          </a:r>
        </a:p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29,9 МЛН.РУБ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0.56691</cdr:x>
      <cdr:y>0.8364</cdr:y>
    </cdr:from>
    <cdr:to>
      <cdr:x>0.76699</cdr:x>
      <cdr:y>1</cdr:y>
    </cdr:to>
    <cdr:sp macro="" textlink="">
      <cdr:nvSpPr>
        <cdr:cNvPr id="20" name="Овал 19"/>
        <cdr:cNvSpPr/>
      </cdr:nvSpPr>
      <cdr:spPr>
        <a:xfrm xmlns:a="http://schemas.openxmlformats.org/drawingml/2006/main">
          <a:off x="4857825" y="4615089"/>
          <a:ext cx="1714471" cy="9027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ПРОФИЦИТ</a:t>
          </a:r>
        </a:p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96,6 МЛН.РУБ.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0.33972</cdr:x>
      <cdr:y>0.10284</cdr:y>
    </cdr:from>
    <cdr:to>
      <cdr:x>0.50935</cdr:x>
      <cdr:y>0.18864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59632" y="360040"/>
          <a:ext cx="628971" cy="30038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92D05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12BC0E"/>
              </a:solidFill>
              <a:latin typeface="Times New Roman" pitchFamily="18" charset="0"/>
              <a:cs typeface="Times New Roman" pitchFamily="18" charset="0"/>
            </a:rPr>
            <a:t>182,8</a:t>
          </a:r>
          <a:endParaRPr lang="ru-RU" sz="1600" b="1" dirty="0">
            <a:solidFill>
              <a:srgbClr val="12BC0E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0.63102</cdr:x>
      <cdr:y>0.06435</cdr:y>
    </cdr:from>
    <cdr:to>
      <cdr:x>0.79474</cdr:x>
      <cdr:y>0.15246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39752" y="216024"/>
          <a:ext cx="607058" cy="29578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92D05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12BC0E"/>
              </a:solidFill>
              <a:latin typeface="Times New Roman" pitchFamily="18" charset="0"/>
              <a:cs typeface="Times New Roman" pitchFamily="18" charset="0"/>
            </a:rPr>
            <a:t>185,3</a:t>
          </a:r>
          <a:endParaRPr lang="ru-RU" sz="1600" b="1" i="1" dirty="0">
            <a:solidFill>
              <a:srgbClr val="12BC0E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0.08725</cdr:x>
      <cdr:y>0</cdr:y>
    </cdr:from>
    <cdr:to>
      <cdr:x>0.63102</cdr:x>
      <cdr:y>0.1716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323528" y="-72008"/>
          <a:ext cx="2016224" cy="60077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0.04841</cdr:x>
      <cdr:y>0.23595</cdr:y>
    </cdr:from>
    <cdr:to>
      <cdr:x>0.21804</cdr:x>
      <cdr:y>0.3297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79512" y="792089"/>
          <a:ext cx="628971" cy="31472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92D05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12BC0E"/>
              </a:solidFill>
              <a:latin typeface="Times New Roman" pitchFamily="18" charset="0"/>
              <a:cs typeface="Times New Roman" pitchFamily="18" charset="0"/>
            </a:rPr>
            <a:t>113,2</a:t>
          </a:r>
          <a:endParaRPr lang="ru-RU" sz="1600" b="1" dirty="0">
            <a:solidFill>
              <a:srgbClr val="12BC0E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0.00046</cdr:y>
    </cdr:from>
    <cdr:to>
      <cdr:x>0.60274</cdr:x>
      <cdr:y>0.0809</cdr:y>
    </cdr:to>
    <cdr:sp macro="" textlink="">
      <cdr:nvSpPr>
        <cdr:cNvPr id="12" name="TextBox 11"/>
        <cdr:cNvSpPr txBox="1"/>
      </cdr:nvSpPr>
      <cdr:spPr>
        <a:xfrm xmlns:a="http://schemas.openxmlformats.org/drawingml/2006/main" rot="20611235">
          <a:off x="0" y="1627"/>
          <a:ext cx="2234902" cy="281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↑ 63,7 %   +72,1 млн. рублей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0.25581</cdr:x>
      <cdr:y>0.25</cdr:y>
    </cdr:from>
    <cdr:to>
      <cdr:x>0.42544</cdr:x>
      <cdr:y>0.35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92088" y="720080"/>
          <a:ext cx="525233" cy="28803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66CCFF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rPr>
            <a:t>6,3</a:t>
          </a:r>
          <a:endParaRPr lang="ru-RU" sz="1600" b="1" dirty="0">
            <a:solidFill>
              <a:srgbClr val="66CC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0.46512</cdr:x>
      <cdr:y>0.25</cdr:y>
    </cdr:from>
    <cdr:to>
      <cdr:x>0.65209</cdr:x>
      <cdr:y>0.35833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440160" y="720080"/>
          <a:ext cx="578941" cy="3120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66CCFF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rPr>
            <a:t>6,3</a:t>
          </a:r>
          <a:endParaRPr lang="ru-RU" sz="1600" b="1" i="1" dirty="0">
            <a:solidFill>
              <a:srgbClr val="66CC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0.06977</cdr:x>
      <cdr:y>0.125</cdr:y>
    </cdr:from>
    <cdr:to>
      <cdr:x>0.61224</cdr:x>
      <cdr:y>0.275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246176" y="360040"/>
          <a:ext cx="1914064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0.02326</cdr:x>
      <cdr:y>0.425</cdr:y>
    </cdr:from>
    <cdr:to>
      <cdr:x>0.19289</cdr:x>
      <cdr:y>0.53333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2008" y="1224136"/>
          <a:ext cx="525233" cy="3120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66CCFF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rPr>
            <a:t>5,8</a:t>
          </a:r>
          <a:endParaRPr lang="ru-RU" sz="1600" b="1" dirty="0">
            <a:solidFill>
              <a:srgbClr val="66CC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0.00547</cdr:x>
      <cdr:y>0.09121</cdr:y>
    </cdr:from>
    <cdr:to>
      <cdr:x>0.60821</cdr:x>
      <cdr:y>0.21087</cdr:y>
    </cdr:to>
    <cdr:sp macro="" textlink="">
      <cdr:nvSpPr>
        <cdr:cNvPr id="12" name="TextBox 11"/>
        <cdr:cNvSpPr txBox="1"/>
      </cdr:nvSpPr>
      <cdr:spPr>
        <a:xfrm xmlns:a="http://schemas.openxmlformats.org/drawingml/2006/main" rot="20840825">
          <a:off x="16137" y="262717"/>
          <a:ext cx="1779486" cy="344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rPr>
            <a:t>↑8,6%   +0,5 млн. рублей</a:t>
          </a:r>
          <a:endParaRPr lang="ru-RU" sz="1400" b="1" dirty="0">
            <a:solidFill>
              <a:srgbClr val="66CC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0.35403</cdr:x>
      <cdr:y>0.21429</cdr:y>
    </cdr:from>
    <cdr:to>
      <cdr:x>0.52366</cdr:x>
      <cdr:y>0.31429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40160" y="648072"/>
          <a:ext cx="690046" cy="302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18,0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0.58414</cdr:x>
      <cdr:y>0.16667</cdr:y>
    </cdr:from>
    <cdr:to>
      <cdr:x>0.77111</cdr:x>
      <cdr:y>0.275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76264" y="504056"/>
          <a:ext cx="760583" cy="32762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18,2</a:t>
          </a:r>
          <a:endParaRPr lang="ru-RU" sz="1600" b="1" i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0.15931</cdr:x>
      <cdr:y>0.07143</cdr:y>
    </cdr:from>
    <cdr:to>
      <cdr:x>0.67265</cdr:x>
      <cdr:y>0.2619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648072" y="216024"/>
          <a:ext cx="2088232" cy="57606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0.12391</cdr:x>
      <cdr:y>0.38095</cdr:y>
    </cdr:from>
    <cdr:to>
      <cdr:x>0.29354</cdr:x>
      <cdr:y>0.48928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04056" y="1152128"/>
          <a:ext cx="690045" cy="32762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16,7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0.14155</cdr:x>
      <cdr:y>0.05455</cdr:y>
    </cdr:from>
    <cdr:to>
      <cdr:x>0.74429</cdr:x>
      <cdr:y>0.15962</cdr:y>
    </cdr:to>
    <cdr:sp macro="" textlink="">
      <cdr:nvSpPr>
        <cdr:cNvPr id="12" name="TextBox 11"/>
        <cdr:cNvSpPr txBox="1"/>
      </cdr:nvSpPr>
      <cdr:spPr>
        <a:xfrm xmlns:a="http://schemas.openxmlformats.org/drawingml/2006/main" rot="20708697">
          <a:off x="575823" y="164977"/>
          <a:ext cx="2451913" cy="317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↑109%  +1,5 млн. рублей</a:t>
          </a:r>
          <a:endParaRPr lang="ru-RU" sz="14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0.3517</cdr:x>
      <cdr:y>0.2619</cdr:y>
    </cdr:from>
    <cdr:to>
      <cdr:x>0.52133</cdr:x>
      <cdr:y>0.3619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52128" y="792088"/>
          <a:ext cx="555684" cy="302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7030A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11,2</a:t>
          </a:r>
          <a:endParaRPr lang="ru-RU" sz="16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0.5935</cdr:x>
      <cdr:y>0.2619</cdr:y>
    </cdr:from>
    <cdr:to>
      <cdr:x>0.78047</cdr:x>
      <cdr:y>0.37023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44216" y="792088"/>
          <a:ext cx="612487" cy="32762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7030A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11,1</a:t>
          </a:r>
          <a:endParaRPr lang="ru-RU" sz="1600" b="1" i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0.17585</cdr:x>
      <cdr:y>0.14286</cdr:y>
    </cdr:from>
    <cdr:to>
      <cdr:x>0.74737</cdr:x>
      <cdr:y>0.2381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>
          <a:off x="576064" y="432048"/>
          <a:ext cx="1872208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7030A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0.10991</cdr:x>
      <cdr:y>0.19048</cdr:y>
    </cdr:from>
    <cdr:to>
      <cdr:x>0.27954</cdr:x>
      <cdr:y>0.29881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60040" y="576064"/>
          <a:ext cx="555684" cy="32762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7030A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13,8</a:t>
          </a:r>
          <a:endParaRPr lang="ru-RU" sz="16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0.16259</cdr:x>
      <cdr:y>0.08789</cdr:y>
    </cdr:from>
    <cdr:to>
      <cdr:x>0.76533</cdr:x>
      <cdr:y>0.19296</cdr:y>
    </cdr:to>
    <cdr:sp macro="" textlink="">
      <cdr:nvSpPr>
        <cdr:cNvPr id="12" name="TextBox 11"/>
        <cdr:cNvSpPr txBox="1"/>
      </cdr:nvSpPr>
      <cdr:spPr>
        <a:xfrm xmlns:a="http://schemas.openxmlformats.org/drawingml/2006/main" rot="465207">
          <a:off x="532621" y="265809"/>
          <a:ext cx="1974490" cy="317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↓20,2%   -2,8 млн. рублей</a:t>
          </a:r>
          <a:endParaRPr lang="ru-RU" sz="14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0.02609</cdr:x>
      <cdr:y>0.83408</cdr:y>
    </cdr:from>
    <cdr:to>
      <cdr:x>0.25331</cdr:x>
      <cdr:y>0.9093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599" y="4724400"/>
          <a:ext cx="1991129" cy="426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        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факт 2017</a:t>
          </a:r>
        </a:p>
        <a:p xmlns:a="http://schemas.openxmlformats.org/drawingml/2006/main"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0.26087</cdr:x>
      <cdr:y>0.82746</cdr:y>
    </cdr:from>
    <cdr:to>
      <cdr:x>0.41226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5999" y="4724400"/>
          <a:ext cx="1326630" cy="977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п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лан 2018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0.45485</cdr:x>
      <cdr:y>0.8275</cdr:y>
    </cdr:from>
    <cdr:to>
      <cdr:x>0.54944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38600" y="4800600"/>
          <a:ext cx="839854" cy="990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факт 2018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0.22098</cdr:x>
      <cdr:y>0.04317</cdr:y>
    </cdr:from>
    <cdr:to>
      <cdr:x>0.37263</cdr:x>
      <cdr:y>0.10146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58371" y="231321"/>
          <a:ext cx="1189380" cy="272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0.12015</cdr:x>
      <cdr:y>0.11947</cdr:y>
    </cdr:from>
    <cdr:to>
      <cdr:x>0.20597</cdr:x>
      <cdr:y>0.18584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66800" y="685800"/>
          <a:ext cx="762000" cy="3810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18,4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0.30038</cdr:x>
      <cdr:y>0.17257</cdr:y>
    </cdr:from>
    <cdr:to>
      <cdr:x>0.3862</cdr:x>
      <cdr:y>0.25221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67000" y="990600"/>
          <a:ext cx="762000" cy="4572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16,9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0.4806</cdr:x>
      <cdr:y>0.18584</cdr:y>
    </cdr:from>
    <cdr:to>
      <cdr:x>0.55668</cdr:x>
      <cdr:y>0.26116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67200" y="1066800"/>
          <a:ext cx="675506" cy="4323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16,7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0.20737</cdr:x>
      <cdr:y>0.02757</cdr:y>
    </cdr:from>
    <cdr:to>
      <cdr:x>0.50491</cdr:x>
      <cdr:y>0.10632</cdr:y>
    </cdr:to>
    <cdr:sp macro="" textlink="">
      <cdr:nvSpPr>
        <cdr:cNvPr id="12" name="TextBox 11"/>
        <cdr:cNvSpPr txBox="1"/>
      </cdr:nvSpPr>
      <cdr:spPr>
        <a:xfrm xmlns:a="http://schemas.openxmlformats.org/drawingml/2006/main" rot="681813">
          <a:off x="1817165" y="156185"/>
          <a:ext cx="2607357" cy="446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↓9,2 %  -1,7 млн. рублей</a:t>
          </a:r>
          <a:endParaRPr lang="ru-RU" sz="1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0.48875</cdr:x>
      <cdr:y>0</cdr:y>
    </cdr:from>
    <cdr:to>
      <cdr:x>0.4885</cdr:x>
      <cdr:y>0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748088" y="-762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1</cdr:x>
      <cdr:y>0</cdr:y>
    </cdr:from>
    <cdr:to>
      <cdr:x>1</cdr:x>
      <cdr:y>0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177088" y="-1524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100,5 %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0.80779</cdr:x>
      <cdr:y>0.0006</cdr:y>
    </cdr:from>
    <cdr:to>
      <cdr:x>0.9117</cdr:x>
      <cdr:y>0.0731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102475" y="3175"/>
          <a:ext cx="914400" cy="384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0.38205</cdr:x>
      <cdr:y>0.27794</cdr:y>
    </cdr:from>
    <cdr:to>
      <cdr:x>0.46422</cdr:x>
      <cdr:y>0.35422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>
          <a:off x="3347863" y="1574304"/>
          <a:ext cx="720080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0.39026</cdr:x>
      <cdr:y>0.35422</cdr:y>
    </cdr:from>
    <cdr:to>
      <cdr:x>0.456</cdr:x>
      <cdr:y>0.40507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419871" y="200635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99,3%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0.52778</cdr:x>
      <cdr:y>0.44872</cdr:y>
    </cdr:from>
    <cdr:to>
      <cdr:x>0.97561</cdr:x>
      <cdr:y>0.64998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58180" y="2520280"/>
          <a:ext cx="1322140" cy="1130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0.21875</cdr:x>
      <cdr:y>0.2</cdr:y>
    </cdr:from>
    <cdr:to>
      <cdr:x>0.57149</cdr:x>
      <cdr:y>0.3628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8112" y="432048"/>
          <a:ext cx="1625606" cy="3516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0.65753</cdr:x>
      <cdr:y>0.07262</cdr:y>
    </cdr:from>
    <cdr:to>
      <cdr:x>0.9726</cdr:x>
      <cdr:y>0.24207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456384" y="432048"/>
          <a:ext cx="1656184" cy="1008112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 smtClean="0"/>
            <a:t>Остаток    </a:t>
          </a:r>
          <a:r>
            <a:rPr lang="ru-RU" sz="1800" b="1" dirty="0" smtClean="0"/>
            <a:t>19,0</a:t>
          </a:r>
          <a:endParaRPr 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E9F02-52DC-45D2-9D96-CE15D3FBCB57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5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BE6F4-6B06-4D52-83DA-2C445DD4FA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327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9842-43F5-464D-9BE1-BD592D902A5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ru-RU" sz="1200" baseline="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50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ru-RU" sz="1200" baseline="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50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</a:t>
            </a: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453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45466" y="4715153"/>
            <a:ext cx="5962707" cy="4928686"/>
          </a:xfrm>
        </p:spPr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9415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b="1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098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ABADD-B4D8-4B29-90D5-C67F935E7BA4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0B24F-4024-4D58-9861-B18A48B07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3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857224" y="332657"/>
            <a:ext cx="7643866" cy="49552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328E48"/>
                </a:solidFill>
                <a:cs typeface="Times New Roman" pitchFamily="18" charset="0"/>
              </a:rPr>
              <a:t>Отчет </a:t>
            </a:r>
          </a:p>
          <a:p>
            <a:pPr algn="ctr"/>
            <a:r>
              <a:rPr lang="ru-RU" sz="4400" b="1" dirty="0" smtClean="0">
                <a:solidFill>
                  <a:srgbClr val="328E48"/>
                </a:solidFill>
                <a:cs typeface="Times New Roman" pitchFamily="18" charset="0"/>
              </a:rPr>
              <a:t>об исполнении бюджета Нытвенского муниципального района (районного бюджета)                       за 2018 </a:t>
            </a:r>
            <a:r>
              <a:rPr lang="ru-RU" sz="4400" b="1" dirty="0">
                <a:solidFill>
                  <a:srgbClr val="328E48"/>
                </a:solidFill>
                <a:cs typeface="Times New Roman" pitchFamily="18" charset="0"/>
              </a:rPr>
              <a:t>год</a:t>
            </a:r>
          </a:p>
          <a:p>
            <a:pPr algn="ctr"/>
            <a:endParaRPr lang="ru-RU" sz="2600" dirty="0">
              <a:latin typeface="Tahoma" pitchFamily="34" charset="0"/>
            </a:endParaRPr>
          </a:p>
          <a:p>
            <a:pPr algn="ctr"/>
            <a:endParaRPr lang="ru-RU" sz="2600" dirty="0">
              <a:latin typeface="Tahoma" pitchFamily="34" charset="0"/>
            </a:endParaRPr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50825" y="333375"/>
            <a:ext cx="863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sz="16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827584" y="5445224"/>
            <a:ext cx="78878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зам.главы администрации района, начальник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финансового управления администрации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Нытвенского муниципального района Н.А.Иванив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5" name="Picture 65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6858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+mn-lt"/>
                <a:cs typeface="Times New Roman" pitchFamily="18" charset="0"/>
              </a:rPr>
              <a:t>Динамика расходов на финансирование муниципальных программ</a:t>
            </a:r>
            <a:endParaRPr lang="ru-RU" sz="2000" dirty="0">
              <a:solidFill>
                <a:srgbClr val="00B050"/>
              </a:solidFill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6480720" cy="50203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38760"/>
                <a:gridCol w="1030515"/>
                <a:gridCol w="1030515"/>
                <a:gridCol w="1180930"/>
              </a:tblGrid>
              <a:tr h="3139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2018 года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2017 года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Рост к 2017 году, 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01. Здравоохранение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+39,6%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237728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02. Образование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+0,8%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03. Культура и искусство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+10 %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04. Физкультура и спорт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+40,0%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05. Б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езопасность жизнедеятельности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+20,8%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236944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06. Сельское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-78,3 %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07. Строительство,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реконструкция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308,6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+313,6%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3065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08. Энергосбережение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-6,2%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09.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Окружающая среда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+32,5%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10.  Совершенствование муниципального управления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+10,0%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11. Предпринимательство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+67,0%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8165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12.  Земельные ресурсы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имущество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+77,2 %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13. Финансы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74,91</a:t>
                      </a: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1225,1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925,8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+ 32,3%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000" marB="18000"/>
                </a:tc>
              </a:tr>
            </a:tbl>
          </a:graphicData>
        </a:graphic>
      </p:graphicFrame>
      <p:pic>
        <p:nvPicPr>
          <p:cNvPr id="7" name="Picture 7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5762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4725144"/>
            <a:ext cx="1321625" cy="12687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64288" y="5877272"/>
            <a:ext cx="18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Рост </a:t>
            </a:r>
          </a:p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12 программ из 13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304" y="836712"/>
            <a:ext cx="13681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2017 год</a:t>
            </a:r>
          </a:p>
          <a:p>
            <a:pPr algn="ctr"/>
            <a:r>
              <a:rPr lang="ru-RU" sz="1600" b="1" dirty="0" smtClean="0"/>
              <a:t>14 программ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36296" y="2060848"/>
            <a:ext cx="1512168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/>
              <a:t>2018 год </a:t>
            </a:r>
          </a:p>
          <a:p>
            <a:pPr algn="ctr"/>
            <a:r>
              <a:rPr lang="ru-RU" sz="1700" b="1" dirty="0" smtClean="0"/>
              <a:t>13 программ</a:t>
            </a:r>
          </a:p>
          <a:p>
            <a:pPr algn="ctr"/>
            <a:r>
              <a:rPr lang="ru-RU" sz="1700" b="1" dirty="0" smtClean="0"/>
              <a:t>1225,1 тыс. рублей</a:t>
            </a:r>
            <a:endParaRPr lang="ru-RU" sz="1700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7740352" y="1484784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308304" y="3789040"/>
            <a:ext cx="144016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2017 год</a:t>
            </a:r>
          </a:p>
          <a:p>
            <a:pPr algn="ctr"/>
            <a:r>
              <a:rPr lang="ru-RU" sz="1600" b="1" dirty="0" smtClean="0"/>
              <a:t>925,8 тыс. рублей</a:t>
            </a:r>
            <a:endParaRPr lang="ru-RU" sz="1600" b="1" dirty="0"/>
          </a:p>
        </p:txBody>
      </p:sp>
      <p:sp>
        <p:nvSpPr>
          <p:cNvPr id="16" name="Стрелка вверх 15"/>
          <p:cNvSpPr/>
          <p:nvPr/>
        </p:nvSpPr>
        <p:spPr>
          <a:xfrm>
            <a:off x="7740352" y="3212976"/>
            <a:ext cx="360040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172400" y="3284984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+32,3%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52120" y="62068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32656"/>
            <a:ext cx="7158059" cy="864096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Исполнение  межбюджетных трансфертов, </a:t>
            </a:r>
            <a:b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переданных бюджетам поселений, млн.рублей</a:t>
            </a:r>
            <a:endParaRPr lang="ru-RU" sz="2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3694F-B16B-4CA6-A708-95B3702DE0D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714488"/>
          <a:ext cx="8358244" cy="4916715"/>
        </p:xfrm>
        <a:graphic>
          <a:graphicData uri="http://schemas.openxmlformats.org/drawingml/2006/table">
            <a:tbl>
              <a:tblPr/>
              <a:tblGrid>
                <a:gridCol w="4214841"/>
                <a:gridCol w="1571636"/>
                <a:gridCol w="1357322"/>
                <a:gridCol w="1214445"/>
              </a:tblGrid>
              <a:tr h="66776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МБТ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895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районного фонда финансовой поддержки поселений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55,2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55,2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 - 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-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Сбалансированность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(на достижение целевых показателей по Указу президента РФ и МРОТ)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6728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-выравнивание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финансового экономического положения поселений</a:t>
                      </a:r>
                    </a:p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153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- приоритетные проекты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8633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- на предупреждение ЧС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6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127049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Рисунок 101" descr="Fotolia_37480262_Subscription_XXL.jpg"/>
          <p:cNvPicPr>
            <a:picLocks noChangeAspect="1"/>
          </p:cNvPicPr>
          <p:nvPr/>
        </p:nvPicPr>
        <p:blipFill>
          <a:blip r:embed="rId3" cstate="print"/>
          <a:srcRect r="10634"/>
          <a:stretch>
            <a:fillRect/>
          </a:stretch>
        </p:blipFill>
        <p:spPr>
          <a:xfrm>
            <a:off x="7524328" y="980728"/>
            <a:ext cx="1512168" cy="1731823"/>
          </a:xfrm>
          <a:prstGeom prst="rect">
            <a:avLst/>
          </a:prstGeom>
        </p:spPr>
      </p:pic>
      <p:pic>
        <p:nvPicPr>
          <p:cNvPr id="95" name="Рисунок 94" descr="67e2ad80fc6a602e26e654b98dfd58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179085">
            <a:off x="5122240" y="4722977"/>
            <a:ext cx="1321519" cy="1224136"/>
          </a:xfrm>
          <a:prstGeom prst="rect">
            <a:avLst/>
          </a:prstGeom>
        </p:spPr>
      </p:pic>
      <p:pic>
        <p:nvPicPr>
          <p:cNvPr id="93" name="Рисунок 92" descr="information_items_367.jpg"/>
          <p:cNvPicPr>
            <a:picLocks noChangeAspect="1"/>
          </p:cNvPicPr>
          <p:nvPr/>
        </p:nvPicPr>
        <p:blipFill>
          <a:blip r:embed="rId5" cstate="print"/>
          <a:srcRect l="5675" t="11351" b="14868"/>
          <a:stretch>
            <a:fillRect/>
          </a:stretch>
        </p:blipFill>
        <p:spPr>
          <a:xfrm>
            <a:off x="1619672" y="3789711"/>
            <a:ext cx="1656184" cy="1295473"/>
          </a:xfrm>
          <a:prstGeom prst="rect">
            <a:avLst/>
          </a:prstGeom>
        </p:spPr>
      </p:pic>
      <p:cxnSp>
        <p:nvCxnSpPr>
          <p:cNvPr id="52" name="Прямая со стрелкой 51"/>
          <p:cNvCxnSpPr/>
          <p:nvPr/>
        </p:nvCxnSpPr>
        <p:spPr>
          <a:xfrm flipH="1" flipV="1">
            <a:off x="6444208" y="4005064"/>
            <a:ext cx="288032" cy="72008"/>
          </a:xfrm>
          <a:prstGeom prst="straightConnector1">
            <a:avLst/>
          </a:prstGeom>
          <a:ln w="12700"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4572000" y="4797152"/>
            <a:ext cx="0" cy="648072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632848" cy="50405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  <a:t>РАСХОДЫ НА РЕАЛИЗАЦИЮ МУНИЦИПАЛЬНЫХ ПРОГРАММ, ПРИОРИТЕТНЫХ МУНИЦИПАЛЬНЫХ ПРОЕКТОВ, ИНВЕСТИЦИОННЫХ ПРОЕКТОВ НЫТВЕНСКОГО МУНИЦИПАЛЬНОГО РАЙОНА И ОБЪЕКТЫ РАЗВИТИЯ</a:t>
            </a:r>
            <a:endParaRPr lang="ru-RU" sz="1800" b="1" dirty="0">
              <a:solidFill>
                <a:srgbClr val="328E48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15816" y="2924944"/>
            <a:ext cx="3456384" cy="1800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03848" y="3284984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План – 33,2 млн.рублей</a:t>
            </a:r>
          </a:p>
          <a:p>
            <a:pPr algn="ctr"/>
            <a:r>
              <a:rPr lang="ru-RU" b="1" dirty="0" smtClean="0"/>
              <a:t>Факт – 32,0 млн.рублей</a:t>
            </a:r>
          </a:p>
          <a:p>
            <a:pPr algn="ctr"/>
            <a:r>
              <a:rPr lang="ru-RU" b="1" dirty="0" smtClean="0"/>
              <a:t>Исполнение – 96,4 %</a:t>
            </a:r>
          </a:p>
          <a:p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1628800"/>
            <a:ext cx="1728192" cy="13849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Приведение в нормативное состояние объектов культуры</a:t>
            </a:r>
          </a:p>
          <a:p>
            <a:pPr algn="ctr"/>
            <a:r>
              <a:rPr lang="ru-RU" sz="1400" b="1" dirty="0" smtClean="0"/>
              <a:t>1,0 млн.рублей (100%)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1196752"/>
            <a:ext cx="2016224" cy="13849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Приведение в нормативное состояние муниципальных образовательных учреждений</a:t>
            </a:r>
          </a:p>
          <a:p>
            <a:pPr algn="ctr"/>
            <a:r>
              <a:rPr lang="ru-RU" sz="1400" b="1" dirty="0" smtClean="0"/>
              <a:t>12,9 млн.рублей (100%)</a:t>
            </a:r>
            <a:endParaRPr lang="ru-RU" sz="1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763688" y="3573016"/>
            <a:ext cx="1152128" cy="144016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528" y="3212976"/>
            <a:ext cx="1368152" cy="13849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Приведение в нормативное объектов физкультуры</a:t>
            </a:r>
          </a:p>
          <a:p>
            <a:pPr algn="ctr"/>
            <a:r>
              <a:rPr lang="ru-RU" sz="1400" b="1" dirty="0" smtClean="0"/>
              <a:t>2,4 млн.рублей (100%)</a:t>
            </a:r>
            <a:endParaRPr lang="ru-RU" sz="1400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2627784" y="4725144"/>
            <a:ext cx="1080120" cy="648072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19872" y="5517232"/>
            <a:ext cx="1872208" cy="116955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Реконструкция сетей водоснабжения в д.Нижняя Гаревая </a:t>
            </a:r>
          </a:p>
          <a:p>
            <a:pPr algn="ctr"/>
            <a:r>
              <a:rPr lang="ru-RU" sz="1400" b="1" dirty="0" smtClean="0"/>
              <a:t>3,1 млн.рублей  (79,1%)</a:t>
            </a:r>
            <a:endParaRPr lang="ru-RU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588224" y="5301208"/>
            <a:ext cx="1368152" cy="116955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Реконструкция водопровода с.Сергино </a:t>
            </a:r>
          </a:p>
          <a:p>
            <a:pPr algn="ctr"/>
            <a:r>
              <a:rPr lang="ru-RU" sz="1400" b="1" dirty="0" smtClean="0"/>
              <a:t>0,2 млн.рублей  (99,9 %)</a:t>
            </a:r>
            <a:endParaRPr lang="ru-RU" sz="1400" b="1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3131840" y="2564904"/>
            <a:ext cx="432048" cy="360040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5580112" y="2708920"/>
            <a:ext cx="432048" cy="288032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4716016" y="2636912"/>
            <a:ext cx="0" cy="216024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65" descr="nytvenskii_rayon_co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0"/>
            <a:ext cx="6858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755576" y="5085184"/>
            <a:ext cx="1800200" cy="13849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Приведение в нормативное объектов дорожного хозяйства </a:t>
            </a:r>
          </a:p>
          <a:p>
            <a:pPr algn="ctr"/>
            <a:r>
              <a:rPr lang="ru-RU" sz="1400" b="1" dirty="0" smtClean="0"/>
              <a:t>6,0 млн.рублей (100%)</a:t>
            </a:r>
            <a:endParaRPr lang="ru-RU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84168" y="1700808"/>
            <a:ext cx="1800200" cy="160043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Приведение в нормативное состояние объектов поселенческого уровня</a:t>
            </a:r>
          </a:p>
          <a:p>
            <a:pPr algn="ctr"/>
            <a:r>
              <a:rPr lang="ru-RU" sz="1400" b="1" dirty="0" smtClean="0"/>
              <a:t>5,6 млн.рублей (100%)</a:t>
            </a:r>
            <a:endParaRPr lang="ru-RU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804248" y="3645024"/>
            <a:ext cx="1800200" cy="116955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ctr"/>
            <a:r>
              <a:rPr lang="ru-RU" altLang="ru-RU" sz="1400" dirty="0" smtClean="0">
                <a:cs typeface="Times New Roman" pitchFamily="18" charset="0"/>
              </a:rPr>
              <a:t>Распределительный </a:t>
            </a:r>
          </a:p>
          <a:p>
            <a:pPr marL="342900" lvl="0" indent="-342900" algn="ctr"/>
            <a:r>
              <a:rPr lang="ru-RU" altLang="ru-RU" sz="1400" dirty="0" smtClean="0">
                <a:cs typeface="Times New Roman" pitchFamily="18" charset="0"/>
              </a:rPr>
              <a:t>Газопровод</a:t>
            </a:r>
          </a:p>
          <a:p>
            <a:pPr marL="342900" lvl="0" indent="-342900" algn="ctr"/>
            <a:r>
              <a:rPr lang="ru-RU" altLang="ru-RU" sz="1400" dirty="0" smtClean="0">
                <a:cs typeface="Times New Roman" pitchFamily="18" charset="0"/>
              </a:rPr>
              <a:t> с. Шерья </a:t>
            </a:r>
          </a:p>
          <a:p>
            <a:pPr algn="ctr"/>
            <a:r>
              <a:rPr lang="ru-RU" sz="1400" b="1" dirty="0" smtClean="0">
                <a:cs typeface="Times New Roman" pitchFamily="18" charset="0"/>
              </a:rPr>
              <a:t>0,8 млн.рублей 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b="1" dirty="0" smtClean="0"/>
              <a:t>(99,9 %)</a:t>
            </a:r>
            <a:endParaRPr lang="ru-RU" sz="1400" b="1" dirty="0"/>
          </a:p>
        </p:txBody>
      </p:sp>
      <p:cxnSp>
        <p:nvCxnSpPr>
          <p:cNvPr id="66" name="Прямая со стрелкой 65"/>
          <p:cNvCxnSpPr>
            <a:stCxn id="31" idx="0"/>
          </p:cNvCxnSpPr>
          <p:nvPr/>
        </p:nvCxnSpPr>
        <p:spPr>
          <a:xfrm flipH="1" flipV="1">
            <a:off x="6012160" y="4437112"/>
            <a:ext cx="1260140" cy="864096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Рисунок 90" descr="b119f1c6c4545ff018184679f5f08aba.jpg"/>
          <p:cNvPicPr>
            <a:picLocks noChangeAspect="1"/>
          </p:cNvPicPr>
          <p:nvPr/>
        </p:nvPicPr>
        <p:blipFill>
          <a:blip r:embed="rId7" cstate="print"/>
          <a:srcRect r="8290"/>
          <a:stretch>
            <a:fillRect/>
          </a:stretch>
        </p:blipFill>
        <p:spPr>
          <a:xfrm>
            <a:off x="0" y="1266249"/>
            <a:ext cx="1187624" cy="1618717"/>
          </a:xfrm>
          <a:prstGeom prst="rect">
            <a:avLst/>
          </a:prstGeom>
        </p:spPr>
      </p:pic>
      <p:pic>
        <p:nvPicPr>
          <p:cNvPr id="94" name="Рисунок 93" descr="29892335-Р”РѕР±С‹С‡Р°-Рё-РїРµСЂРµСЂР°Р±РѕС‚РєР°-РїСЂРёСЂРѕРґРЅРѕРіРѕ-РіР°Р·Р°-Р_Р»Р»СЋСЃС‚СЂР°С†РёСЏ-РЅР°-Р±Р.jpg"/>
          <p:cNvPicPr>
            <a:picLocks noChangeAspect="1"/>
          </p:cNvPicPr>
          <p:nvPr/>
        </p:nvPicPr>
        <p:blipFill>
          <a:blip r:embed="rId8" cstate="print"/>
          <a:srcRect l="25870" t="13048" r="26261"/>
          <a:stretch>
            <a:fillRect/>
          </a:stretch>
        </p:blipFill>
        <p:spPr>
          <a:xfrm>
            <a:off x="8339872" y="4509120"/>
            <a:ext cx="804128" cy="1692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1"/>
            <a:ext cx="6729429" cy="7143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328E48"/>
                </a:solidFill>
              </a:rPr>
              <a:t>Исполнение резервного фонда</a:t>
            </a:r>
            <a:endParaRPr lang="ru-RU" sz="2000" b="1" dirty="0">
              <a:solidFill>
                <a:srgbClr val="328E48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0B24F-4024-4D58-9861-B18A48B073E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5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3528" y="1785926"/>
            <a:ext cx="3034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/>
              <a:t>Утверждено 900,0 тыс.рублей</a:t>
            </a:r>
            <a:endParaRPr lang="ru-RU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3143248"/>
            <a:ext cx="3819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/>
              <a:t>Направлено 816,6 тыс.рублей</a:t>
            </a:r>
            <a:endParaRPr lang="ru-RU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4786322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/>
              <a:t>Невостребованный остаток 83,4 тыс.рублей</a:t>
            </a:r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785926"/>
            <a:ext cx="4214842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405,0 тыс. рублей </a:t>
            </a:r>
            <a:r>
              <a:rPr lang="ru-RU" dirty="0" smtClean="0"/>
              <a:t>-  материальная помощь в связи с пожаром (28 человек)</a:t>
            </a:r>
          </a:p>
          <a:p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218,1 тыс. рублей </a:t>
            </a:r>
            <a:r>
              <a:rPr lang="ru-RU" dirty="0" smtClean="0"/>
              <a:t>– текущий ремонт ГТС на р.Сын в д.Луговая (Чайковское СП)</a:t>
            </a:r>
          </a:p>
          <a:p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141,5 тыс. рублей </a:t>
            </a:r>
            <a:r>
              <a:rPr lang="ru-RU" dirty="0" smtClean="0"/>
              <a:t>- ремонт скважины «Долгий мост» (Новоильинское ГП)</a:t>
            </a:r>
          </a:p>
          <a:p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52,0 тыс. рублей </a:t>
            </a:r>
            <a:r>
              <a:rPr lang="ru-RU" dirty="0" smtClean="0"/>
              <a:t>- предотвращение возникновения ЧС в результате аварийного состояния многоквартирного дома по адресу: г.Нытва, пр. Ленина, 48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857488" y="342900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https://im0-tub-ru.yandex.net/i?id=2c960b8ff015baae94b50a8e4a98046c&amp;n=33&amp;w=150&amp;h=150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00430" y="1714488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fundam.su/oc-content/uploads/10/4432.jpg"/>
          <p:cNvPicPr/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00430" y="3357562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im0-tub-ru.yandex.net/i?id=e2b54f70b7a7c407331bf71481aaa7b2&amp;n=33&amp;w=150&amp;h=150"/>
          <p:cNvPicPr/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28992" y="4357694"/>
            <a:ext cx="10715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im0-tub-ru.yandex.net/i?id=9f00b4a9f5e620ceb10e2a9b872be67a&amp;n=33&amp;w=165&amp;h=15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2428868"/>
            <a:ext cx="92869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15202-blue-sky-and-the-r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225715889"/>
              </p:ext>
            </p:extLst>
          </p:nvPr>
        </p:nvGraphicFramePr>
        <p:xfrm>
          <a:off x="395536" y="980728"/>
          <a:ext cx="525658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27584" y="980728"/>
            <a:ext cx="864096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318,2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2276872"/>
            <a:ext cx="792088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1196752"/>
            <a:ext cx="792088" cy="432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299,2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3968" y="2924944"/>
            <a:ext cx="12241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b="1" dirty="0"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21055537">
            <a:off x="5015895" y="1287416"/>
            <a:ext cx="1917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>
              <a:solidFill>
                <a:srgbClr val="328E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71600" y="116632"/>
            <a:ext cx="7992888" cy="70788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</a:rPr>
              <a:t>Расходы дорожного фонда Нытвенского муниципального района за 2018 год, млн. рублей</a:t>
            </a:r>
            <a:endParaRPr lang="ru-RU" sz="2000" b="1" dirty="0">
              <a:solidFill>
                <a:srgbClr val="328E48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868144" y="404664"/>
          <a:ext cx="29523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65" descr="nytvenskii_rayon_co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0"/>
            <a:ext cx="6858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614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313"/>
            <a:ext cx="7872437" cy="114298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328E48"/>
                </a:solidFill>
                <a:latin typeface="+mn-lt"/>
              </a:rPr>
              <a:t>Остатки денежных средств</a:t>
            </a:r>
            <a:br>
              <a:rPr lang="ru-RU" sz="2000" b="1" dirty="0" smtClean="0">
                <a:solidFill>
                  <a:srgbClr val="328E48"/>
                </a:solidFill>
                <a:latin typeface="+mn-lt"/>
              </a:rPr>
            </a:br>
            <a:r>
              <a:rPr lang="ru-RU" sz="2000" b="1" dirty="0" smtClean="0">
                <a:solidFill>
                  <a:srgbClr val="328E48"/>
                </a:solidFill>
                <a:latin typeface="+mn-lt"/>
              </a:rPr>
              <a:t> на счете районного бюджета на 01.01.2019 года, млн.ру</a:t>
            </a:r>
            <a:r>
              <a:rPr lang="ru-RU" sz="2200" b="1" dirty="0" smtClean="0">
                <a:solidFill>
                  <a:srgbClr val="328E48"/>
                </a:solidFill>
                <a:latin typeface="Times New Roman" pitchFamily="18" charset="0"/>
              </a:rPr>
              <a:t>блей</a:t>
            </a:r>
            <a:endParaRPr lang="ru-RU" sz="2200" dirty="0">
              <a:solidFill>
                <a:srgbClr val="328E4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2143116"/>
            <a:ext cx="621510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FF"/>
                </a:solidFill>
              </a:rPr>
              <a:t>ВСЕГО                                                                      151,5</a:t>
            </a:r>
            <a:endParaRPr lang="ru-RU" sz="2000" b="1" dirty="0">
              <a:solidFill>
                <a:srgbClr val="00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2643182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66FF"/>
                </a:solidFill>
              </a:rPr>
              <a:t>Целевые (краевые средства)                            57,1</a:t>
            </a:r>
            <a:endParaRPr lang="ru-RU" sz="2000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143248"/>
            <a:ext cx="607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66FF"/>
                </a:solidFill>
              </a:rPr>
              <a:t>Целевые (местные средства)                            6,1</a:t>
            </a:r>
            <a:endParaRPr lang="ru-RU" sz="2000" dirty="0">
              <a:solidFill>
                <a:srgbClr val="00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4000504"/>
            <a:ext cx="621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66FF"/>
                </a:solidFill>
              </a:rPr>
              <a:t>Дефицит плановый                                              7,0 </a:t>
            </a:r>
            <a:endParaRPr lang="ru-RU" sz="2000" dirty="0">
              <a:solidFill>
                <a:srgbClr val="00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4429132"/>
            <a:ext cx="621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66FF"/>
                </a:solidFill>
              </a:rPr>
              <a:t>Оборотно-кассовая наличность                       17,0</a:t>
            </a:r>
            <a:endParaRPr lang="ru-RU" sz="2000" dirty="0">
              <a:solidFill>
                <a:srgbClr val="00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8860" y="4929198"/>
            <a:ext cx="6077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66FF"/>
                </a:solidFill>
              </a:rPr>
              <a:t>Итого остаток, подлежащий распределению 4,3  </a:t>
            </a:r>
            <a:endParaRPr lang="ru-RU" sz="2000" dirty="0">
              <a:solidFill>
                <a:srgbClr val="0066FF"/>
              </a:solidFill>
            </a:endParaRPr>
          </a:p>
        </p:txBody>
      </p:sp>
      <p:pic>
        <p:nvPicPr>
          <p:cNvPr id="12" name="Picture 65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28860" y="357187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66FF"/>
                </a:solidFill>
              </a:rPr>
              <a:t>Целевые (безвозмездные поступления)                60,0            </a:t>
            </a:r>
            <a:endParaRPr lang="ru-RU" dirty="0">
              <a:solidFill>
                <a:srgbClr val="0066FF"/>
              </a:solidFill>
            </a:endParaRPr>
          </a:p>
        </p:txBody>
      </p:sp>
      <p:sp>
        <p:nvSpPr>
          <p:cNvPr id="48132" name="AutoShape 4" descr="https://png.pngtree.com/element_origin_min_pic/17/09/08/bcf6aab7145b2aad0e23af105df83a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57430"/>
            <a:ext cx="242886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5154612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787365687"/>
              </p:ext>
            </p:extLst>
          </p:nvPr>
        </p:nvGraphicFramePr>
        <p:xfrm>
          <a:off x="323528" y="980728"/>
          <a:ext cx="8568952" cy="5589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54897" y="2287719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21272" y="2308257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3568" y="2060848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90624" y="2083773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1963" y="188640"/>
            <a:ext cx="86009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Доходы бюджета Нытвенского муниципального района за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 2018 год, млн. рублей</a:t>
            </a:r>
            <a:endParaRPr lang="ru-RU" sz="2000" b="1" dirty="0">
              <a:solidFill>
                <a:srgbClr val="328E48"/>
              </a:solidFill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7624" y="1988840"/>
            <a:ext cx="93610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1010,6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64807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412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787365687"/>
              </p:ext>
            </p:extLst>
          </p:nvPr>
        </p:nvGraphicFramePr>
        <p:xfrm>
          <a:off x="357158" y="1000108"/>
          <a:ext cx="8568952" cy="551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54897" y="2287719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21272" y="2308257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3568" y="2060848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90624" y="2083773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285852" y="188640"/>
            <a:ext cx="72866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Расходы бюджета Нытвенского муниципального района за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 2018 год, млн. рублей</a:t>
            </a:r>
            <a:endParaRPr lang="ru-RU" sz="2000" b="1" dirty="0">
              <a:solidFill>
                <a:srgbClr val="328E48"/>
              </a:solidFill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31640" y="1988840"/>
            <a:ext cx="93610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1034,0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42852"/>
            <a:ext cx="714380" cy="119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412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83568" y="0"/>
            <a:ext cx="8203286" cy="939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Налоговые доходы в бюджет 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Нытвенского муниципального района, млн. рублей</a:t>
            </a:r>
          </a:p>
          <a:p>
            <a:pPr>
              <a:lnSpc>
                <a:spcPts val="1800"/>
              </a:lnSpc>
            </a:pPr>
            <a:endParaRPr lang="ru-RU" sz="2000" b="1" dirty="0">
              <a:solidFill>
                <a:srgbClr val="C00000"/>
              </a:solidFill>
              <a:latin typeface="PT Serif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3994711312"/>
              </p:ext>
            </p:extLst>
          </p:nvPr>
        </p:nvGraphicFramePr>
        <p:xfrm>
          <a:off x="2748136" y="6347018"/>
          <a:ext cx="527720" cy="30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50" name="AutoShape 6" descr="https://tire1.ru/wp-content/uploads/2017/07/nal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3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6480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9512" y="1124744"/>
            <a:ext cx="295232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НДФЛ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27% + </a:t>
            </a:r>
            <a:r>
              <a:rPr lang="ru-RU" sz="20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12,58%</a:t>
            </a:r>
            <a:endParaRPr lang="ru-RU" sz="2000" b="1" i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924149139"/>
              </p:ext>
            </p:extLst>
          </p:nvPr>
        </p:nvGraphicFramePr>
        <p:xfrm>
          <a:off x="0" y="3356992"/>
          <a:ext cx="3707904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Скругленная прямоугольная выноска 19"/>
          <p:cNvSpPr/>
          <p:nvPr/>
        </p:nvSpPr>
        <p:spPr>
          <a:xfrm>
            <a:off x="0" y="1772816"/>
            <a:ext cx="3203848" cy="1152128"/>
          </a:xfrm>
          <a:prstGeom prst="wedgeRoundRectCallout">
            <a:avLst>
              <a:gd name="adj1" fmla="val 24870"/>
              <a:gd name="adj2" fmla="val -59740"/>
              <a:gd name="adj3" fmla="val 16667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Дополнительный норматив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отчислений от НДФЛ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первоначально утвержден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53,7млн.руб.,поступило 58,8 млн. руб.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↑ + 5,1 млн.руб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="" xmlns:p14="http://schemas.microsoft.com/office/powerpoint/2010/main" val="2924149139"/>
              </p:ext>
            </p:extLst>
          </p:nvPr>
        </p:nvGraphicFramePr>
        <p:xfrm>
          <a:off x="3347864" y="3501008"/>
          <a:ext cx="352839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851920" y="6309320"/>
            <a:ext cx="1728192" cy="400110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 АКЦИЗЫ</a:t>
            </a:r>
            <a:endParaRPr lang="ru-RU" sz="20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203848" y="836712"/>
            <a:ext cx="72008" cy="6021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419872" y="3573016"/>
            <a:ext cx="5544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="" xmlns:p14="http://schemas.microsoft.com/office/powerpoint/2010/main" val="2924149139"/>
              </p:ext>
            </p:extLst>
          </p:nvPr>
        </p:nvGraphicFramePr>
        <p:xfrm>
          <a:off x="5292080" y="620688"/>
          <a:ext cx="40679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588224" y="6309320"/>
            <a:ext cx="2016224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ЕНВД</a:t>
            </a:r>
            <a:endParaRPr lang="ru-RU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="" xmlns:p14="http://schemas.microsoft.com/office/powerpoint/2010/main" val="2924149139"/>
              </p:ext>
            </p:extLst>
          </p:nvPr>
        </p:nvGraphicFramePr>
        <p:xfrm>
          <a:off x="6012160" y="3501008"/>
          <a:ext cx="327585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419872" y="2132856"/>
            <a:ext cx="2016224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Транспортный налог 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012160" y="3717032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763688" y="4293096"/>
            <a:ext cx="576064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63688" y="4725144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101,4%</a:t>
            </a:r>
            <a:endParaRPr 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02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9900"/>
                </a:solidFill>
                <a:latin typeface="+mn-lt"/>
                <a:cs typeface="Times New Roman" pitchFamily="18" charset="0"/>
              </a:rPr>
              <a:t>Неналоговые доходы</a:t>
            </a:r>
            <a:r>
              <a:rPr lang="ru-RU" sz="20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  <a:t> в бюджет </a:t>
            </a:r>
            <a:br>
              <a:rPr lang="ru-RU" sz="20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  <a:t>Нытвенского муниципального района</a:t>
            </a:r>
            <a:r>
              <a:rPr lang="ru-RU" sz="2000" b="1" dirty="0" smtClean="0">
                <a:solidFill>
                  <a:srgbClr val="009900"/>
                </a:solidFill>
                <a:latin typeface="+mn-lt"/>
                <a:cs typeface="Times New Roman" pitchFamily="18" charset="0"/>
              </a:rPr>
              <a:t>, млн.рублей</a:t>
            </a:r>
            <a:endParaRPr lang="ru-RU" sz="2000" dirty="0" smtClean="0">
              <a:solidFill>
                <a:srgbClr val="009900"/>
              </a:solidFill>
              <a:latin typeface="+mn-lt"/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</p:nvPr>
        </p:nvGraphicFramePr>
        <p:xfrm>
          <a:off x="1" y="990600"/>
          <a:ext cx="8763000" cy="566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C8DC8-5941-4EF5-9860-54E56416FC0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rot="664961">
            <a:off x="1742266" y="1478133"/>
            <a:ext cx="2887844" cy="17263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1" name="Picture 12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68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5076056" y="404664"/>
          <a:ext cx="46085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637567370"/>
              </p:ext>
            </p:extLst>
          </p:nvPr>
        </p:nvGraphicFramePr>
        <p:xfrm>
          <a:off x="124051" y="865215"/>
          <a:ext cx="8856984" cy="551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453336"/>
            <a:ext cx="8475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cs typeface="Times New Roman" panose="02020603050405020304" pitchFamily="18" charset="0"/>
              </a:rPr>
              <a:t>* - налоговые и неналоговые доходы приведены в сопоставимые условия (без замещения дотации доп. нормативом от НДФЛ)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1963" y="80384"/>
            <a:ext cx="8600915" cy="7948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2000" b="1" dirty="0">
                <a:solidFill>
                  <a:srgbClr val="00B050"/>
                </a:solidFill>
              </a:rPr>
              <a:t>Динамика налоговых и неналоговых доходов консолидированных </a:t>
            </a:r>
            <a:r>
              <a:rPr lang="ru-RU" sz="2000" b="1" dirty="0" smtClean="0">
                <a:solidFill>
                  <a:srgbClr val="00B050"/>
                </a:solidFill>
              </a:rPr>
              <a:t>муниципальных бюджетов за 2017-2018 </a:t>
            </a:r>
            <a:r>
              <a:rPr lang="ru-RU" sz="2000" b="1" dirty="0">
                <a:solidFill>
                  <a:srgbClr val="00B050"/>
                </a:solidFill>
              </a:rPr>
              <a:t>годы*, % 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pPr algn="ctr">
              <a:lnSpc>
                <a:spcPts val="1800"/>
              </a:lnSpc>
            </a:pP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09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1844824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Безвозмездные поступления в бюджет 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Нытвенского муниципального района, млн. рублей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912" y="1412776"/>
            <a:ext cx="5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Исполнено 2018 году 1116,2  млн. рублей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052736"/>
            <a:ext cx="598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План 2018 года 1120,2 млн. рублей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084168" y="1916832"/>
            <a:ext cx="2843808" cy="10081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99,6 %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-4 млн. 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6480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699792" y="17008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566,2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85720" y="142852"/>
            <a:ext cx="8543956" cy="5853113"/>
          </a:xfrm>
        </p:spPr>
        <p:txBody>
          <a:bodyPr/>
          <a:lstStyle/>
          <a:p>
            <a:pPr algn="ctr">
              <a:lnSpc>
                <a:spcPts val="2400"/>
              </a:lnSpc>
              <a:spcBef>
                <a:spcPts val="0"/>
              </a:spcBef>
              <a:buNone/>
            </a:pPr>
            <a:r>
              <a:rPr lang="ru-RU" dirty="0" smtClean="0"/>
              <a:t>      </a:t>
            </a:r>
            <a:r>
              <a:rPr lang="ru-RU" sz="2000" b="1" dirty="0" smtClean="0">
                <a:solidFill>
                  <a:srgbClr val="00B050"/>
                </a:solidFill>
              </a:rPr>
              <a:t>Исполнение расходов районного бюджета по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       муниципальным программам 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438D2-C511-405A-BA18-1E08E732053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1340768"/>
            <a:ext cx="648072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13</a:t>
            </a:r>
            <a:endParaRPr lang="ru-RU" sz="3000" b="1" dirty="0">
              <a:solidFill>
                <a:schemeClr val="tx1"/>
              </a:solidFill>
            </a:endParaRPr>
          </a:p>
        </p:txBody>
      </p:sp>
      <p:pic>
        <p:nvPicPr>
          <p:cNvPr id="9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верх 9"/>
          <p:cNvSpPr/>
          <p:nvPr/>
        </p:nvSpPr>
        <p:spPr>
          <a:xfrm rot="10800000">
            <a:off x="1475656" y="1916832"/>
            <a:ext cx="1688139" cy="13529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6516216" y="3068960"/>
            <a:ext cx="1714512" cy="1460542"/>
          </a:xfrm>
          <a:prstGeom prst="upArrow">
            <a:avLst>
              <a:gd name="adj1" fmla="val 50000"/>
              <a:gd name="adj2" fmla="val 50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21208916">
            <a:off x="235250" y="3110103"/>
            <a:ext cx="8347710" cy="188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 rot="21290402">
            <a:off x="1070052" y="3763200"/>
            <a:ext cx="2659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97,0 % общей суммы расходов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1200155">
            <a:off x="5900975" y="1912006"/>
            <a:ext cx="2440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3 % общей суммы расходов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1640" y="14127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Муниципальных программ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652120" y="45811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Непрограммные</a:t>
            </a:r>
            <a:r>
              <a:rPr lang="ru-RU" b="1" dirty="0" smtClean="0"/>
              <a:t> мероприятия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32240" y="335699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37,7 млн. руб.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227687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1225,1 млн. руб.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59832" y="5157192"/>
            <a:ext cx="568863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- Исполнение расходов всего  94,9%</a:t>
            </a:r>
          </a:p>
          <a:p>
            <a:r>
              <a:rPr lang="ru-RU" b="1" dirty="0" smtClean="0"/>
              <a:t>- Исполнение по муниципальным программам  94,8%</a:t>
            </a:r>
          </a:p>
          <a:p>
            <a:r>
              <a:rPr lang="ru-RU" b="1" dirty="0" smtClean="0"/>
              <a:t>- Исполнение непрограммных мероприятий  98,8%</a:t>
            </a:r>
            <a:endParaRPr lang="ru-RU" b="1" dirty="0"/>
          </a:p>
        </p:txBody>
      </p:sp>
      <p:pic>
        <p:nvPicPr>
          <p:cNvPr id="18" name="Рисунок 17" descr="img_IF6pi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564" y="4869160"/>
            <a:ext cx="2064475" cy="16699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500858" cy="837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+mn-lt"/>
              </a:rPr>
              <a:t>Исполнение расходов в разрезе муниципальных программ, %</a:t>
            </a:r>
            <a:endParaRPr lang="ru-RU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438D2-C511-405A-BA18-1E08E732053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67544" y="1052736"/>
          <a:ext cx="8352928" cy="536059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tblPr>
              <a:tblGrid>
                <a:gridCol w="357190"/>
                <a:gridCol w="7027144"/>
                <a:gridCol w="968594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D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муниципальных, ведомственных целевых программ Нытвенского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D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DC3"/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Энергосбережение и повышение энергетической эффективности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окружающей среды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</a:tr>
              <a:tr h="672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муниципального управления в сфере дополнительного профессионального образования муниципальных служащих и выборных должностных лиц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</a:tr>
              <a:tr h="30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малого и среднего предпринимательства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</a:tr>
              <a:tr h="20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муниципальными финансами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</a:tr>
              <a:tr h="297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физической культуры, спорта и формирование здорового образа жизни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культуры, искусства и молодежной политики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жизнедеятельности населения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</a:rPr>
                        <a:t>95,7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F91F"/>
                    </a:solidFill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системы образования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Строительство, реконструкция и приведение в нормативное состояние объектов общественной инфраструктуры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оказания медицинской помощи населению и профилактика социально-значимых заболеваний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/>
                        <a:t>93,8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сельского хозяйства и устойчивое развитие сельских территорий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земельными ресурсами и муниципальным имуществом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/>
                        <a:t>88,9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7336</TotalTime>
  <Words>1046</Words>
  <Application>Microsoft Office PowerPoint</Application>
  <PresentationFormat>Экран (4:3)</PresentationFormat>
  <Paragraphs>335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 Неналоговые доходы в бюджет  Нытвенского муниципального района, млн.рублей</vt:lpstr>
      <vt:lpstr>Слайд 6</vt:lpstr>
      <vt:lpstr>Слайд 7</vt:lpstr>
      <vt:lpstr>Слайд 8</vt:lpstr>
      <vt:lpstr>Исполнение расходов в разрезе муниципальных программ, %</vt:lpstr>
      <vt:lpstr>Динамика расходов на финансирование муниципальных программ</vt:lpstr>
      <vt:lpstr>Исполнение  межбюджетных трансфертов,  переданных бюджетам поселений, млн.рублей</vt:lpstr>
      <vt:lpstr>РАСХОДЫ НА РЕАЛИЗАЦИЮ МУНИЦИПАЛЬНЫХ ПРОГРАММ, ПРИОРИТЕТНЫХ МУНИЦИПАЛЬНЫХ ПРОЕКТОВ, ИНВЕСТИЦИОННЫХ ПРОЕКТОВ НЫТВЕНСКОГО МУНИЦИПАЛЬНОГО РАЙОНА И ОБЪЕКТЫ РАЗВИТИЯ</vt:lpstr>
      <vt:lpstr>Исполнение резервного фонда</vt:lpstr>
      <vt:lpstr>Слайд 14</vt:lpstr>
      <vt:lpstr>Остатки денежных средств  на счете районного бюджета на 01.01.2019 года, млн.рублей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users</cp:lastModifiedBy>
  <cp:revision>1229</cp:revision>
  <cp:lastPrinted>2018-02-26T18:54:27Z</cp:lastPrinted>
  <dcterms:created xsi:type="dcterms:W3CDTF">2018-01-23T04:10:45Z</dcterms:created>
  <dcterms:modified xsi:type="dcterms:W3CDTF">2019-04-22T11:03:25Z</dcterms:modified>
</cp:coreProperties>
</file>