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</p:sldMasterIdLst>
  <p:notesMasterIdLst>
    <p:notesMasterId r:id="rId9"/>
  </p:notesMasterIdLst>
  <p:sldIdLst>
    <p:sldId id="359" r:id="rId2"/>
    <p:sldId id="376" r:id="rId3"/>
    <p:sldId id="384" r:id="rId4"/>
    <p:sldId id="385" r:id="rId5"/>
    <p:sldId id="360" r:id="rId6"/>
    <p:sldId id="386" r:id="rId7"/>
    <p:sldId id="325" r:id="rId8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8A4A"/>
    <a:srgbClr val="0DB32D"/>
    <a:srgbClr val="FFCCCC"/>
    <a:srgbClr val="FFFFCC"/>
    <a:srgbClr val="FFFF99"/>
    <a:srgbClr val="FFCCFF"/>
    <a:srgbClr val="FF7C80"/>
    <a:srgbClr val="9AF874"/>
    <a:srgbClr val="C5FBAF"/>
    <a:srgbClr val="65F52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73" autoAdjust="0"/>
    <p:restoredTop sz="99545" autoAdjust="0"/>
  </p:normalViewPr>
  <p:slideViewPr>
    <p:cSldViewPr>
      <p:cViewPr>
        <p:scale>
          <a:sx n="84" d="100"/>
          <a:sy n="84" d="100"/>
        </p:scale>
        <p:origin x="-648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30836134202427"/>
          <c:y val="5.5066904778039188E-2"/>
          <c:w val="0.77939142293103025"/>
          <c:h val="0.8533582132722026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75008.899999999994</c:v>
                </c:pt>
                <c:pt idx="1">
                  <c:v>74913.2</c:v>
                </c:pt>
              </c:numCache>
            </c:numRef>
          </c:val>
        </c:ser>
        <c:shape val="cylinder"/>
        <c:axId val="88385408"/>
        <c:axId val="88386944"/>
        <c:axId val="0"/>
      </c:bar3DChart>
      <c:catAx>
        <c:axId val="88385408"/>
        <c:scaling>
          <c:orientation val="minMax"/>
        </c:scaling>
        <c:axPos val="b"/>
        <c:tickLblPos val="nextTo"/>
        <c:crossAx val="88386944"/>
        <c:crosses val="autoZero"/>
        <c:auto val="1"/>
        <c:lblAlgn val="ctr"/>
        <c:lblOffset val="100"/>
      </c:catAx>
      <c:valAx>
        <c:axId val="88386944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883854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1.2345679012345723E-2"/>
                  <c:y val="-3.0866359269839376E-2"/>
                </c:manualLayout>
              </c:layout>
              <c:spPr/>
              <c:txPr>
                <a:bodyPr/>
                <a:lstStyle/>
                <a:p>
                  <a:pPr>
                    <a:defRPr sz="24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6.1728395061728392E-3"/>
                  <c:y val="-3.9284457252522831E-2"/>
                </c:manualLayout>
              </c:layout>
              <c:spPr/>
              <c:txPr>
                <a:bodyPr/>
                <a:lstStyle/>
                <a:p>
                  <a:pPr>
                    <a:defRPr sz="24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3.5493827160493867E-2"/>
                  <c:y val="-3.3672391930733854E-2"/>
                </c:manualLayout>
              </c:layout>
              <c:spPr/>
              <c:txPr>
                <a:bodyPr/>
                <a:lstStyle/>
                <a:p>
                  <a:pPr>
                    <a:defRPr sz="24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51731.3</c:v>
                </c:pt>
                <c:pt idx="1">
                  <c:v>56143.9</c:v>
                </c:pt>
                <c:pt idx="2">
                  <c:v>59481.9</c:v>
                </c:pt>
              </c:numCache>
            </c:numRef>
          </c:val>
        </c:ser>
        <c:shape val="cylinder"/>
        <c:axId val="101266176"/>
        <c:axId val="101267712"/>
        <c:axId val="0"/>
      </c:bar3DChart>
      <c:catAx>
        <c:axId val="101266176"/>
        <c:scaling>
          <c:orientation val="minMax"/>
        </c:scaling>
        <c:axPos val="b"/>
        <c:tickLblPos val="nextTo"/>
        <c:crossAx val="101267712"/>
        <c:crosses val="autoZero"/>
        <c:auto val="1"/>
        <c:lblAlgn val="ctr"/>
        <c:lblOffset val="100"/>
      </c:catAx>
      <c:valAx>
        <c:axId val="101267712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012661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C1F238-5932-4572-8988-25C001565EAE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E77F071-5E94-4573-9E05-432A38B3EDA9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2">
                  <a:lumMod val="75000"/>
                </a:schemeClr>
              </a:solidFill>
            </a:rPr>
            <a:t>55241,0</a:t>
          </a:r>
          <a:endParaRPr lang="ru-RU" sz="2400" dirty="0">
            <a:solidFill>
              <a:schemeClr val="tx2">
                <a:lumMod val="75000"/>
              </a:schemeClr>
            </a:solidFill>
          </a:endParaRPr>
        </a:p>
      </dgm:t>
    </dgm:pt>
    <dgm:pt modelId="{2E52F4A4-42BD-48AA-B337-0A6FB2576335}" type="parTrans" cxnId="{80D04BDA-BC61-4CA5-A04C-90ACF3988D51}">
      <dgm:prSet/>
      <dgm:spPr/>
      <dgm:t>
        <a:bodyPr/>
        <a:lstStyle/>
        <a:p>
          <a:endParaRPr lang="ru-RU"/>
        </a:p>
      </dgm:t>
    </dgm:pt>
    <dgm:pt modelId="{44308EAF-0DF5-4578-B9A0-1F359CCEA635}" type="sibTrans" cxnId="{80D04BDA-BC61-4CA5-A04C-90ACF3988D51}">
      <dgm:prSet/>
      <dgm:spPr/>
      <dgm:t>
        <a:bodyPr/>
        <a:lstStyle/>
        <a:p>
          <a:endParaRPr lang="ru-RU"/>
        </a:p>
      </dgm:t>
    </dgm:pt>
    <dgm:pt modelId="{A0238207-F314-4B24-8D3C-4729224BC906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2">
                  <a:lumMod val="75000"/>
                </a:schemeClr>
              </a:solidFill>
            </a:rPr>
            <a:t>2950,4</a:t>
          </a:r>
          <a:endParaRPr lang="ru-RU" sz="2400" dirty="0">
            <a:solidFill>
              <a:schemeClr val="tx2">
                <a:lumMod val="75000"/>
              </a:schemeClr>
            </a:solidFill>
          </a:endParaRPr>
        </a:p>
      </dgm:t>
    </dgm:pt>
    <dgm:pt modelId="{DF078351-0BF6-420A-95C3-DCF6C5639CA4}" type="parTrans" cxnId="{49226681-5228-4F90-B10C-76D6796EA9EF}">
      <dgm:prSet/>
      <dgm:spPr/>
      <dgm:t>
        <a:bodyPr/>
        <a:lstStyle/>
        <a:p>
          <a:endParaRPr lang="ru-RU"/>
        </a:p>
      </dgm:t>
    </dgm:pt>
    <dgm:pt modelId="{2E7FC292-69AD-4C67-9C5B-BA626DF372AB}" type="sibTrans" cxnId="{49226681-5228-4F90-B10C-76D6796EA9EF}">
      <dgm:prSet/>
      <dgm:spPr/>
      <dgm:t>
        <a:bodyPr/>
        <a:lstStyle/>
        <a:p>
          <a:endParaRPr lang="ru-RU"/>
        </a:p>
      </dgm:t>
    </dgm:pt>
    <dgm:pt modelId="{ABFFA53C-18E0-48C7-9F80-A3929BF43DC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2">
                  <a:lumMod val="75000"/>
                </a:schemeClr>
              </a:solidFill>
            </a:rPr>
            <a:t>405,0</a:t>
          </a:r>
          <a:endParaRPr lang="ru-RU" sz="2400" dirty="0">
            <a:solidFill>
              <a:schemeClr val="tx2">
                <a:lumMod val="75000"/>
              </a:schemeClr>
            </a:solidFill>
          </a:endParaRPr>
        </a:p>
      </dgm:t>
    </dgm:pt>
    <dgm:pt modelId="{1C54B045-F1E1-484B-BE82-4131CDC6E860}" type="parTrans" cxnId="{53221484-5D22-4BB2-A576-355EC55643F2}">
      <dgm:prSet/>
      <dgm:spPr/>
      <dgm:t>
        <a:bodyPr/>
        <a:lstStyle/>
        <a:p>
          <a:endParaRPr lang="ru-RU"/>
        </a:p>
      </dgm:t>
    </dgm:pt>
    <dgm:pt modelId="{5DAFBD8E-E174-4078-BB8E-730A527EFD49}" type="sibTrans" cxnId="{53221484-5D22-4BB2-A576-355EC55643F2}">
      <dgm:prSet/>
      <dgm:spPr/>
      <dgm:t>
        <a:bodyPr/>
        <a:lstStyle/>
        <a:p>
          <a:endParaRPr lang="ru-RU"/>
        </a:p>
      </dgm:t>
    </dgm:pt>
    <dgm:pt modelId="{589C9A87-058B-4FB5-8341-082095BADF49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2">
                  <a:lumMod val="75000"/>
                </a:schemeClr>
              </a:solidFill>
            </a:rPr>
            <a:t>1290,5</a:t>
          </a:r>
          <a:endParaRPr lang="ru-RU" sz="2400" dirty="0">
            <a:solidFill>
              <a:schemeClr val="tx2">
                <a:lumMod val="75000"/>
              </a:schemeClr>
            </a:solidFill>
          </a:endParaRPr>
        </a:p>
      </dgm:t>
    </dgm:pt>
    <dgm:pt modelId="{2DDB41B5-7997-4FD3-BBA0-C6F96AA90AC1}" type="parTrans" cxnId="{EE6A673E-D99A-4F12-9426-3E98FFFE7E92}">
      <dgm:prSet/>
      <dgm:spPr/>
      <dgm:t>
        <a:bodyPr/>
        <a:lstStyle/>
        <a:p>
          <a:endParaRPr lang="ru-RU"/>
        </a:p>
      </dgm:t>
    </dgm:pt>
    <dgm:pt modelId="{B20F342D-CAF1-4CDF-ADBB-EC7A9EA15904}" type="sibTrans" cxnId="{EE6A673E-D99A-4F12-9426-3E98FFFE7E92}">
      <dgm:prSet/>
      <dgm:spPr/>
      <dgm:t>
        <a:bodyPr/>
        <a:lstStyle/>
        <a:p>
          <a:endParaRPr lang="ru-RU"/>
        </a:p>
      </dgm:t>
    </dgm:pt>
    <dgm:pt modelId="{3E3719F8-6F33-4668-98EB-AA47E936AC3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200" b="1" dirty="0" smtClean="0">
              <a:solidFill>
                <a:schemeClr val="tx2"/>
              </a:solidFill>
            </a:rPr>
            <a:t>Иные межбюджетные трансферты на сбалансированность бюджетов поселений</a:t>
          </a:r>
          <a:endParaRPr lang="ru-RU" sz="2200" b="1" dirty="0">
            <a:solidFill>
              <a:schemeClr val="tx2"/>
            </a:solidFill>
          </a:endParaRPr>
        </a:p>
      </dgm:t>
    </dgm:pt>
    <dgm:pt modelId="{2C63E661-A2A3-46FC-884F-4FBD64C3BB3D}" type="parTrans" cxnId="{887984CB-6BEB-4261-959E-3D013C15AB29}">
      <dgm:prSet/>
      <dgm:spPr/>
      <dgm:t>
        <a:bodyPr/>
        <a:lstStyle/>
        <a:p>
          <a:endParaRPr lang="ru-RU"/>
        </a:p>
      </dgm:t>
    </dgm:pt>
    <dgm:pt modelId="{AE496106-E67C-4BBF-ABB4-609415E73BA3}" type="sibTrans" cxnId="{887984CB-6BEB-4261-959E-3D013C15AB29}">
      <dgm:prSet/>
      <dgm:spPr/>
      <dgm:t>
        <a:bodyPr/>
        <a:lstStyle/>
        <a:p>
          <a:endParaRPr lang="ru-RU"/>
        </a:p>
      </dgm:t>
    </dgm:pt>
    <dgm:pt modelId="{B76E9542-E713-42D1-8CE2-C8BC72A17A8C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200" b="1" dirty="0" smtClean="0">
              <a:solidFill>
                <a:schemeClr val="tx2"/>
              </a:solidFill>
            </a:rPr>
            <a:t>Резервный фонд, тыс.руб. (остаток 83,4 т.р.)</a:t>
          </a:r>
          <a:endParaRPr lang="ru-RU" sz="2200" b="1" dirty="0">
            <a:solidFill>
              <a:schemeClr val="tx2"/>
            </a:solidFill>
          </a:endParaRPr>
        </a:p>
      </dgm:t>
    </dgm:pt>
    <dgm:pt modelId="{A8F9F2B4-245C-4BD6-8999-A007B13D0E41}" type="parTrans" cxnId="{73B656F2-97D2-48EB-91AA-90128F322D89}">
      <dgm:prSet/>
      <dgm:spPr/>
      <dgm:t>
        <a:bodyPr/>
        <a:lstStyle/>
        <a:p>
          <a:endParaRPr lang="ru-RU"/>
        </a:p>
      </dgm:t>
    </dgm:pt>
    <dgm:pt modelId="{757CE678-1FD1-4C24-B412-9EA4D57016A0}" type="sibTrans" cxnId="{73B656F2-97D2-48EB-91AA-90128F322D89}">
      <dgm:prSet/>
      <dgm:spPr/>
      <dgm:t>
        <a:bodyPr/>
        <a:lstStyle/>
        <a:p>
          <a:endParaRPr lang="ru-RU"/>
        </a:p>
      </dgm:t>
    </dgm:pt>
    <dgm:pt modelId="{3F3381A8-965A-4A6A-B7B2-1FC597C44471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200" b="1" dirty="0" smtClean="0">
              <a:solidFill>
                <a:schemeClr val="tx2"/>
              </a:solidFill>
            </a:rPr>
            <a:t>Содержание органов местного самоуправления</a:t>
          </a:r>
          <a:endParaRPr lang="ru-RU" sz="2200" b="1" dirty="0">
            <a:solidFill>
              <a:schemeClr val="tx2"/>
            </a:solidFill>
          </a:endParaRPr>
        </a:p>
      </dgm:t>
    </dgm:pt>
    <dgm:pt modelId="{357CA846-BC6E-46DD-BB4A-42641AC11463}" type="parTrans" cxnId="{09F0B843-6356-4A29-9855-B5AD61AB0F3F}">
      <dgm:prSet/>
      <dgm:spPr/>
      <dgm:t>
        <a:bodyPr/>
        <a:lstStyle/>
        <a:p>
          <a:endParaRPr lang="ru-RU"/>
        </a:p>
      </dgm:t>
    </dgm:pt>
    <dgm:pt modelId="{70A7C1A1-F373-4D19-8982-A04AD9D72C9A}" type="sibTrans" cxnId="{09F0B843-6356-4A29-9855-B5AD61AB0F3F}">
      <dgm:prSet/>
      <dgm:spPr/>
      <dgm:t>
        <a:bodyPr/>
        <a:lstStyle/>
        <a:p>
          <a:endParaRPr lang="ru-RU"/>
        </a:p>
      </dgm:t>
    </dgm:pt>
    <dgm:pt modelId="{CB79C0B5-2AE6-47D2-9785-635850A121A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200" b="1" dirty="0" smtClean="0">
              <a:solidFill>
                <a:schemeClr val="tx2"/>
              </a:solidFill>
            </a:rPr>
            <a:t>Дотация на выравнивание финансового экономического положения поселений</a:t>
          </a:r>
          <a:endParaRPr lang="ru-RU" sz="2200" b="1" dirty="0">
            <a:solidFill>
              <a:schemeClr val="tx2"/>
            </a:solidFill>
          </a:endParaRPr>
        </a:p>
      </dgm:t>
    </dgm:pt>
    <dgm:pt modelId="{F5EF92BD-7EED-4C26-B6CB-4534A08650FB}" type="parTrans" cxnId="{348BAE62-80F7-4D92-8214-1D775A54FD8D}">
      <dgm:prSet/>
      <dgm:spPr/>
      <dgm:t>
        <a:bodyPr/>
        <a:lstStyle/>
        <a:p>
          <a:endParaRPr lang="ru-RU"/>
        </a:p>
      </dgm:t>
    </dgm:pt>
    <dgm:pt modelId="{8D05FB82-6703-48AF-8F75-685631B799F9}" type="sibTrans" cxnId="{348BAE62-80F7-4D92-8214-1D775A54FD8D}">
      <dgm:prSet/>
      <dgm:spPr/>
      <dgm:t>
        <a:bodyPr/>
        <a:lstStyle/>
        <a:p>
          <a:endParaRPr lang="ru-RU"/>
        </a:p>
      </dgm:t>
    </dgm:pt>
    <dgm:pt modelId="{6728218D-E25B-46B1-A0E3-14BB0E54FF10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200" b="1" dirty="0" smtClean="0">
              <a:solidFill>
                <a:schemeClr val="tx2"/>
              </a:solidFill>
            </a:rPr>
            <a:t>Дотация на выравнивание бюджетной обеспеченности поселений</a:t>
          </a:r>
          <a:endParaRPr lang="ru-RU" sz="2200" b="1" dirty="0">
            <a:solidFill>
              <a:schemeClr val="tx2"/>
            </a:solidFill>
          </a:endParaRPr>
        </a:p>
      </dgm:t>
    </dgm:pt>
    <dgm:pt modelId="{17D67D78-3817-4442-8CF9-E602E7FD0C00}" type="parTrans" cxnId="{88FA20C3-E333-4F02-8810-3580AAE453D2}">
      <dgm:prSet/>
      <dgm:spPr/>
      <dgm:t>
        <a:bodyPr/>
        <a:lstStyle/>
        <a:p>
          <a:endParaRPr lang="ru-RU"/>
        </a:p>
      </dgm:t>
    </dgm:pt>
    <dgm:pt modelId="{B14F02DC-8536-49E1-BE30-54AF7B8CDF75}" type="sibTrans" cxnId="{88FA20C3-E333-4F02-8810-3580AAE453D2}">
      <dgm:prSet/>
      <dgm:spPr/>
      <dgm:t>
        <a:bodyPr/>
        <a:lstStyle/>
        <a:p>
          <a:endParaRPr lang="ru-RU"/>
        </a:p>
      </dgm:t>
    </dgm:pt>
    <dgm:pt modelId="{CAE58433-42E1-4E83-8D43-03C9CF0C129B}" type="pres">
      <dgm:prSet presAssocID="{52C1F238-5932-4572-8988-25C001565E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3537A3-D7FB-4CBE-99C7-7CAB115F083A}" type="pres">
      <dgm:prSet presAssocID="{FE77F071-5E94-4573-9E05-432A38B3EDA9}" presName="linNode" presStyleCnt="0"/>
      <dgm:spPr/>
    </dgm:pt>
    <dgm:pt modelId="{034066B1-0209-478C-AD53-5743D813FF43}" type="pres">
      <dgm:prSet presAssocID="{FE77F071-5E94-4573-9E05-432A38B3EDA9}" presName="parentText" presStyleLbl="node1" presStyleIdx="0" presStyleCnt="9" custScaleX="51605" custScaleY="54848" custLinFactNeighborX="-47157" custLinFactNeighborY="45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49B96-DC18-49D5-8944-0969CA0EF31A}" type="pres">
      <dgm:prSet presAssocID="{44308EAF-0DF5-4578-B9A0-1F359CCEA635}" presName="sp" presStyleCnt="0"/>
      <dgm:spPr/>
    </dgm:pt>
    <dgm:pt modelId="{0EC6DDB5-FB52-435E-B978-33C52FA445E4}" type="pres">
      <dgm:prSet presAssocID="{A0238207-F314-4B24-8D3C-4729224BC906}" presName="linNode" presStyleCnt="0"/>
      <dgm:spPr/>
    </dgm:pt>
    <dgm:pt modelId="{FC24792A-229B-48B5-99A6-836730A7F1C5}" type="pres">
      <dgm:prSet presAssocID="{A0238207-F314-4B24-8D3C-4729224BC906}" presName="parentText" presStyleLbl="node1" presStyleIdx="1" presStyleCnt="9" custScaleX="47637" custScaleY="46219" custLinFactNeighborX="-49407" custLinFactNeighborY="475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6449E-6FF1-43B3-9CD6-3C3D84368009}" type="pres">
      <dgm:prSet presAssocID="{2E7FC292-69AD-4C67-9C5B-BA626DF372AB}" presName="sp" presStyleCnt="0"/>
      <dgm:spPr/>
    </dgm:pt>
    <dgm:pt modelId="{D85B9F8A-9BF6-4BD2-867B-B6CA2BAE0887}" type="pres">
      <dgm:prSet presAssocID="{ABFFA53C-18E0-48C7-9F80-A3929BF43DCA}" presName="linNode" presStyleCnt="0"/>
      <dgm:spPr/>
    </dgm:pt>
    <dgm:pt modelId="{16571199-B860-4380-A644-1418A154BE16}" type="pres">
      <dgm:prSet presAssocID="{ABFFA53C-18E0-48C7-9F80-A3929BF43DCA}" presName="parentText" presStyleLbl="node1" presStyleIdx="2" presStyleCnt="9" custScaleX="52720" custScaleY="47798" custLinFactY="98051" custLinFactNeighborX="-49407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5105D5-D6BB-4AC9-B377-EF53A9362E61}" type="pres">
      <dgm:prSet presAssocID="{5DAFBD8E-E174-4078-BB8E-730A527EFD49}" presName="sp" presStyleCnt="0"/>
      <dgm:spPr/>
    </dgm:pt>
    <dgm:pt modelId="{BB036588-2F93-465B-8155-3D3242A34D02}" type="pres">
      <dgm:prSet presAssocID="{589C9A87-058B-4FB5-8341-082095BADF49}" presName="linNode" presStyleCnt="0"/>
      <dgm:spPr/>
    </dgm:pt>
    <dgm:pt modelId="{354CE082-F1A8-48C5-87FB-A6003CB3631D}" type="pres">
      <dgm:prSet presAssocID="{589C9A87-058B-4FB5-8341-082095BADF49}" presName="parentText" presStyleLbl="node1" presStyleIdx="3" presStyleCnt="9" custScaleX="50410" custScaleY="54685" custLinFactNeighborX="-49407" custLinFactNeighborY="376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588252-D53D-4D82-927C-0EF39E27E14F}" type="pres">
      <dgm:prSet presAssocID="{B20F342D-CAF1-4CDF-ADBB-EC7A9EA15904}" presName="sp" presStyleCnt="0"/>
      <dgm:spPr/>
    </dgm:pt>
    <dgm:pt modelId="{F4D31BF1-9658-466D-A94D-D58A1C41F40B}" type="pres">
      <dgm:prSet presAssocID="{3E3719F8-6F33-4668-98EB-AA47E936AC3F}" presName="linNode" presStyleCnt="0"/>
      <dgm:spPr/>
    </dgm:pt>
    <dgm:pt modelId="{0E065B75-2533-4A80-9D67-63391A32CA03}" type="pres">
      <dgm:prSet presAssocID="{3E3719F8-6F33-4668-98EB-AA47E936AC3F}" presName="parentText" presStyleLbl="node1" presStyleIdx="4" presStyleCnt="9" custScaleX="174466" custScaleY="53935" custLinFactY="-16176" custLinFactNeighborX="6827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1C09F-0F96-4A80-93F5-ADBB429A236D}" type="pres">
      <dgm:prSet presAssocID="{AE496106-E67C-4BBF-ABB4-609415E73BA3}" presName="sp" presStyleCnt="0"/>
      <dgm:spPr/>
    </dgm:pt>
    <dgm:pt modelId="{FCD45DED-8860-44B4-AA2C-1344E4F3F114}" type="pres">
      <dgm:prSet presAssocID="{B76E9542-E713-42D1-8CE2-C8BC72A17A8C}" presName="linNode" presStyleCnt="0"/>
      <dgm:spPr/>
    </dgm:pt>
    <dgm:pt modelId="{8EB22164-FE34-48F1-9B29-2EF29B2FF47F}" type="pres">
      <dgm:prSet presAssocID="{B76E9542-E713-42D1-8CE2-C8BC72A17A8C}" presName="parentText" presStyleLbl="node1" presStyleIdx="5" presStyleCnt="9" custScaleX="174466" custScaleY="51740" custLinFactNeighborX="9076" custLinFactNeighborY="266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F91EF-B538-4490-9C92-F6604FBD7D1C}" type="pres">
      <dgm:prSet presAssocID="{757CE678-1FD1-4C24-B412-9EA4D57016A0}" presName="sp" presStyleCnt="0"/>
      <dgm:spPr/>
    </dgm:pt>
    <dgm:pt modelId="{D5087069-6BA0-4C7A-BC01-68757D9948EB}" type="pres">
      <dgm:prSet presAssocID="{3F3381A8-965A-4A6A-B7B2-1FC597C44471}" presName="linNode" presStyleCnt="0"/>
      <dgm:spPr/>
    </dgm:pt>
    <dgm:pt modelId="{1673CF1F-613A-417B-A0A3-845769294CFF}" type="pres">
      <dgm:prSet presAssocID="{3F3381A8-965A-4A6A-B7B2-1FC597C44471}" presName="parentText" presStyleLbl="node1" presStyleIdx="6" presStyleCnt="9" custAng="0" custScaleX="161563" custScaleY="73670" custLinFactNeighborX="11326" custLinFactNeighborY="640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5F76D-6D65-4CD6-9C08-F1F7ADD4B63E}" type="pres">
      <dgm:prSet presAssocID="{70A7C1A1-F373-4D19-8982-A04AD9D72C9A}" presName="sp" presStyleCnt="0"/>
      <dgm:spPr/>
    </dgm:pt>
    <dgm:pt modelId="{FF1FA1FA-817F-453D-B5EA-922633CB0834}" type="pres">
      <dgm:prSet presAssocID="{CB79C0B5-2AE6-47D2-9785-635850A121A3}" presName="linNode" presStyleCnt="0"/>
      <dgm:spPr/>
    </dgm:pt>
    <dgm:pt modelId="{9A9478CD-6EF6-440C-BBFB-8BBA477F1E38}" type="pres">
      <dgm:prSet presAssocID="{CB79C0B5-2AE6-47D2-9785-635850A121A3}" presName="parentText" presStyleLbl="node1" presStyleIdx="7" presStyleCnt="9" custScaleX="174466" custScaleY="58757" custLinFactY="-100000" custLinFactNeighborX="6827" custLinFactNeighborY="-1163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8159E-B6FB-4BA7-940C-634AF166908C}" type="pres">
      <dgm:prSet presAssocID="{8D05FB82-6703-48AF-8F75-685631B799F9}" presName="sp" presStyleCnt="0"/>
      <dgm:spPr/>
    </dgm:pt>
    <dgm:pt modelId="{08D40FF1-9220-4F8B-962C-585EADC59751}" type="pres">
      <dgm:prSet presAssocID="{6728218D-E25B-46B1-A0E3-14BB0E54FF10}" presName="linNode" presStyleCnt="0"/>
      <dgm:spPr/>
    </dgm:pt>
    <dgm:pt modelId="{FDA1157D-AEFC-44AF-9D27-7306266D080A}" type="pres">
      <dgm:prSet presAssocID="{6728218D-E25B-46B1-A0E3-14BB0E54FF10}" presName="parentText" presStyleLbl="node1" presStyleIdx="8" presStyleCnt="9" custScaleX="164223" custScaleY="49161" custLinFactY="-200000" custLinFactNeighborX="11326" custLinFactNeighborY="-2751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4C19F7-96A7-4B96-B534-B94F56817338}" type="presOf" srcId="{3F3381A8-965A-4A6A-B7B2-1FC597C44471}" destId="{1673CF1F-613A-417B-A0A3-845769294CFF}" srcOrd="0" destOrd="0" presId="urn:microsoft.com/office/officeart/2005/8/layout/vList5"/>
    <dgm:cxn modelId="{C08F1FF7-1374-4665-B814-EA079B767FA7}" type="presOf" srcId="{ABFFA53C-18E0-48C7-9F80-A3929BF43DCA}" destId="{16571199-B860-4380-A644-1418A154BE16}" srcOrd="0" destOrd="0" presId="urn:microsoft.com/office/officeart/2005/8/layout/vList5"/>
    <dgm:cxn modelId="{887984CB-6BEB-4261-959E-3D013C15AB29}" srcId="{52C1F238-5932-4572-8988-25C001565EAE}" destId="{3E3719F8-6F33-4668-98EB-AA47E936AC3F}" srcOrd="4" destOrd="0" parTransId="{2C63E661-A2A3-46FC-884F-4FBD64C3BB3D}" sibTransId="{AE496106-E67C-4BBF-ABB4-609415E73BA3}"/>
    <dgm:cxn modelId="{80D04BDA-BC61-4CA5-A04C-90ACF3988D51}" srcId="{52C1F238-5932-4572-8988-25C001565EAE}" destId="{FE77F071-5E94-4573-9E05-432A38B3EDA9}" srcOrd="0" destOrd="0" parTransId="{2E52F4A4-42BD-48AA-B337-0A6FB2576335}" sibTransId="{44308EAF-0DF5-4578-B9A0-1F359CCEA635}"/>
    <dgm:cxn modelId="{72599AF0-495D-4648-A5A8-99E468AFF78B}" type="presOf" srcId="{A0238207-F314-4B24-8D3C-4729224BC906}" destId="{FC24792A-229B-48B5-99A6-836730A7F1C5}" srcOrd="0" destOrd="0" presId="urn:microsoft.com/office/officeart/2005/8/layout/vList5"/>
    <dgm:cxn modelId="{CBC0435A-22B2-44CD-9C47-075C5D236BEB}" type="presOf" srcId="{FE77F071-5E94-4573-9E05-432A38B3EDA9}" destId="{034066B1-0209-478C-AD53-5743D813FF43}" srcOrd="0" destOrd="0" presId="urn:microsoft.com/office/officeart/2005/8/layout/vList5"/>
    <dgm:cxn modelId="{73B656F2-97D2-48EB-91AA-90128F322D89}" srcId="{52C1F238-5932-4572-8988-25C001565EAE}" destId="{B76E9542-E713-42D1-8CE2-C8BC72A17A8C}" srcOrd="5" destOrd="0" parTransId="{A8F9F2B4-245C-4BD6-8999-A007B13D0E41}" sibTransId="{757CE678-1FD1-4C24-B412-9EA4D57016A0}"/>
    <dgm:cxn modelId="{892D0A61-9F89-4179-9657-C5E8C42BFB7B}" type="presOf" srcId="{3E3719F8-6F33-4668-98EB-AA47E936AC3F}" destId="{0E065B75-2533-4A80-9D67-63391A32CA03}" srcOrd="0" destOrd="0" presId="urn:microsoft.com/office/officeart/2005/8/layout/vList5"/>
    <dgm:cxn modelId="{1E7CE640-CCC7-467A-B067-320310D98205}" type="presOf" srcId="{52C1F238-5932-4572-8988-25C001565EAE}" destId="{CAE58433-42E1-4E83-8D43-03C9CF0C129B}" srcOrd="0" destOrd="0" presId="urn:microsoft.com/office/officeart/2005/8/layout/vList5"/>
    <dgm:cxn modelId="{49226681-5228-4F90-B10C-76D6796EA9EF}" srcId="{52C1F238-5932-4572-8988-25C001565EAE}" destId="{A0238207-F314-4B24-8D3C-4729224BC906}" srcOrd="1" destOrd="0" parTransId="{DF078351-0BF6-420A-95C3-DCF6C5639CA4}" sibTransId="{2E7FC292-69AD-4C67-9C5B-BA626DF372AB}"/>
    <dgm:cxn modelId="{05D022AC-DA9B-4BED-9EDE-E79097A9F3F3}" type="presOf" srcId="{B76E9542-E713-42D1-8CE2-C8BC72A17A8C}" destId="{8EB22164-FE34-48F1-9B29-2EF29B2FF47F}" srcOrd="0" destOrd="0" presId="urn:microsoft.com/office/officeart/2005/8/layout/vList5"/>
    <dgm:cxn modelId="{88FA20C3-E333-4F02-8810-3580AAE453D2}" srcId="{52C1F238-5932-4572-8988-25C001565EAE}" destId="{6728218D-E25B-46B1-A0E3-14BB0E54FF10}" srcOrd="8" destOrd="0" parTransId="{17D67D78-3817-4442-8CF9-E602E7FD0C00}" sibTransId="{B14F02DC-8536-49E1-BE30-54AF7B8CDF75}"/>
    <dgm:cxn modelId="{53221484-5D22-4BB2-A576-355EC55643F2}" srcId="{52C1F238-5932-4572-8988-25C001565EAE}" destId="{ABFFA53C-18E0-48C7-9F80-A3929BF43DCA}" srcOrd="2" destOrd="0" parTransId="{1C54B045-F1E1-484B-BE82-4131CDC6E860}" sibTransId="{5DAFBD8E-E174-4078-BB8E-730A527EFD49}"/>
    <dgm:cxn modelId="{EE6A673E-D99A-4F12-9426-3E98FFFE7E92}" srcId="{52C1F238-5932-4572-8988-25C001565EAE}" destId="{589C9A87-058B-4FB5-8341-082095BADF49}" srcOrd="3" destOrd="0" parTransId="{2DDB41B5-7997-4FD3-BBA0-C6F96AA90AC1}" sibTransId="{B20F342D-CAF1-4CDF-ADBB-EC7A9EA15904}"/>
    <dgm:cxn modelId="{511F6EFD-6E23-4F48-899E-06F2937132FD}" type="presOf" srcId="{6728218D-E25B-46B1-A0E3-14BB0E54FF10}" destId="{FDA1157D-AEFC-44AF-9D27-7306266D080A}" srcOrd="0" destOrd="0" presId="urn:microsoft.com/office/officeart/2005/8/layout/vList5"/>
    <dgm:cxn modelId="{348BAE62-80F7-4D92-8214-1D775A54FD8D}" srcId="{52C1F238-5932-4572-8988-25C001565EAE}" destId="{CB79C0B5-2AE6-47D2-9785-635850A121A3}" srcOrd="7" destOrd="0" parTransId="{F5EF92BD-7EED-4C26-B6CB-4534A08650FB}" sibTransId="{8D05FB82-6703-48AF-8F75-685631B799F9}"/>
    <dgm:cxn modelId="{3FC55D1A-5823-452F-A839-753A89035DB0}" type="presOf" srcId="{589C9A87-058B-4FB5-8341-082095BADF49}" destId="{354CE082-F1A8-48C5-87FB-A6003CB3631D}" srcOrd="0" destOrd="0" presId="urn:microsoft.com/office/officeart/2005/8/layout/vList5"/>
    <dgm:cxn modelId="{09F0B843-6356-4A29-9855-B5AD61AB0F3F}" srcId="{52C1F238-5932-4572-8988-25C001565EAE}" destId="{3F3381A8-965A-4A6A-B7B2-1FC597C44471}" srcOrd="6" destOrd="0" parTransId="{357CA846-BC6E-46DD-BB4A-42641AC11463}" sibTransId="{70A7C1A1-F373-4D19-8982-A04AD9D72C9A}"/>
    <dgm:cxn modelId="{3C89A227-7D9F-45F6-A0AE-CB2C3DA095BD}" type="presOf" srcId="{CB79C0B5-2AE6-47D2-9785-635850A121A3}" destId="{9A9478CD-6EF6-440C-BBFB-8BBA477F1E38}" srcOrd="0" destOrd="0" presId="urn:microsoft.com/office/officeart/2005/8/layout/vList5"/>
    <dgm:cxn modelId="{0B3C5654-8311-44A4-95FF-D4F23A219DD9}" type="presParOf" srcId="{CAE58433-42E1-4E83-8D43-03C9CF0C129B}" destId="{BD3537A3-D7FB-4CBE-99C7-7CAB115F083A}" srcOrd="0" destOrd="0" presId="urn:microsoft.com/office/officeart/2005/8/layout/vList5"/>
    <dgm:cxn modelId="{6B83E65B-F0B1-42C5-869A-3BF747ED439A}" type="presParOf" srcId="{BD3537A3-D7FB-4CBE-99C7-7CAB115F083A}" destId="{034066B1-0209-478C-AD53-5743D813FF43}" srcOrd="0" destOrd="0" presId="urn:microsoft.com/office/officeart/2005/8/layout/vList5"/>
    <dgm:cxn modelId="{B363C697-E862-4085-9C31-C2E45C49FBEC}" type="presParOf" srcId="{CAE58433-42E1-4E83-8D43-03C9CF0C129B}" destId="{15E49B96-DC18-49D5-8944-0969CA0EF31A}" srcOrd="1" destOrd="0" presId="urn:microsoft.com/office/officeart/2005/8/layout/vList5"/>
    <dgm:cxn modelId="{72DE13D0-AC77-4C84-A3ED-9C7240E39D50}" type="presParOf" srcId="{CAE58433-42E1-4E83-8D43-03C9CF0C129B}" destId="{0EC6DDB5-FB52-435E-B978-33C52FA445E4}" srcOrd="2" destOrd="0" presId="urn:microsoft.com/office/officeart/2005/8/layout/vList5"/>
    <dgm:cxn modelId="{DE04D4F2-347E-43E8-BB94-D568DC0AA6E1}" type="presParOf" srcId="{0EC6DDB5-FB52-435E-B978-33C52FA445E4}" destId="{FC24792A-229B-48B5-99A6-836730A7F1C5}" srcOrd="0" destOrd="0" presId="urn:microsoft.com/office/officeart/2005/8/layout/vList5"/>
    <dgm:cxn modelId="{191D4E2A-7CD8-4DA7-825F-A75264016379}" type="presParOf" srcId="{CAE58433-42E1-4E83-8D43-03C9CF0C129B}" destId="{2046449E-6FF1-43B3-9CD6-3C3D84368009}" srcOrd="3" destOrd="0" presId="urn:microsoft.com/office/officeart/2005/8/layout/vList5"/>
    <dgm:cxn modelId="{9FFD09E4-B8F4-49AE-AB94-48E8A7528E4B}" type="presParOf" srcId="{CAE58433-42E1-4E83-8D43-03C9CF0C129B}" destId="{D85B9F8A-9BF6-4BD2-867B-B6CA2BAE0887}" srcOrd="4" destOrd="0" presId="urn:microsoft.com/office/officeart/2005/8/layout/vList5"/>
    <dgm:cxn modelId="{1FF79EA2-CD94-47CD-9875-7988067CDAFA}" type="presParOf" srcId="{D85B9F8A-9BF6-4BD2-867B-B6CA2BAE0887}" destId="{16571199-B860-4380-A644-1418A154BE16}" srcOrd="0" destOrd="0" presId="urn:microsoft.com/office/officeart/2005/8/layout/vList5"/>
    <dgm:cxn modelId="{C96D2993-DA68-4E5F-B1A4-7055DB738FC2}" type="presParOf" srcId="{CAE58433-42E1-4E83-8D43-03C9CF0C129B}" destId="{595105D5-D6BB-4AC9-B377-EF53A9362E61}" srcOrd="5" destOrd="0" presId="urn:microsoft.com/office/officeart/2005/8/layout/vList5"/>
    <dgm:cxn modelId="{2B78862E-2886-41D2-B257-A33733DB4CEC}" type="presParOf" srcId="{CAE58433-42E1-4E83-8D43-03C9CF0C129B}" destId="{BB036588-2F93-465B-8155-3D3242A34D02}" srcOrd="6" destOrd="0" presId="urn:microsoft.com/office/officeart/2005/8/layout/vList5"/>
    <dgm:cxn modelId="{51333E3A-A565-42B7-9820-B64EE97EEDED}" type="presParOf" srcId="{BB036588-2F93-465B-8155-3D3242A34D02}" destId="{354CE082-F1A8-48C5-87FB-A6003CB3631D}" srcOrd="0" destOrd="0" presId="urn:microsoft.com/office/officeart/2005/8/layout/vList5"/>
    <dgm:cxn modelId="{0CAC8EF8-F0B8-4036-8742-77798F82B6E0}" type="presParOf" srcId="{CAE58433-42E1-4E83-8D43-03C9CF0C129B}" destId="{C4588252-D53D-4D82-927C-0EF39E27E14F}" srcOrd="7" destOrd="0" presId="urn:microsoft.com/office/officeart/2005/8/layout/vList5"/>
    <dgm:cxn modelId="{9828D27E-11D7-44BB-9175-82839002E2B4}" type="presParOf" srcId="{CAE58433-42E1-4E83-8D43-03C9CF0C129B}" destId="{F4D31BF1-9658-466D-A94D-D58A1C41F40B}" srcOrd="8" destOrd="0" presId="urn:microsoft.com/office/officeart/2005/8/layout/vList5"/>
    <dgm:cxn modelId="{952F27C3-6FBC-47C9-BE2D-FF7010BF1179}" type="presParOf" srcId="{F4D31BF1-9658-466D-A94D-D58A1C41F40B}" destId="{0E065B75-2533-4A80-9D67-63391A32CA03}" srcOrd="0" destOrd="0" presId="urn:microsoft.com/office/officeart/2005/8/layout/vList5"/>
    <dgm:cxn modelId="{C6DAC366-E97E-41B8-BCCF-DC38A10E2624}" type="presParOf" srcId="{CAE58433-42E1-4E83-8D43-03C9CF0C129B}" destId="{C7B1C09F-0F96-4A80-93F5-ADBB429A236D}" srcOrd="9" destOrd="0" presId="urn:microsoft.com/office/officeart/2005/8/layout/vList5"/>
    <dgm:cxn modelId="{20529032-CB69-4ECD-BD9A-54CDB02C65A3}" type="presParOf" srcId="{CAE58433-42E1-4E83-8D43-03C9CF0C129B}" destId="{FCD45DED-8860-44B4-AA2C-1344E4F3F114}" srcOrd="10" destOrd="0" presId="urn:microsoft.com/office/officeart/2005/8/layout/vList5"/>
    <dgm:cxn modelId="{1EA7A147-75D8-4F1B-8F6C-DE93D6115C97}" type="presParOf" srcId="{FCD45DED-8860-44B4-AA2C-1344E4F3F114}" destId="{8EB22164-FE34-48F1-9B29-2EF29B2FF47F}" srcOrd="0" destOrd="0" presId="urn:microsoft.com/office/officeart/2005/8/layout/vList5"/>
    <dgm:cxn modelId="{4CB2D3D2-1E70-473C-BE16-8A1C48B0F18A}" type="presParOf" srcId="{CAE58433-42E1-4E83-8D43-03C9CF0C129B}" destId="{309F91EF-B538-4490-9C92-F6604FBD7D1C}" srcOrd="11" destOrd="0" presId="urn:microsoft.com/office/officeart/2005/8/layout/vList5"/>
    <dgm:cxn modelId="{3557DAD1-B19C-412D-B8BA-A05FD531B055}" type="presParOf" srcId="{CAE58433-42E1-4E83-8D43-03C9CF0C129B}" destId="{D5087069-6BA0-4C7A-BC01-68757D9948EB}" srcOrd="12" destOrd="0" presId="urn:microsoft.com/office/officeart/2005/8/layout/vList5"/>
    <dgm:cxn modelId="{717DFEB1-3B69-4B1B-8C4C-8B690836E78F}" type="presParOf" srcId="{D5087069-6BA0-4C7A-BC01-68757D9948EB}" destId="{1673CF1F-613A-417B-A0A3-845769294CFF}" srcOrd="0" destOrd="0" presId="urn:microsoft.com/office/officeart/2005/8/layout/vList5"/>
    <dgm:cxn modelId="{7A6F002D-A390-4817-9A2A-F0F6739FD875}" type="presParOf" srcId="{CAE58433-42E1-4E83-8D43-03C9CF0C129B}" destId="{6AA5F76D-6D65-4CD6-9C08-F1F7ADD4B63E}" srcOrd="13" destOrd="0" presId="urn:microsoft.com/office/officeart/2005/8/layout/vList5"/>
    <dgm:cxn modelId="{D492A460-4892-4FDE-BC7B-5AE7CE3F2332}" type="presParOf" srcId="{CAE58433-42E1-4E83-8D43-03C9CF0C129B}" destId="{FF1FA1FA-817F-453D-B5EA-922633CB0834}" srcOrd="14" destOrd="0" presId="urn:microsoft.com/office/officeart/2005/8/layout/vList5"/>
    <dgm:cxn modelId="{525E89E9-32C3-4FF1-B301-DF385E64E5CB}" type="presParOf" srcId="{FF1FA1FA-817F-453D-B5EA-922633CB0834}" destId="{9A9478CD-6EF6-440C-BBFB-8BBA477F1E38}" srcOrd="0" destOrd="0" presId="urn:microsoft.com/office/officeart/2005/8/layout/vList5"/>
    <dgm:cxn modelId="{4B94BFDF-256F-445B-8956-16069A257784}" type="presParOf" srcId="{CAE58433-42E1-4E83-8D43-03C9CF0C129B}" destId="{26B8159E-B6FB-4BA7-940C-634AF166908C}" srcOrd="15" destOrd="0" presId="urn:microsoft.com/office/officeart/2005/8/layout/vList5"/>
    <dgm:cxn modelId="{40DBB8A3-CBA5-4FA4-8508-E48DEFDCE525}" type="presParOf" srcId="{CAE58433-42E1-4E83-8D43-03C9CF0C129B}" destId="{08D40FF1-9220-4F8B-962C-585EADC59751}" srcOrd="16" destOrd="0" presId="urn:microsoft.com/office/officeart/2005/8/layout/vList5"/>
    <dgm:cxn modelId="{37DDE42A-A6C0-4697-B57D-62D988BBB0DB}" type="presParOf" srcId="{08D40FF1-9220-4F8B-962C-585EADC59751}" destId="{FDA1157D-AEFC-44AF-9D27-7306266D08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4066B1-0209-478C-AD53-5743D813FF43}">
      <dsp:nvSpPr>
        <dsp:cNvPr id="0" name=""/>
        <dsp:cNvSpPr/>
      </dsp:nvSpPr>
      <dsp:spPr>
        <a:xfrm>
          <a:off x="144022" y="51018"/>
          <a:ext cx="1652027" cy="58730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>
                  <a:lumMod val="75000"/>
                </a:schemeClr>
              </a:solidFill>
            </a:rPr>
            <a:t>55241,0</a:t>
          </a:r>
          <a:endParaRPr lang="ru-RU" sz="2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44022" y="51018"/>
        <a:ext cx="1652027" cy="587304"/>
      </dsp:txXfrm>
    </dsp:sp>
    <dsp:sp modelId="{FC24792A-229B-48B5-99A6-836730A7F1C5}">
      <dsp:nvSpPr>
        <dsp:cNvPr id="0" name=""/>
        <dsp:cNvSpPr/>
      </dsp:nvSpPr>
      <dsp:spPr>
        <a:xfrm>
          <a:off x="71993" y="1152127"/>
          <a:ext cx="1524999" cy="494906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>
                  <a:lumMod val="75000"/>
                </a:schemeClr>
              </a:solidFill>
            </a:rPr>
            <a:t>2950,4</a:t>
          </a:r>
          <a:endParaRPr lang="ru-RU" sz="2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71993" y="1152127"/>
        <a:ext cx="1524999" cy="494906"/>
      </dsp:txXfrm>
    </dsp:sp>
    <dsp:sp modelId="{16571199-B860-4380-A644-1418A154BE16}">
      <dsp:nvSpPr>
        <dsp:cNvPr id="0" name=""/>
        <dsp:cNvSpPr/>
      </dsp:nvSpPr>
      <dsp:spPr>
        <a:xfrm>
          <a:off x="71993" y="3312372"/>
          <a:ext cx="1687721" cy="51181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>
                  <a:lumMod val="75000"/>
                </a:schemeClr>
              </a:solidFill>
            </a:rPr>
            <a:t>405,0</a:t>
          </a:r>
          <a:endParaRPr lang="ru-RU" sz="2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71993" y="3312372"/>
        <a:ext cx="1687721" cy="511813"/>
      </dsp:txXfrm>
    </dsp:sp>
    <dsp:sp modelId="{354CE082-F1A8-48C5-87FB-A6003CB3631D}">
      <dsp:nvSpPr>
        <dsp:cNvPr id="0" name=""/>
        <dsp:cNvSpPr/>
      </dsp:nvSpPr>
      <dsp:spPr>
        <a:xfrm>
          <a:off x="71993" y="2160239"/>
          <a:ext cx="1613771" cy="58555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>
                  <a:lumMod val="75000"/>
                </a:schemeClr>
              </a:solidFill>
            </a:rPr>
            <a:t>1290,5</a:t>
          </a:r>
          <a:endParaRPr lang="ru-RU" sz="2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71993" y="2160239"/>
        <a:ext cx="1613771" cy="585558"/>
      </dsp:txXfrm>
    </dsp:sp>
    <dsp:sp modelId="{0E065B75-2533-4A80-9D67-63391A32CA03}">
      <dsp:nvSpPr>
        <dsp:cNvPr id="0" name=""/>
        <dsp:cNvSpPr/>
      </dsp:nvSpPr>
      <dsp:spPr>
        <a:xfrm>
          <a:off x="1872208" y="1152127"/>
          <a:ext cx="5585167" cy="577527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2"/>
              </a:solidFill>
            </a:rPr>
            <a:t>Иные межбюджетные трансферты на сбалансированность бюджетов поселений</a:t>
          </a:r>
          <a:endParaRPr lang="ru-RU" sz="2200" b="1" kern="1200" dirty="0">
            <a:solidFill>
              <a:schemeClr val="tx2"/>
            </a:solidFill>
          </a:endParaRPr>
        </a:p>
      </dsp:txBody>
      <dsp:txXfrm>
        <a:off x="1872208" y="1152127"/>
        <a:ext cx="5585167" cy="577527"/>
      </dsp:txXfrm>
    </dsp:sp>
    <dsp:sp modelId="{8EB22164-FE34-48F1-9B29-2EF29B2FF47F}">
      <dsp:nvSpPr>
        <dsp:cNvPr id="0" name=""/>
        <dsp:cNvSpPr/>
      </dsp:nvSpPr>
      <dsp:spPr>
        <a:xfrm>
          <a:off x="1944205" y="3312372"/>
          <a:ext cx="5585167" cy="55402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2"/>
              </a:solidFill>
            </a:rPr>
            <a:t>Резервный фонд, тыс.руб. (остаток 83,4 т.р.)</a:t>
          </a:r>
          <a:endParaRPr lang="ru-RU" sz="2200" b="1" kern="1200" dirty="0">
            <a:solidFill>
              <a:schemeClr val="tx2"/>
            </a:solidFill>
          </a:endParaRPr>
        </a:p>
      </dsp:txBody>
      <dsp:txXfrm>
        <a:off x="1944205" y="3312372"/>
        <a:ext cx="5585167" cy="554024"/>
      </dsp:txXfrm>
    </dsp:sp>
    <dsp:sp modelId="{1673CF1F-613A-417B-A0A3-845769294CFF}">
      <dsp:nvSpPr>
        <dsp:cNvPr id="0" name=""/>
        <dsp:cNvSpPr/>
      </dsp:nvSpPr>
      <dsp:spPr>
        <a:xfrm>
          <a:off x="2016234" y="4320484"/>
          <a:ext cx="5172104" cy="788847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2"/>
              </a:solidFill>
            </a:rPr>
            <a:t>Содержание органов местного самоуправления</a:t>
          </a:r>
          <a:endParaRPr lang="ru-RU" sz="2200" b="1" kern="1200" dirty="0">
            <a:solidFill>
              <a:schemeClr val="tx2"/>
            </a:solidFill>
          </a:endParaRPr>
        </a:p>
      </dsp:txBody>
      <dsp:txXfrm>
        <a:off x="2016234" y="4320484"/>
        <a:ext cx="5172104" cy="788847"/>
      </dsp:txXfrm>
    </dsp:sp>
    <dsp:sp modelId="{9A9478CD-6EF6-440C-BBFB-8BBA477F1E38}">
      <dsp:nvSpPr>
        <dsp:cNvPr id="0" name=""/>
        <dsp:cNvSpPr/>
      </dsp:nvSpPr>
      <dsp:spPr>
        <a:xfrm>
          <a:off x="1872208" y="2160239"/>
          <a:ext cx="5585167" cy="62916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2"/>
              </a:solidFill>
            </a:rPr>
            <a:t>Дотация на выравнивание финансового экономического положения поселений</a:t>
          </a:r>
          <a:endParaRPr lang="ru-RU" sz="2200" b="1" kern="1200" dirty="0">
            <a:solidFill>
              <a:schemeClr val="tx2"/>
            </a:solidFill>
          </a:endParaRPr>
        </a:p>
      </dsp:txBody>
      <dsp:txXfrm>
        <a:off x="1872208" y="2160239"/>
        <a:ext cx="5585167" cy="629161"/>
      </dsp:txXfrm>
    </dsp:sp>
    <dsp:sp modelId="{FDA1157D-AEFC-44AF-9D27-7306266D080A}">
      <dsp:nvSpPr>
        <dsp:cNvPr id="0" name=""/>
        <dsp:cNvSpPr/>
      </dsp:nvSpPr>
      <dsp:spPr>
        <a:xfrm>
          <a:off x="2016234" y="72005"/>
          <a:ext cx="5257259" cy="52640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2"/>
              </a:solidFill>
            </a:rPr>
            <a:t>Дотация на выравнивание бюджетной обеспеченности поселений</a:t>
          </a:r>
          <a:endParaRPr lang="ru-RU" sz="2200" b="1" kern="1200" dirty="0">
            <a:solidFill>
              <a:schemeClr val="tx2"/>
            </a:solidFill>
          </a:endParaRPr>
        </a:p>
      </dsp:txBody>
      <dsp:txXfrm>
        <a:off x="2016234" y="72005"/>
        <a:ext cx="5257259" cy="526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0.31868</cdr:x>
      <cdr:y>0.07438</cdr:y>
    </cdr:from>
    <cdr:to>
      <cdr:x>0.53846</cdr:x>
      <cdr:y>0.14877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232" y="360040"/>
          <a:ext cx="144016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75 008,9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0.6044</cdr:x>
      <cdr:y>0.11901</cdr:y>
    </cdr:from>
    <cdr:to>
      <cdr:x>0.79121</cdr:x>
      <cdr:y>0.1934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576064"/>
          <a:ext cx="122413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74913,2</a:t>
          </a:r>
          <a:endParaRPr lang="ru-RU" sz="2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0.52625</cdr:x>
      <cdr:y>0.49953</cdr:y>
    </cdr:from>
    <cdr:to>
      <cdr:x>0.80625</cdr:x>
      <cdr:y>0.56317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flipV="1">
          <a:off x="4330824" y="2260848"/>
          <a:ext cx="2304256" cy="288032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0.39735</cdr:x>
      <cdr:y>0.50407</cdr:y>
    </cdr:from>
    <cdr:to>
      <cdr:x>0.51227</cdr:x>
      <cdr:y>0.56771</cdr:y>
    </cdr:to>
    <cdr:sp macro="" textlink="">
      <cdr:nvSpPr>
        <cdr:cNvPr id="4" name="TextBox 3"/>
        <cdr:cNvSpPr txBox="1"/>
      </cdr:nvSpPr>
      <cdr:spPr>
        <a:xfrm xmlns:a="http://schemas.openxmlformats.org/drawingml/2006/main" rot="20966085">
          <a:off x="3270049" y="2281417"/>
          <a:ext cx="94571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108,5%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0.64168</cdr:x>
      <cdr:y>0.44801</cdr:y>
    </cdr:from>
    <cdr:to>
      <cdr:x>0.75543</cdr:x>
      <cdr:y>0.51165</cdr:y>
    </cdr:to>
    <cdr:sp macro="" textlink="">
      <cdr:nvSpPr>
        <cdr:cNvPr id="5" name="TextBox 4"/>
        <cdr:cNvSpPr txBox="1"/>
      </cdr:nvSpPr>
      <cdr:spPr>
        <a:xfrm xmlns:a="http://schemas.openxmlformats.org/drawingml/2006/main" rot="21188465">
          <a:off x="5280777" y="2027683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105,9%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0.15902</cdr:x>
      <cdr:y>0.60006</cdr:y>
    </cdr:from>
    <cdr:to>
      <cdr:x>0.28152</cdr:x>
      <cdr:y>0.6637</cdr:y>
    </cdr:to>
    <cdr:sp macro="" textlink="">
      <cdr:nvSpPr>
        <cdr:cNvPr id="6" name="TextBox 5"/>
        <cdr:cNvSpPr txBox="1"/>
      </cdr:nvSpPr>
      <cdr:spPr>
        <a:xfrm xmlns:a="http://schemas.openxmlformats.org/drawingml/2006/main" rot="19740683">
          <a:off x="1308693" y="2715839"/>
          <a:ext cx="100811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100,0%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0.25134</cdr:x>
      <cdr:y>0.35244</cdr:y>
    </cdr:from>
    <cdr:to>
      <cdr:x>0.79418</cdr:x>
      <cdr:y>0.56392</cdr:y>
    </cdr:to>
    <cdr:sp macro="" textlink="">
      <cdr:nvSpPr>
        <cdr:cNvPr id="8" name="Выгнутая вверх стрелка 7"/>
        <cdr:cNvSpPr/>
      </cdr:nvSpPr>
      <cdr:spPr>
        <a:xfrm xmlns:a="http://schemas.openxmlformats.org/drawingml/2006/main" rot="21177217">
          <a:off x="2068406" y="1595144"/>
          <a:ext cx="4467417" cy="957158"/>
        </a:xfrm>
        <a:prstGeom xmlns:a="http://schemas.openxmlformats.org/drawingml/2006/main" prst="curvedDownArrow">
          <a:avLst>
            <a:gd name="adj1" fmla="val 25000"/>
            <a:gd name="adj2" fmla="val 53963"/>
            <a:gd name="adj3" fmla="val 25000"/>
          </a:avLst>
        </a:prstGeom>
        <a:solidFill xmlns:a="http://schemas.openxmlformats.org/drawingml/2006/main">
          <a:srgbClr val="FF0000"/>
        </a:solidFill>
        <a:ln xmlns:a="http://schemas.openxmlformats.org/drawingml/2006/main" w="9525">
          <a:noFill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0.26375</cdr:x>
      <cdr:y>0.62681</cdr:y>
    </cdr:from>
    <cdr:to>
      <cdr:x>0.29</cdr:x>
      <cdr:y>0.65863</cdr:y>
    </cdr:to>
    <cdr:sp macro="" textlink="">
      <cdr:nvSpPr>
        <cdr:cNvPr id="9" name="Ромб 8"/>
        <cdr:cNvSpPr/>
      </cdr:nvSpPr>
      <cdr:spPr>
        <a:xfrm xmlns:a="http://schemas.openxmlformats.org/drawingml/2006/main">
          <a:off x="2170584" y="2836912"/>
          <a:ext cx="216024" cy="144016"/>
        </a:xfrm>
        <a:prstGeom xmlns:a="http://schemas.openxmlformats.org/drawingml/2006/main" prst="diamond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0.5175</cdr:x>
      <cdr:y>0.54726</cdr:y>
    </cdr:from>
    <cdr:to>
      <cdr:x>0.54375</cdr:x>
      <cdr:y>0.57908</cdr:y>
    </cdr:to>
    <cdr:sp macro="" textlink="">
      <cdr:nvSpPr>
        <cdr:cNvPr id="11" name="Ромб 10"/>
        <cdr:cNvSpPr/>
      </cdr:nvSpPr>
      <cdr:spPr>
        <a:xfrm xmlns:a="http://schemas.openxmlformats.org/drawingml/2006/main">
          <a:off x="4258816" y="2476872"/>
          <a:ext cx="216024" cy="144016"/>
        </a:xfrm>
        <a:prstGeom xmlns:a="http://schemas.openxmlformats.org/drawingml/2006/main" prst="diamond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0.78875</cdr:x>
      <cdr:y>0.48362</cdr:y>
    </cdr:from>
    <cdr:to>
      <cdr:x>0.80625</cdr:x>
      <cdr:y>0.51544</cdr:y>
    </cdr:to>
    <cdr:sp macro="" textlink="">
      <cdr:nvSpPr>
        <cdr:cNvPr id="12" name="Ромб 11"/>
        <cdr:cNvSpPr/>
      </cdr:nvSpPr>
      <cdr:spPr>
        <a:xfrm xmlns:a="http://schemas.openxmlformats.org/drawingml/2006/main">
          <a:off x="6491064" y="2188840"/>
          <a:ext cx="144016" cy="144016"/>
        </a:xfrm>
        <a:prstGeom xmlns:a="http://schemas.openxmlformats.org/drawingml/2006/main" prst="diamond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0.4825</cdr:x>
      <cdr:y>0.27679</cdr:y>
    </cdr:from>
    <cdr:to>
      <cdr:x>0.61375</cdr:x>
      <cdr:y>0.35634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970784" y="1252736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900" b="1" dirty="0" smtClean="0">
              <a:solidFill>
                <a:srgbClr val="FF0000"/>
              </a:solidFill>
            </a:rPr>
            <a:t>+115,0%</a:t>
          </a:r>
          <a:endParaRPr lang="ru-RU" sz="19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9F047BB-EFE4-4141-AFC7-3B14301D4B3D}" type="datetimeFigureOut">
              <a:rPr lang="ru-RU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1DFEF8-6898-4CE1-8B9D-2BDDE7108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C29842-43F5-464D-9BE1-BD592D902A5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C29842-43F5-464D-9BE1-BD592D902A5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2CCA49-AF8F-40B6-BBD3-C58D2BA4C0DA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BAD2E-9B96-49FC-B036-50999C217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EC2559-AF23-4836-BF29-DF34E3143D11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80D81-23EF-4713-BA42-42F33DC9DC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D244FA-F054-447E-9489-2FA7B62FC07E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08610-1D7B-4699-9E0D-981A815D26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36C4B-6BA4-4C20-8FA9-10B92A39D666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293E7-D5BE-4909-98B5-B00F610E34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228A4C-0F85-4CE3-AA8B-06BD0937D8EB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E7DDB-7B30-4174-B80D-EA58AC868F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B47341-CDE1-4589-86C3-F8FF7C636707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A44F7-F04B-4DE0-B46E-22652C5D87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E709FE-D849-46A6-A94A-2E8C454CEE61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1C9D8-BFA2-427D-B5C8-EA7DF93440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60413F-5A18-47ED-AF32-742695B27B6B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3694F-B16B-4CA6-A708-95B3702DE0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FC8EBC-CD04-4076-984F-4F60182B83D8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D7E9B-904E-43E2-8BD2-392D086455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ED1CD-8061-4D0B-AC29-841CF4F8145B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438D2-C511-405A-BA18-1E08E73205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0D1F6-E493-4E73-8FA4-5E31784D0AB7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DB4DE-69FF-40A8-AEE3-9C4CEAD52D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A4B00F-EB11-45A5-8ECA-685BE887EA5C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491689-6E7B-4AD3-8F48-AB07A0A301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741D2-BACD-4A87-B90A-A4A554D7FB2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611560" y="980728"/>
            <a:ext cx="7488832" cy="28623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328E48"/>
                </a:solidFill>
                <a:latin typeface="+mn-lt"/>
                <a:cs typeface="Times New Roman" pitchFamily="18" charset="0"/>
              </a:rPr>
              <a:t>Исполнение муниципальной программы </a:t>
            </a:r>
          </a:p>
          <a:p>
            <a:pPr algn="ctr"/>
            <a:r>
              <a:rPr lang="ru-RU" sz="3600" b="1" dirty="0" smtClean="0">
                <a:solidFill>
                  <a:srgbClr val="328E48"/>
                </a:solidFill>
                <a:latin typeface="+mn-lt"/>
                <a:cs typeface="Times New Roman" pitchFamily="18" charset="0"/>
              </a:rPr>
              <a:t>«Управление муниципальными финансами» </a:t>
            </a:r>
          </a:p>
          <a:p>
            <a:pPr algn="ctr"/>
            <a:r>
              <a:rPr lang="ru-RU" sz="3600" b="1" dirty="0" smtClean="0">
                <a:solidFill>
                  <a:srgbClr val="328E48"/>
                </a:solidFill>
                <a:latin typeface="+mn-lt"/>
                <a:cs typeface="Times New Roman" pitchFamily="18" charset="0"/>
              </a:rPr>
              <a:t>за 2018 год</a:t>
            </a:r>
          </a:p>
        </p:txBody>
      </p:sp>
      <p:sp>
        <p:nvSpPr>
          <p:cNvPr id="15363" name="Заголовок 1"/>
          <p:cNvSpPr>
            <a:spLocks/>
          </p:cNvSpPr>
          <p:nvPr/>
        </p:nvSpPr>
        <p:spPr bwMode="auto">
          <a:xfrm>
            <a:off x="250825" y="333375"/>
            <a:ext cx="863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endParaRPr lang="ru-RU" sz="1600" b="1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539552" y="5373216"/>
            <a:ext cx="817585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Докладчик –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главы администрации района, начальник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финансового управления администрации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Нытвенского муниципального района Н.А.Иванив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pic>
        <p:nvPicPr>
          <p:cNvPr id="7" name="Picture 12" descr="nytvenskii_rayon_c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42875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368A4A"/>
                </a:solidFill>
                <a:latin typeface="+mn-lt"/>
              </a:rPr>
              <a:t>Цель программы</a:t>
            </a:r>
            <a:endParaRPr lang="ru-RU" sz="3600" dirty="0">
              <a:solidFill>
                <a:srgbClr val="368A4A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293E7-D5BE-4909-98B5-B00F610E342F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75656" y="1556792"/>
            <a:ext cx="3240360" cy="14401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Palatino Linotype" pitchFamily="18" charset="0"/>
              </a:rPr>
              <a:t>Сбалансированность и устойчивость бюджета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5656" y="4653136"/>
            <a:ext cx="2931238" cy="156137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Palatino Linotype" pitchFamily="18" charset="0"/>
              </a:rPr>
              <a:t>Повышение эффективности и качества управления финансами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11960" y="3284984"/>
            <a:ext cx="2016224" cy="10801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Palatino Linotype" pitchFamily="18" charset="0"/>
              </a:rPr>
              <a:t>12 целевых показателей</a:t>
            </a:r>
          </a:p>
        </p:txBody>
      </p:sp>
      <p:sp>
        <p:nvSpPr>
          <p:cNvPr id="10" name="Стрелка вправо 9"/>
          <p:cNvSpPr/>
          <p:nvPr/>
        </p:nvSpPr>
        <p:spPr>
          <a:xfrm rot="3860797">
            <a:off x="4404857" y="2381825"/>
            <a:ext cx="1321279" cy="460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7741221">
            <a:off x="4198188" y="4898162"/>
            <a:ext cx="13278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579" name="Picture 3" descr="C:\Documents and Settings\2\Рабочий стол\картинки\balance-3d-people-man-person-with-clipart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285860"/>
            <a:ext cx="1475655" cy="1495068"/>
          </a:xfrm>
          <a:prstGeom prst="rect">
            <a:avLst/>
          </a:prstGeom>
          <a:noFill/>
        </p:spPr>
      </p:pic>
      <p:pic>
        <p:nvPicPr>
          <p:cNvPr id="24582" name="Picture 6" descr="C:\Documents and Settings\2\Рабочий стол\картинки\487269_stock-photo-bal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714884"/>
            <a:ext cx="1475656" cy="1450420"/>
          </a:xfrm>
          <a:prstGeom prst="rect">
            <a:avLst/>
          </a:prstGeom>
          <a:noFill/>
        </p:spPr>
      </p:pic>
      <p:pic>
        <p:nvPicPr>
          <p:cNvPr id="24583" name="Picture 7" descr="C:\Documents and Settings\2\Рабочий стол\картинки\064339100153609355129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212976"/>
            <a:ext cx="3214710" cy="1285884"/>
          </a:xfrm>
          <a:prstGeom prst="rect">
            <a:avLst/>
          </a:prstGeom>
          <a:noFill/>
        </p:spPr>
      </p:pic>
      <p:pic>
        <p:nvPicPr>
          <p:cNvPr id="13" name="Picture 12" descr="nytvenskii_rayon_co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42875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трелка вправо 13"/>
          <p:cNvSpPr/>
          <p:nvPr/>
        </p:nvSpPr>
        <p:spPr>
          <a:xfrm>
            <a:off x="6228184" y="3573016"/>
            <a:ext cx="43204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60232" y="2564904"/>
            <a:ext cx="2304256" cy="28083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Palatino Linotype" pitchFamily="18" charset="0"/>
              </a:rPr>
              <a:t>9</a:t>
            </a:r>
            <a:r>
              <a:rPr lang="ru-RU" sz="20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Palatino Linotype" pitchFamily="18" charset="0"/>
              </a:rPr>
              <a:t>из 12 показателей выполнены. Эффективность реализации программы – </a:t>
            </a:r>
            <a:r>
              <a:rPr lang="ru-RU" sz="2000" dirty="0" smtClean="0">
                <a:solidFill>
                  <a:schemeClr val="tx1"/>
                </a:solidFill>
                <a:latin typeface="Palatino Linotype" pitchFamily="18" charset="0"/>
              </a:rPr>
              <a:t>87</a:t>
            </a:r>
            <a:r>
              <a:rPr lang="ru-RU" sz="2000" dirty="0" smtClean="0">
                <a:solidFill>
                  <a:schemeClr val="tx1"/>
                </a:solidFill>
                <a:latin typeface="Palatino Linotype" pitchFamily="18" charset="0"/>
              </a:rPr>
              <a:t>% </a:t>
            </a:r>
            <a:r>
              <a:rPr lang="ru-RU" sz="2000" dirty="0" smtClean="0">
                <a:solidFill>
                  <a:schemeClr val="tx1"/>
                </a:solidFill>
                <a:latin typeface="Palatino Linotype" pitchFamily="18" charset="0"/>
              </a:rPr>
              <a:t>(эффективна)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368A4A"/>
                </a:solidFill>
                <a:latin typeface="+mn-lt"/>
                <a:cs typeface="Times New Roman" pitchFamily="18" charset="0"/>
              </a:rPr>
              <a:t>Объемы финансирования, </a:t>
            </a:r>
            <a:r>
              <a:rPr lang="ru-RU" sz="3000" dirty="0" smtClean="0">
                <a:solidFill>
                  <a:srgbClr val="368A4A"/>
                </a:solidFill>
                <a:latin typeface="+mn-lt"/>
                <a:cs typeface="Times New Roman" pitchFamily="18" charset="0"/>
              </a:rPr>
              <a:t>тыс. рублей</a:t>
            </a:r>
            <a:endParaRPr lang="ru-RU" sz="3000" dirty="0">
              <a:solidFill>
                <a:srgbClr val="368A4A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05CD3-9E22-400D-B52C-AF496B5B976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772816"/>
          <a:ext cx="6552728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 descr="depositphotos_37869519-stock-photo-a-pile-of-gold-coi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0784" y="2636912"/>
            <a:ext cx="2993216" cy="36058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5536" y="2348880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Тыс. рублей</a:t>
            </a:r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00192" y="1628800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Исполнение 99,9%</a:t>
            </a:r>
            <a:endParaRPr lang="ru-RU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368A4A"/>
                </a:solidFill>
              </a:rPr>
              <a:t>Целевые показатели</a:t>
            </a:r>
            <a:endParaRPr lang="ru-RU" sz="3600" dirty="0">
              <a:solidFill>
                <a:srgbClr val="368A4A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Показатели устойчивости бюджета и сбалансированности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1.    % отклонения первоначальных налоговых и неналоговых доходов от уточненных 7,4 % (</a:t>
            </a:r>
            <a:r>
              <a:rPr lang="en-US" sz="1800" dirty="0" smtClean="0">
                <a:solidFill>
                  <a:srgbClr val="FF0000"/>
                </a:solidFill>
              </a:rPr>
              <a:t> 5</a:t>
            </a:r>
            <a:r>
              <a:rPr lang="ru-RU" sz="1800" dirty="0" smtClean="0">
                <a:solidFill>
                  <a:srgbClr val="FF0000"/>
                </a:solidFill>
              </a:rPr>
              <a:t> %</a:t>
            </a:r>
            <a:r>
              <a:rPr lang="en-US" sz="18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ru-RU" sz="1800" dirty="0" smtClean="0"/>
              <a:t>2.    Доля неналоговых доходов  структуре налоговых и неналоговых доходов 8 % (8%)</a:t>
            </a:r>
          </a:p>
          <a:p>
            <a:pPr>
              <a:buNone/>
            </a:pPr>
            <a:r>
              <a:rPr lang="ru-RU" sz="1800" dirty="0" smtClean="0"/>
              <a:t>3.    Налоговые доходы на 1 жителя 8,0 т.р. (</a:t>
            </a:r>
            <a:r>
              <a:rPr lang="ru-RU" sz="1800" smtClean="0"/>
              <a:t>не менее </a:t>
            </a:r>
            <a:r>
              <a:rPr lang="en-US" sz="1800" dirty="0" smtClean="0"/>
              <a:t>6</a:t>
            </a:r>
            <a:r>
              <a:rPr lang="ru-RU" sz="1800" dirty="0" smtClean="0"/>
              <a:t>т.р.</a:t>
            </a:r>
            <a:r>
              <a:rPr lang="en-US" sz="1800" dirty="0" smtClean="0"/>
              <a:t>)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4.    Уровень недоимки 9,9 % (13 %)</a:t>
            </a:r>
          </a:p>
          <a:p>
            <a:pPr>
              <a:buAutoNum type="arabicPeriod" startAt="5"/>
            </a:pPr>
            <a:r>
              <a:rPr lang="ru-RU" sz="1800" dirty="0" smtClean="0"/>
              <a:t>Дефицит бюджета за счет займов 0</a:t>
            </a:r>
          </a:p>
          <a:p>
            <a:pPr>
              <a:buAutoNum type="arabicPeriod" startAt="5"/>
            </a:pPr>
            <a:r>
              <a:rPr lang="ru-RU" sz="1800" dirty="0" smtClean="0"/>
              <a:t>Доля расходов на формирование резервного фонда в бюджете 0,04% (3%)</a:t>
            </a:r>
          </a:p>
          <a:p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Повышение эффективности и качества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7.   Доля бюджета развития 28 % (13 %)</a:t>
            </a:r>
          </a:p>
          <a:p>
            <a:pPr>
              <a:buNone/>
            </a:pPr>
            <a:r>
              <a:rPr lang="ru-RU" sz="1800" dirty="0" smtClean="0"/>
              <a:t>8.    Объем средств проверенных муниципальным финансовым контролем 19,1 % (15 %)</a:t>
            </a:r>
          </a:p>
          <a:p>
            <a:pPr>
              <a:buNone/>
            </a:pPr>
            <a:r>
              <a:rPr lang="ru-RU" sz="1800" dirty="0" smtClean="0"/>
              <a:t>9.    Выполнение обязательств по Соглашению с Минфином 100 % (100 %)</a:t>
            </a:r>
          </a:p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10. </a:t>
            </a:r>
            <a:r>
              <a:rPr lang="ru-RU" sz="1800" dirty="0" smtClean="0"/>
              <a:t>    </a:t>
            </a:r>
            <a:r>
              <a:rPr lang="ru-RU" sz="1800" dirty="0" smtClean="0">
                <a:solidFill>
                  <a:srgbClr val="FF0000"/>
                </a:solidFill>
              </a:rPr>
              <a:t>Муниципальные образования, выполнившие условия Соглашений </a:t>
            </a:r>
            <a:r>
              <a:rPr lang="ru-RU" sz="1800" dirty="0" smtClean="0">
                <a:solidFill>
                  <a:srgbClr val="FF0000"/>
                </a:solidFill>
              </a:rPr>
              <a:t>57,1 </a:t>
            </a:r>
            <a:r>
              <a:rPr lang="ru-RU" sz="1800" dirty="0" smtClean="0">
                <a:solidFill>
                  <a:srgbClr val="FF0000"/>
                </a:solidFill>
              </a:rPr>
              <a:t>% (100 %)</a:t>
            </a:r>
          </a:p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11.   Уровень достижения показателей  </a:t>
            </a:r>
            <a:r>
              <a:rPr lang="ru-RU" sz="1800" dirty="0" smtClean="0">
                <a:solidFill>
                  <a:srgbClr val="FF0000"/>
                </a:solidFill>
              </a:rPr>
              <a:t>91,7 </a:t>
            </a:r>
            <a:r>
              <a:rPr lang="ru-RU" sz="1800" dirty="0" smtClean="0">
                <a:solidFill>
                  <a:srgbClr val="FF0000"/>
                </a:solidFill>
              </a:rPr>
              <a:t>(95 %)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1C9D8-BFA2-427D-B5C8-EA7DF93440C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251520" y="980728"/>
          <a:ext cx="88924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741D2-BACD-4A87-B90A-A4A554D7FB2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0" y="188640"/>
            <a:ext cx="8572561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2">
                <a:lumMod val="20000"/>
                <a:lumOff val="8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368A4A"/>
                </a:solidFill>
                <a:latin typeface="+mn-lt"/>
              </a:rPr>
              <a:t>Мероприятия программы, тыс.рублей</a:t>
            </a:r>
            <a:endParaRPr lang="ru-RU" sz="3600" dirty="0">
              <a:solidFill>
                <a:srgbClr val="368A4A"/>
              </a:solidFill>
              <a:latin typeface="+mn-lt"/>
            </a:endParaRPr>
          </a:p>
        </p:txBody>
      </p:sp>
      <p:sp>
        <p:nvSpPr>
          <p:cNvPr id="15363" name="Заголовок 1"/>
          <p:cNvSpPr>
            <a:spLocks/>
          </p:cNvSpPr>
          <p:nvPr/>
        </p:nvSpPr>
        <p:spPr bwMode="auto">
          <a:xfrm>
            <a:off x="250825" y="333375"/>
            <a:ext cx="863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endParaRPr lang="ru-RU" sz="1600" b="1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5301208"/>
            <a:ext cx="1656184" cy="880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15001,6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956376" y="1052736"/>
            <a:ext cx="93610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028384" y="11247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100%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028384" y="2132856"/>
            <a:ext cx="86409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028384" y="3212976"/>
            <a:ext cx="93610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100392" y="4293096"/>
            <a:ext cx="79208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028384" y="5445224"/>
            <a:ext cx="86409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100392" y="22768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100%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100392" y="32849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100%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8172400" y="4365104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83%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8028384" y="5589240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100%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Динамика объема межбюджетных трансфертов поселениям (тыс.рублей)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293E7-D5BE-4909-98B5-B00F610E342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699792" y="4149080"/>
            <a:ext cx="2088232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pk4\Рабочий стол\CAMYOZJ4CA1DBQLDCAD14WDTCA0Q7AFMCAFO1V7CCARBL6MZCA7QNH4ECA58QAJQCAC52KRRCAKMEJMSCAAZOXXICAU1MI55CA77IGHECA6SWA12CAAB6ZTXCATGMEF9CARBZH7VCA30VB9LCAGSEXYSCAPECTE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000108"/>
            <a:ext cx="514353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49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4450506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3694F-B16B-4CA6-A708-95B3702DE0D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7079</TotalTime>
  <Words>305</Words>
  <Application>Microsoft Office PowerPoint</Application>
  <PresentationFormat>Экран (4:3)</PresentationFormat>
  <Paragraphs>64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Цель программы</vt:lpstr>
      <vt:lpstr>Объемы финансирования, тыс. рублей</vt:lpstr>
      <vt:lpstr>Целевые показатели</vt:lpstr>
      <vt:lpstr>Слайд 5</vt:lpstr>
      <vt:lpstr>Динамика объема межбюджетных трансфертов поселениям (тыс.рублей)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982</cp:revision>
  <dcterms:modified xsi:type="dcterms:W3CDTF">2019-04-22T12:32:29Z</dcterms:modified>
</cp:coreProperties>
</file>