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44120521448655E-2"/>
          <c:y val="2.5810140336710575E-2"/>
          <c:w val="0.87159865947098214"/>
          <c:h val="0.72624044482862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919461867702093E-2"/>
                  <c:y val="1.016652911581258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7</a:t>
                    </a:r>
                    <a:r>
                      <a:rPr lang="en-US" dirty="0" smtClean="0"/>
                      <a:t>273,9</a:t>
                    </a:r>
                    <a:r>
                      <a:rPr lang="ru-RU" dirty="0" smtClean="0"/>
                      <a:t> 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448207261340079E-3"/>
                  <c:y val="-1.236041523841524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</a:t>
                    </a:r>
                    <a:r>
                      <a:rPr lang="en-US" dirty="0" smtClean="0"/>
                      <a:t>538,1</a:t>
                    </a:r>
                    <a:r>
                      <a:rPr lang="ru-RU" dirty="0" smtClean="0"/>
                      <a:t> тыс.руб.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МП "Развитие с/х и регулирование рынков с/х" </c:v>
                </c:pt>
                <c:pt idx="1">
                  <c:v>ВЦП "Развитие малого и среденго предпринимательства"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7273.9</c:v>
                </c:pt>
                <c:pt idx="1">
                  <c:v>1538.1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6821958577107243E-2"/>
                  <c:y val="2.485597806205816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7</a:t>
                    </a:r>
                    <a:r>
                      <a:rPr lang="en-US" dirty="0" smtClean="0"/>
                      <a:t>120,7</a:t>
                    </a:r>
                    <a:r>
                      <a:rPr lang="ru-RU" dirty="0" smtClean="0"/>
                      <a:t> 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8348192008797513E-2"/>
                  <c:y val="8.9236116621962697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</a:t>
                    </a:r>
                    <a:r>
                      <a:rPr lang="en-US" dirty="0" smtClean="0"/>
                      <a:t>445,7</a:t>
                    </a:r>
                    <a:r>
                      <a:rPr lang="ru-RU" dirty="0" smtClean="0"/>
                      <a:t> тыс.руб.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МП "Развитие с/х и регулирование рынков с/х" </c:v>
                </c:pt>
                <c:pt idx="1">
                  <c:v>ВЦП "Развитие малого и среденго предпринимательства"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7120.7</c:v>
                </c:pt>
                <c:pt idx="1">
                  <c:v>1445.7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МП "Развитие с/х и регулирование рынков с/х" </c:v>
                </c:pt>
                <c:pt idx="1">
                  <c:v>ВЦП "Развитие малого и среденго предпринимательства"</c:v>
                </c:pt>
              </c:strCache>
            </c:strRef>
          </c:cat>
          <c:val>
            <c:numRef>
              <c:f>Лист1!$D$2:$D$4</c:f>
            </c:numRef>
          </c:val>
        </c:ser>
        <c:axId val="27633536"/>
        <c:axId val="28208512"/>
      </c:barChart>
      <c:catAx>
        <c:axId val="27633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>
                <a:latin typeface="+mn-lt"/>
              </a:defRPr>
            </a:pPr>
            <a:endParaRPr lang="ru-RU"/>
          </a:p>
        </c:txPr>
        <c:crossAx val="28208512"/>
        <c:crosses val="autoZero"/>
        <c:auto val="1"/>
        <c:lblAlgn val="ctr"/>
        <c:lblOffset val="100"/>
      </c:catAx>
      <c:valAx>
        <c:axId val="2820851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276335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975308641975349E-2"/>
          <c:y val="9.0856908154986454E-2"/>
          <c:w val="0.98148148148148151"/>
          <c:h val="0.36441784246194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7</a:t>
                    </a:r>
                    <a:r>
                      <a:rPr lang="en-US" smtClean="0"/>
                      <a:t>273,9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7</a:t>
                    </a:r>
                    <a:r>
                      <a:rPr lang="en-US" smtClean="0"/>
                      <a:t>120,7</a:t>
                    </a:r>
                    <a:r>
                      <a:rPr lang="ru-RU" smtClean="0"/>
                      <a:t> тыс.руб.</a:t>
                    </a:r>
                    <a:endParaRPr lang="en-US" dirty="0"/>
                  </a:p>
                </c:rich>
              </c:tx>
              <c:showVal val="1"/>
            </c:dLbl>
            <c:spPr>
              <a:ln>
                <a:solidFill>
                  <a:schemeClr val="tx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(план)</c:v>
                </c:pt>
                <c:pt idx="1">
                  <c:v>2017 (факт)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7273.9</c:v>
                </c:pt>
                <c:pt idx="1">
                  <c:v>7120.7</c:v>
                </c:pt>
              </c:numCache>
            </c:numRef>
          </c:val>
        </c:ser>
        <c:axId val="70342528"/>
        <c:axId val="70344064"/>
      </c:barChart>
      <c:catAx>
        <c:axId val="70342528"/>
        <c:scaling>
          <c:orientation val="minMax"/>
        </c:scaling>
        <c:axPos val="b"/>
        <c:tickLblPos val="nextTo"/>
        <c:crossAx val="70344064"/>
        <c:crosses val="autoZero"/>
        <c:auto val="1"/>
        <c:lblAlgn val="ctr"/>
        <c:lblOffset val="100"/>
      </c:catAx>
      <c:valAx>
        <c:axId val="703440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70342528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975287769957943E-2"/>
          <c:y val="0.14964667225527131"/>
          <c:w val="0.98148148148148151"/>
          <c:h val="0.396484986516651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en-US" smtClean="0"/>
                      <a:t>538,1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3.06729204001488E-3"/>
                  <c:y val="1.068904801823366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dirty="0" smtClean="0"/>
                      <a:t>445,7</a:t>
                    </a:r>
                    <a:r>
                      <a:rPr lang="ru-RU" dirty="0" smtClean="0"/>
                      <a:t> тыс.руб.</a:t>
                    </a:r>
                    <a:endParaRPr lang="en-US" dirty="0"/>
                  </a:p>
                </c:rich>
              </c:tx>
              <c:showVal val="1"/>
            </c:dLbl>
            <c:spPr>
              <a:ln>
                <a:solidFill>
                  <a:schemeClr val="tx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(план)</c:v>
                </c:pt>
                <c:pt idx="1">
                  <c:v>2017 (факт)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1538.1</c:v>
                </c:pt>
                <c:pt idx="1">
                  <c:v>1445.7</c:v>
                </c:pt>
              </c:numCache>
            </c:numRef>
          </c:val>
        </c:ser>
        <c:axId val="76426240"/>
        <c:axId val="79024896"/>
      </c:barChart>
      <c:catAx>
        <c:axId val="76426240"/>
        <c:scaling>
          <c:orientation val="minMax"/>
        </c:scaling>
        <c:axPos val="b"/>
        <c:tickLblPos val="nextTo"/>
        <c:crossAx val="79024896"/>
        <c:crosses val="autoZero"/>
        <c:auto val="1"/>
        <c:lblAlgn val="ctr"/>
        <c:lblOffset val="100"/>
      </c:catAx>
      <c:valAx>
        <c:axId val="79024896"/>
        <c:scaling>
          <c:orientation val="minMax"/>
        </c:scaling>
        <c:delete val="1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one"/>
        <c:crossAx val="76426240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2269168160059518"/>
          <c:w val="0.96119875569381286"/>
          <c:h val="0.609674408157548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500" b="1" smtClean="0"/>
                      <a:t>1</a:t>
                    </a:r>
                    <a:r>
                      <a:rPr lang="en-US" smtClean="0"/>
                      <a:t>9627,7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500" b="1" smtClean="0"/>
                      <a:t>1</a:t>
                    </a:r>
                    <a:r>
                      <a:rPr lang="en-US" smtClean="0"/>
                      <a:t>7961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Val val="1"/>
            </c:dLbl>
            <c:spPr>
              <a:ln>
                <a:solidFill>
                  <a:schemeClr val="tx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19627.7</c:v>
                </c:pt>
                <c:pt idx="1">
                  <c:v>17961</c:v>
                </c:pt>
              </c:numCache>
            </c:numRef>
          </c:val>
        </c:ser>
        <c:axId val="89389312"/>
        <c:axId val="89409024"/>
      </c:barChart>
      <c:catAx>
        <c:axId val="89389312"/>
        <c:scaling>
          <c:orientation val="minMax"/>
        </c:scaling>
        <c:axPos val="b"/>
        <c:tickLblPos val="nextTo"/>
        <c:crossAx val="89409024"/>
        <c:crosses val="autoZero"/>
        <c:auto val="1"/>
        <c:lblAlgn val="ctr"/>
        <c:lblOffset val="100"/>
      </c:catAx>
      <c:valAx>
        <c:axId val="89409024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tickLblPos val="none"/>
        <c:crossAx val="89389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975287769957943E-2"/>
          <c:y val="9.0856908154986454E-2"/>
          <c:w val="0.98148148148148151"/>
          <c:h val="0.396484986516651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 b="1" smtClean="0"/>
                      <a:t>1</a:t>
                    </a:r>
                    <a:r>
                      <a:rPr lang="en-US" smtClean="0"/>
                      <a:t>9627,7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700" b="1" smtClean="0"/>
                      <a:t>1</a:t>
                    </a:r>
                    <a:r>
                      <a:rPr lang="en-US" smtClean="0"/>
                      <a:t>7961</a:t>
                    </a:r>
                    <a:r>
                      <a:rPr lang="ru-RU" smtClean="0"/>
                      <a:t> тыс.руб.</a:t>
                    </a:r>
                    <a:endParaRPr lang="en-US"/>
                  </a:p>
                </c:rich>
              </c:tx>
              <c:showVal val="1"/>
            </c:dLbl>
            <c:spPr>
              <a:ln>
                <a:solidFill>
                  <a:schemeClr val="tx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7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(план)</c:v>
                </c:pt>
                <c:pt idx="1">
                  <c:v>2017 (факт)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19627.7</c:v>
                </c:pt>
                <c:pt idx="1">
                  <c:v>17961</c:v>
                </c:pt>
              </c:numCache>
            </c:numRef>
          </c:val>
        </c:ser>
        <c:axId val="100747520"/>
        <c:axId val="101036800"/>
      </c:barChart>
      <c:catAx>
        <c:axId val="100747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1036800"/>
        <c:crosses val="autoZero"/>
        <c:auto val="1"/>
        <c:lblAlgn val="ctr"/>
        <c:lblOffset val="100"/>
      </c:catAx>
      <c:valAx>
        <c:axId val="101036800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tickLblPos val="none"/>
        <c:crossAx val="100747520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F075D-AC52-4DF5-B231-3BA08B1F9196}" type="doc">
      <dgm:prSet loTypeId="urn:microsoft.com/office/officeart/2005/8/layout/hList7" loCatId="list" qsTypeId="urn:microsoft.com/office/officeart/2005/8/quickstyle/simple2" qsCatId="simple" csTypeId="urn:microsoft.com/office/officeart/2005/8/colors/accent3_1" csCatId="accent3" phldr="1"/>
      <dgm:spPr/>
    </dgm:pt>
    <dgm:pt modelId="{C107691D-D36A-426B-BF2A-DCC5F0D78330}">
      <dgm:prSet phldrT="[Текст]" custT="1"/>
      <dgm:spPr/>
      <dgm:t>
        <a:bodyPr/>
        <a:lstStyle/>
        <a:p>
          <a:r>
            <a:rPr lang="ru-RU" sz="1800" dirty="0" smtClean="0"/>
            <a:t>Создание новых крестьянских (фермерских) хозяйств, план-2 </a:t>
          </a:r>
          <a:r>
            <a:rPr lang="ru-RU" sz="1800" dirty="0" err="1" smtClean="0"/>
            <a:t>шт</a:t>
          </a:r>
          <a:r>
            <a:rPr lang="ru-RU" sz="1800" dirty="0" smtClean="0"/>
            <a:t>, факт-2 </a:t>
          </a:r>
          <a:r>
            <a:rPr lang="ru-RU" sz="1800" dirty="0" err="1" smtClean="0"/>
            <a:t>шт</a:t>
          </a:r>
          <a:r>
            <a:rPr lang="ru-RU" sz="1800" dirty="0" smtClean="0"/>
            <a:t>,</a:t>
          </a:r>
        </a:p>
        <a:p>
          <a:r>
            <a:rPr lang="ru-RU" sz="1800" dirty="0" smtClean="0">
              <a:solidFill>
                <a:srgbClr val="FF0000"/>
              </a:solidFill>
            </a:rPr>
            <a:t>100%</a:t>
          </a:r>
          <a:endParaRPr lang="ru-RU" sz="1800" dirty="0">
            <a:solidFill>
              <a:srgbClr val="FF0000"/>
            </a:solidFill>
          </a:endParaRPr>
        </a:p>
      </dgm:t>
    </dgm:pt>
    <dgm:pt modelId="{1EA79359-3002-49A1-B7C5-CBD61664E361}" type="parTrans" cxnId="{AB028ADF-0149-4233-97D4-6F506DA7019A}">
      <dgm:prSet/>
      <dgm:spPr/>
      <dgm:t>
        <a:bodyPr/>
        <a:lstStyle/>
        <a:p>
          <a:endParaRPr lang="ru-RU"/>
        </a:p>
      </dgm:t>
    </dgm:pt>
    <dgm:pt modelId="{3924A5AD-F062-417E-B6FF-E791CA4675B4}" type="sibTrans" cxnId="{AB028ADF-0149-4233-97D4-6F506DA7019A}">
      <dgm:prSet/>
      <dgm:spPr/>
      <dgm:t>
        <a:bodyPr/>
        <a:lstStyle/>
        <a:p>
          <a:endParaRPr lang="ru-RU"/>
        </a:p>
      </dgm:t>
    </dgm:pt>
    <dgm:pt modelId="{38553900-B3DD-44A8-B1E4-42BAD438CECA}">
      <dgm:prSet phldrT="[Текст]" custT="1"/>
      <dgm:spPr/>
      <dgm:t>
        <a:bodyPr/>
        <a:lstStyle/>
        <a:p>
          <a:r>
            <a:rPr lang="ru-RU" sz="1800" dirty="0" smtClean="0"/>
            <a:t>Количество участников в ярмарочных мероприятиях, план-45 уч.,факт-45 </a:t>
          </a:r>
          <a:r>
            <a:rPr lang="ru-RU" sz="1800" dirty="0" err="1" smtClean="0"/>
            <a:t>уч</a:t>
          </a:r>
          <a:r>
            <a:rPr lang="ru-RU" sz="1800" dirty="0" smtClean="0"/>
            <a:t>.,</a:t>
          </a:r>
        </a:p>
        <a:p>
          <a:r>
            <a:rPr lang="ru-RU" sz="1800" dirty="0" smtClean="0">
              <a:solidFill>
                <a:srgbClr val="FF0000"/>
              </a:solidFill>
            </a:rPr>
            <a:t>100%</a:t>
          </a:r>
          <a:endParaRPr lang="ru-RU" sz="1800" dirty="0">
            <a:solidFill>
              <a:srgbClr val="FF0000"/>
            </a:solidFill>
          </a:endParaRPr>
        </a:p>
      </dgm:t>
    </dgm:pt>
    <dgm:pt modelId="{B01C4D77-D72F-41C6-B1C4-7E09674A2AD9}" type="parTrans" cxnId="{B4FF1729-8CC2-4AD9-96DA-68AAB9F8DBCE}">
      <dgm:prSet/>
      <dgm:spPr/>
      <dgm:t>
        <a:bodyPr/>
        <a:lstStyle/>
        <a:p>
          <a:endParaRPr lang="ru-RU"/>
        </a:p>
      </dgm:t>
    </dgm:pt>
    <dgm:pt modelId="{F049A77E-F62B-45F7-9098-D4482B4A0CD5}" type="sibTrans" cxnId="{B4FF1729-8CC2-4AD9-96DA-68AAB9F8DBCE}">
      <dgm:prSet/>
      <dgm:spPr/>
      <dgm:t>
        <a:bodyPr/>
        <a:lstStyle/>
        <a:p>
          <a:endParaRPr lang="ru-RU"/>
        </a:p>
      </dgm:t>
    </dgm:pt>
    <dgm:pt modelId="{D78F1919-75A3-447B-82DF-0DE60884A40F}">
      <dgm:prSet phldrT="[Текст]" custT="1"/>
      <dgm:spPr/>
      <dgm:t>
        <a:bodyPr/>
        <a:lstStyle/>
        <a:p>
          <a:r>
            <a:rPr lang="ru-RU" sz="1800" dirty="0" smtClean="0"/>
            <a:t>Рентабельность производства, план-10%, факт-11%,</a:t>
          </a:r>
        </a:p>
        <a:p>
          <a:r>
            <a:rPr lang="ru-RU" sz="1800" dirty="0" smtClean="0"/>
            <a:t> </a:t>
          </a:r>
          <a:r>
            <a:rPr lang="ru-RU" sz="1800" dirty="0" smtClean="0">
              <a:solidFill>
                <a:srgbClr val="FF0000"/>
              </a:solidFill>
            </a:rPr>
            <a:t>110%</a:t>
          </a:r>
          <a:endParaRPr lang="ru-RU" sz="1800" dirty="0">
            <a:solidFill>
              <a:srgbClr val="FF0000"/>
            </a:solidFill>
          </a:endParaRPr>
        </a:p>
      </dgm:t>
    </dgm:pt>
    <dgm:pt modelId="{8DBD8674-FEE1-4E8B-8938-B67A5C30711C}" type="parTrans" cxnId="{0525FA0E-0B3B-48AC-8478-D66D8003170D}">
      <dgm:prSet/>
      <dgm:spPr/>
      <dgm:t>
        <a:bodyPr/>
        <a:lstStyle/>
        <a:p>
          <a:endParaRPr lang="ru-RU"/>
        </a:p>
      </dgm:t>
    </dgm:pt>
    <dgm:pt modelId="{C7AB6756-53F0-4439-9D18-13A69F6C43D2}" type="sibTrans" cxnId="{0525FA0E-0B3B-48AC-8478-D66D8003170D}">
      <dgm:prSet/>
      <dgm:spPr/>
      <dgm:t>
        <a:bodyPr/>
        <a:lstStyle/>
        <a:p>
          <a:endParaRPr lang="ru-RU"/>
        </a:p>
      </dgm:t>
    </dgm:pt>
    <dgm:pt modelId="{8519753B-2458-451F-A44C-31139524661B}" type="pres">
      <dgm:prSet presAssocID="{4BBF075D-AC52-4DF5-B231-3BA08B1F9196}" presName="Name0" presStyleCnt="0">
        <dgm:presLayoutVars>
          <dgm:dir/>
          <dgm:resizeHandles val="exact"/>
        </dgm:presLayoutVars>
      </dgm:prSet>
      <dgm:spPr/>
    </dgm:pt>
    <dgm:pt modelId="{557DE3BD-44E7-42D0-9228-22328CB9419F}" type="pres">
      <dgm:prSet presAssocID="{4BBF075D-AC52-4DF5-B231-3BA08B1F9196}" presName="fgShape" presStyleLbl="fgShp" presStyleIdx="0" presStyleCnt="1" custScaleY="33935"/>
      <dgm:spPr>
        <a:solidFill>
          <a:srgbClr val="92D050"/>
        </a:solidFill>
      </dgm:spPr>
    </dgm:pt>
    <dgm:pt modelId="{13337AB7-F4C0-451C-BBBC-528FE7C92032}" type="pres">
      <dgm:prSet presAssocID="{4BBF075D-AC52-4DF5-B231-3BA08B1F9196}" presName="linComp" presStyleCnt="0"/>
      <dgm:spPr/>
    </dgm:pt>
    <dgm:pt modelId="{ECF98872-A680-415D-BF11-278C8ECE6FA0}" type="pres">
      <dgm:prSet presAssocID="{C107691D-D36A-426B-BF2A-DCC5F0D78330}" presName="compNode" presStyleCnt="0"/>
      <dgm:spPr/>
    </dgm:pt>
    <dgm:pt modelId="{5171EAA7-9016-486D-9906-1BC2D5949C82}" type="pres">
      <dgm:prSet presAssocID="{C107691D-D36A-426B-BF2A-DCC5F0D78330}" presName="bkgdShape" presStyleLbl="node1" presStyleIdx="0" presStyleCnt="3"/>
      <dgm:spPr/>
      <dgm:t>
        <a:bodyPr/>
        <a:lstStyle/>
        <a:p>
          <a:endParaRPr lang="ru-RU"/>
        </a:p>
      </dgm:t>
    </dgm:pt>
    <dgm:pt modelId="{97B3CD5C-8EF3-4CE1-9315-59EABC0A58A8}" type="pres">
      <dgm:prSet presAssocID="{C107691D-D36A-426B-BF2A-DCC5F0D7833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39FB7-C013-4F53-8275-D2BC022D2FE2}" type="pres">
      <dgm:prSet presAssocID="{C107691D-D36A-426B-BF2A-DCC5F0D78330}" presName="invisiNode" presStyleLbl="node1" presStyleIdx="0" presStyleCnt="3"/>
      <dgm:spPr/>
    </dgm:pt>
    <dgm:pt modelId="{BAD859F1-93A7-4C95-BEAC-3ED5A365ED72}" type="pres">
      <dgm:prSet presAssocID="{C107691D-D36A-426B-BF2A-DCC5F0D78330}" presName="imagNode" presStyleLbl="fgImgPlace1" presStyleIdx="0" presStyleCnt="3" custScaleX="129448" custScaleY="1162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7CC1B6-AAAF-4766-8704-75CFFFCA15C2}" type="pres">
      <dgm:prSet presAssocID="{3924A5AD-F062-417E-B6FF-E791CA4675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8F9DCE-B37E-4DC1-A757-E018A48B8211}" type="pres">
      <dgm:prSet presAssocID="{38553900-B3DD-44A8-B1E4-42BAD438CECA}" presName="compNode" presStyleCnt="0"/>
      <dgm:spPr/>
    </dgm:pt>
    <dgm:pt modelId="{5E4DC658-3DA1-4B4F-A797-CC9435D78508}" type="pres">
      <dgm:prSet presAssocID="{38553900-B3DD-44A8-B1E4-42BAD438CECA}" presName="bkgdShape" presStyleLbl="node1" presStyleIdx="1" presStyleCnt="3"/>
      <dgm:spPr/>
      <dgm:t>
        <a:bodyPr/>
        <a:lstStyle/>
        <a:p>
          <a:endParaRPr lang="ru-RU"/>
        </a:p>
      </dgm:t>
    </dgm:pt>
    <dgm:pt modelId="{59ECA6E4-1813-47D8-AEB3-2A2081DDA9FA}" type="pres">
      <dgm:prSet presAssocID="{38553900-B3DD-44A8-B1E4-42BAD438CEC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48020-9872-4C30-90D2-24482C87E517}" type="pres">
      <dgm:prSet presAssocID="{38553900-B3DD-44A8-B1E4-42BAD438CECA}" presName="invisiNode" presStyleLbl="node1" presStyleIdx="1" presStyleCnt="3"/>
      <dgm:spPr/>
    </dgm:pt>
    <dgm:pt modelId="{8AAEF25A-F151-4FB9-B561-000E7A29A0B5}" type="pres">
      <dgm:prSet presAssocID="{38553900-B3DD-44A8-B1E4-42BAD438CECA}" presName="imagNode" presStyleLbl="fgImgPlace1" presStyleIdx="1" presStyleCnt="3" custScaleX="133778" custScaleY="1257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B7FC4B-3EED-4DF4-9823-B05E6C361F52}" type="pres">
      <dgm:prSet presAssocID="{F049A77E-F62B-45F7-9098-D4482B4A0C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B8F7E1-B572-445C-8146-B091DDD25062}" type="pres">
      <dgm:prSet presAssocID="{D78F1919-75A3-447B-82DF-0DE60884A40F}" presName="compNode" presStyleCnt="0"/>
      <dgm:spPr/>
    </dgm:pt>
    <dgm:pt modelId="{57CCD313-92ED-448A-89AB-9F5F606493E9}" type="pres">
      <dgm:prSet presAssocID="{D78F1919-75A3-447B-82DF-0DE60884A40F}" presName="bkgdShape" presStyleLbl="node1" presStyleIdx="2" presStyleCnt="3"/>
      <dgm:spPr/>
      <dgm:t>
        <a:bodyPr/>
        <a:lstStyle/>
        <a:p>
          <a:endParaRPr lang="ru-RU"/>
        </a:p>
      </dgm:t>
    </dgm:pt>
    <dgm:pt modelId="{C3500808-A6E2-4767-A5FD-F3B6DA888E95}" type="pres">
      <dgm:prSet presAssocID="{D78F1919-75A3-447B-82DF-0DE60884A40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DB74D-AECD-4879-97A2-06CB2DAA53C6}" type="pres">
      <dgm:prSet presAssocID="{D78F1919-75A3-447B-82DF-0DE60884A40F}" presName="invisiNode" presStyleLbl="node1" presStyleIdx="2" presStyleCnt="3"/>
      <dgm:spPr/>
    </dgm:pt>
    <dgm:pt modelId="{3B38CA4A-0853-452B-A479-96036512B9AB}" type="pres">
      <dgm:prSet presAssocID="{D78F1919-75A3-447B-82DF-0DE60884A40F}" presName="imagNode" presStyleLbl="fgImgPlace1" presStyleIdx="2" presStyleCnt="3" custScaleX="128552" custScaleY="1257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C527993-AFD3-4D0D-98B9-B330107C0215}" type="presOf" srcId="{4BBF075D-AC52-4DF5-B231-3BA08B1F9196}" destId="{8519753B-2458-451F-A44C-31139524661B}" srcOrd="0" destOrd="0" presId="urn:microsoft.com/office/officeart/2005/8/layout/hList7"/>
    <dgm:cxn modelId="{F43E533F-8EBB-4B3B-AB04-9F663A671B5F}" type="presOf" srcId="{D78F1919-75A3-447B-82DF-0DE60884A40F}" destId="{C3500808-A6E2-4767-A5FD-F3B6DA888E95}" srcOrd="1" destOrd="0" presId="urn:microsoft.com/office/officeart/2005/8/layout/hList7"/>
    <dgm:cxn modelId="{710BDA38-97FA-4D46-A125-0A63D13B0DD9}" type="presOf" srcId="{F049A77E-F62B-45F7-9098-D4482B4A0CD5}" destId="{45B7FC4B-3EED-4DF4-9823-B05E6C361F52}" srcOrd="0" destOrd="0" presId="urn:microsoft.com/office/officeart/2005/8/layout/hList7"/>
    <dgm:cxn modelId="{0525FA0E-0B3B-48AC-8478-D66D8003170D}" srcId="{4BBF075D-AC52-4DF5-B231-3BA08B1F9196}" destId="{D78F1919-75A3-447B-82DF-0DE60884A40F}" srcOrd="2" destOrd="0" parTransId="{8DBD8674-FEE1-4E8B-8938-B67A5C30711C}" sibTransId="{C7AB6756-53F0-4439-9D18-13A69F6C43D2}"/>
    <dgm:cxn modelId="{7E3CC85C-5617-4AB5-AEB4-C0DD52152D8D}" type="presOf" srcId="{38553900-B3DD-44A8-B1E4-42BAD438CECA}" destId="{59ECA6E4-1813-47D8-AEB3-2A2081DDA9FA}" srcOrd="1" destOrd="0" presId="urn:microsoft.com/office/officeart/2005/8/layout/hList7"/>
    <dgm:cxn modelId="{AB028ADF-0149-4233-97D4-6F506DA7019A}" srcId="{4BBF075D-AC52-4DF5-B231-3BA08B1F9196}" destId="{C107691D-D36A-426B-BF2A-DCC5F0D78330}" srcOrd="0" destOrd="0" parTransId="{1EA79359-3002-49A1-B7C5-CBD61664E361}" sibTransId="{3924A5AD-F062-417E-B6FF-E791CA4675B4}"/>
    <dgm:cxn modelId="{BE517F56-31D6-43BD-8241-7B54D8B086CD}" type="presOf" srcId="{3924A5AD-F062-417E-B6FF-E791CA4675B4}" destId="{D07CC1B6-AAAF-4766-8704-75CFFFCA15C2}" srcOrd="0" destOrd="0" presId="urn:microsoft.com/office/officeart/2005/8/layout/hList7"/>
    <dgm:cxn modelId="{B4FF1729-8CC2-4AD9-96DA-68AAB9F8DBCE}" srcId="{4BBF075D-AC52-4DF5-B231-3BA08B1F9196}" destId="{38553900-B3DD-44A8-B1E4-42BAD438CECA}" srcOrd="1" destOrd="0" parTransId="{B01C4D77-D72F-41C6-B1C4-7E09674A2AD9}" sibTransId="{F049A77E-F62B-45F7-9098-D4482B4A0CD5}"/>
    <dgm:cxn modelId="{088E2B76-EA7D-4FF4-A7B9-55D69FCE04E2}" type="presOf" srcId="{C107691D-D36A-426B-BF2A-DCC5F0D78330}" destId="{5171EAA7-9016-486D-9906-1BC2D5949C82}" srcOrd="0" destOrd="0" presId="urn:microsoft.com/office/officeart/2005/8/layout/hList7"/>
    <dgm:cxn modelId="{EBEF6919-CABB-43B8-B34F-E6851DDDFBEB}" type="presOf" srcId="{C107691D-D36A-426B-BF2A-DCC5F0D78330}" destId="{97B3CD5C-8EF3-4CE1-9315-59EABC0A58A8}" srcOrd="1" destOrd="0" presId="urn:microsoft.com/office/officeart/2005/8/layout/hList7"/>
    <dgm:cxn modelId="{BBABBD98-C482-481F-BF73-A29B60289AE6}" type="presOf" srcId="{38553900-B3DD-44A8-B1E4-42BAD438CECA}" destId="{5E4DC658-3DA1-4B4F-A797-CC9435D78508}" srcOrd="0" destOrd="0" presId="urn:microsoft.com/office/officeart/2005/8/layout/hList7"/>
    <dgm:cxn modelId="{55C62669-91A6-4713-94CD-2F4D3A57A707}" type="presOf" srcId="{D78F1919-75A3-447B-82DF-0DE60884A40F}" destId="{57CCD313-92ED-448A-89AB-9F5F606493E9}" srcOrd="0" destOrd="0" presId="urn:microsoft.com/office/officeart/2005/8/layout/hList7"/>
    <dgm:cxn modelId="{14D1874A-CD44-4AED-947F-7411BB733B2F}" type="presParOf" srcId="{8519753B-2458-451F-A44C-31139524661B}" destId="{557DE3BD-44E7-42D0-9228-22328CB9419F}" srcOrd="0" destOrd="0" presId="urn:microsoft.com/office/officeart/2005/8/layout/hList7"/>
    <dgm:cxn modelId="{A590E7C4-E946-4C94-98F3-9AEB5F931227}" type="presParOf" srcId="{8519753B-2458-451F-A44C-31139524661B}" destId="{13337AB7-F4C0-451C-BBBC-528FE7C92032}" srcOrd="1" destOrd="0" presId="urn:microsoft.com/office/officeart/2005/8/layout/hList7"/>
    <dgm:cxn modelId="{91038C03-936B-457F-AA04-A55BCE41C247}" type="presParOf" srcId="{13337AB7-F4C0-451C-BBBC-528FE7C92032}" destId="{ECF98872-A680-415D-BF11-278C8ECE6FA0}" srcOrd="0" destOrd="0" presId="urn:microsoft.com/office/officeart/2005/8/layout/hList7"/>
    <dgm:cxn modelId="{EE32A5A8-24C9-43E1-BA7A-C9F7F580C466}" type="presParOf" srcId="{ECF98872-A680-415D-BF11-278C8ECE6FA0}" destId="{5171EAA7-9016-486D-9906-1BC2D5949C82}" srcOrd="0" destOrd="0" presId="urn:microsoft.com/office/officeart/2005/8/layout/hList7"/>
    <dgm:cxn modelId="{E91758CE-E3F2-4A2F-8BF2-CB7D98484C82}" type="presParOf" srcId="{ECF98872-A680-415D-BF11-278C8ECE6FA0}" destId="{97B3CD5C-8EF3-4CE1-9315-59EABC0A58A8}" srcOrd="1" destOrd="0" presId="urn:microsoft.com/office/officeart/2005/8/layout/hList7"/>
    <dgm:cxn modelId="{FE51B8D9-ADB8-45D3-A756-93170AA364EE}" type="presParOf" srcId="{ECF98872-A680-415D-BF11-278C8ECE6FA0}" destId="{48839FB7-C013-4F53-8275-D2BC022D2FE2}" srcOrd="2" destOrd="0" presId="urn:microsoft.com/office/officeart/2005/8/layout/hList7"/>
    <dgm:cxn modelId="{5D6F4B49-032B-4C4E-BA24-0D4977F8CDE9}" type="presParOf" srcId="{ECF98872-A680-415D-BF11-278C8ECE6FA0}" destId="{BAD859F1-93A7-4C95-BEAC-3ED5A365ED72}" srcOrd="3" destOrd="0" presId="urn:microsoft.com/office/officeart/2005/8/layout/hList7"/>
    <dgm:cxn modelId="{D84351B8-1169-43FC-9595-7020D4B13F21}" type="presParOf" srcId="{13337AB7-F4C0-451C-BBBC-528FE7C92032}" destId="{D07CC1B6-AAAF-4766-8704-75CFFFCA15C2}" srcOrd="1" destOrd="0" presId="urn:microsoft.com/office/officeart/2005/8/layout/hList7"/>
    <dgm:cxn modelId="{22ABD6B8-632E-4480-863C-5D20EFAACC58}" type="presParOf" srcId="{13337AB7-F4C0-451C-BBBC-528FE7C92032}" destId="{B68F9DCE-B37E-4DC1-A757-E018A48B8211}" srcOrd="2" destOrd="0" presId="urn:microsoft.com/office/officeart/2005/8/layout/hList7"/>
    <dgm:cxn modelId="{EDE2DACA-5F0F-48EA-BA10-426B41B725C6}" type="presParOf" srcId="{B68F9DCE-B37E-4DC1-A757-E018A48B8211}" destId="{5E4DC658-3DA1-4B4F-A797-CC9435D78508}" srcOrd="0" destOrd="0" presId="urn:microsoft.com/office/officeart/2005/8/layout/hList7"/>
    <dgm:cxn modelId="{C411F47E-4DD5-4A25-AD69-DADCEB6C68FA}" type="presParOf" srcId="{B68F9DCE-B37E-4DC1-A757-E018A48B8211}" destId="{59ECA6E4-1813-47D8-AEB3-2A2081DDA9FA}" srcOrd="1" destOrd="0" presId="urn:microsoft.com/office/officeart/2005/8/layout/hList7"/>
    <dgm:cxn modelId="{05142942-87CD-45A4-A787-1744F72FDF3A}" type="presParOf" srcId="{B68F9DCE-B37E-4DC1-A757-E018A48B8211}" destId="{2AD48020-9872-4C30-90D2-24482C87E517}" srcOrd="2" destOrd="0" presId="urn:microsoft.com/office/officeart/2005/8/layout/hList7"/>
    <dgm:cxn modelId="{6D7F4EA9-6999-4FA2-82E9-D4ACAB3E3EAC}" type="presParOf" srcId="{B68F9DCE-B37E-4DC1-A757-E018A48B8211}" destId="{8AAEF25A-F151-4FB9-B561-000E7A29A0B5}" srcOrd="3" destOrd="0" presId="urn:microsoft.com/office/officeart/2005/8/layout/hList7"/>
    <dgm:cxn modelId="{86C3DE2D-4DC6-46AD-A501-5AAD3913F999}" type="presParOf" srcId="{13337AB7-F4C0-451C-BBBC-528FE7C92032}" destId="{45B7FC4B-3EED-4DF4-9823-B05E6C361F52}" srcOrd="3" destOrd="0" presId="urn:microsoft.com/office/officeart/2005/8/layout/hList7"/>
    <dgm:cxn modelId="{D372A5A7-5A1B-4EF4-8890-D9AFDAD2C641}" type="presParOf" srcId="{13337AB7-F4C0-451C-BBBC-528FE7C92032}" destId="{EAB8F7E1-B572-445C-8146-B091DDD25062}" srcOrd="4" destOrd="0" presId="urn:microsoft.com/office/officeart/2005/8/layout/hList7"/>
    <dgm:cxn modelId="{06948153-A317-461B-96CB-551B1E98D4B4}" type="presParOf" srcId="{EAB8F7E1-B572-445C-8146-B091DDD25062}" destId="{57CCD313-92ED-448A-89AB-9F5F606493E9}" srcOrd="0" destOrd="0" presId="urn:microsoft.com/office/officeart/2005/8/layout/hList7"/>
    <dgm:cxn modelId="{D6CC4F1C-4339-4105-94D0-60AB13929258}" type="presParOf" srcId="{EAB8F7E1-B572-445C-8146-B091DDD25062}" destId="{C3500808-A6E2-4767-A5FD-F3B6DA888E95}" srcOrd="1" destOrd="0" presId="urn:microsoft.com/office/officeart/2005/8/layout/hList7"/>
    <dgm:cxn modelId="{6E69D24F-A1B9-4415-9274-3121815CB7FF}" type="presParOf" srcId="{EAB8F7E1-B572-445C-8146-B091DDD25062}" destId="{78ADB74D-AECD-4879-97A2-06CB2DAA53C6}" srcOrd="2" destOrd="0" presId="urn:microsoft.com/office/officeart/2005/8/layout/hList7"/>
    <dgm:cxn modelId="{23E05640-D534-4AA0-A639-F88EDFFA9FA7}" type="presParOf" srcId="{EAB8F7E1-B572-445C-8146-B091DDD25062}" destId="{3B38CA4A-0853-452B-A479-96036512B9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671C3-0738-4750-BC82-69E49C308782}" type="doc">
      <dgm:prSet loTypeId="urn:microsoft.com/office/officeart/2005/8/layout/hList7" loCatId="list" qsTypeId="urn:microsoft.com/office/officeart/2005/8/quickstyle/simple2" qsCatId="simple" csTypeId="urn:microsoft.com/office/officeart/2005/8/colors/accent3_1" csCatId="accent3" phldr="1"/>
      <dgm:spPr/>
    </dgm:pt>
    <dgm:pt modelId="{8DFB46C9-A43D-4AA4-9A96-C2447193BB52}">
      <dgm:prSet phldrT="[Текст]" custT="1"/>
      <dgm:spPr/>
      <dgm:t>
        <a:bodyPr/>
        <a:lstStyle/>
        <a:p>
          <a:endParaRPr lang="ru-RU" sz="1500" dirty="0" smtClean="0"/>
        </a:p>
        <a:p>
          <a:r>
            <a:rPr lang="ru-RU" sz="1500" dirty="0" smtClean="0"/>
            <a:t>«Поддержка кадрового потенциала» проведен 38-й районный конкурс операторов машинного доения, </a:t>
          </a:r>
          <a:r>
            <a:rPr lang="ru-RU" sz="1500" dirty="0" smtClean="0">
              <a:solidFill>
                <a:srgbClr val="FF0000"/>
              </a:solidFill>
            </a:rPr>
            <a:t>220,0 тыс.рублей  </a:t>
          </a:r>
          <a:endParaRPr lang="ru-RU" sz="1500" dirty="0">
            <a:solidFill>
              <a:srgbClr val="FF0000"/>
            </a:solidFill>
          </a:endParaRPr>
        </a:p>
      </dgm:t>
    </dgm:pt>
    <dgm:pt modelId="{C898B330-3EF5-457C-864B-8196406A6F97}" type="parTrans" cxnId="{94FBB443-6621-42FE-81EE-055782D2F176}">
      <dgm:prSet/>
      <dgm:spPr/>
      <dgm:t>
        <a:bodyPr/>
        <a:lstStyle/>
        <a:p>
          <a:endParaRPr lang="ru-RU"/>
        </a:p>
      </dgm:t>
    </dgm:pt>
    <dgm:pt modelId="{7BED5368-64A3-452A-8841-16F3F58F1424}" type="sibTrans" cxnId="{94FBB443-6621-42FE-81EE-055782D2F176}">
      <dgm:prSet/>
      <dgm:spPr/>
      <dgm:t>
        <a:bodyPr/>
        <a:lstStyle/>
        <a:p>
          <a:endParaRPr lang="ru-RU"/>
        </a:p>
      </dgm:t>
    </dgm:pt>
    <dgm:pt modelId="{EF2E9D79-8DC1-43C6-9AA3-B665A69FD494}">
      <dgm:prSet phldrT="[Текст]" custT="1"/>
      <dgm:spPr/>
      <dgm:t>
        <a:bodyPr/>
        <a:lstStyle/>
        <a:p>
          <a:r>
            <a:rPr lang="ru-RU" sz="1500" b="0" dirty="0" smtClean="0"/>
            <a:t>Предоставлена субсидия  9 </a:t>
          </a:r>
          <a:r>
            <a:rPr lang="ru-RU" sz="1500" b="0" dirty="0" err="1" smtClean="0"/>
            <a:t>сельхозтоваропроизводителям</a:t>
          </a:r>
          <a:r>
            <a:rPr lang="ru-RU" sz="1500" b="0" dirty="0" smtClean="0"/>
            <a:t> на посев (подсев) многолетних трав, </a:t>
          </a:r>
          <a:r>
            <a:rPr lang="ru-RU" sz="1500" dirty="0" smtClean="0">
              <a:solidFill>
                <a:srgbClr val="FF0000"/>
              </a:solidFill>
            </a:rPr>
            <a:t>2900,0 тыс.рублей </a:t>
          </a:r>
          <a:endParaRPr lang="ru-RU" sz="1500" b="0" dirty="0">
            <a:solidFill>
              <a:srgbClr val="FF0000"/>
            </a:solidFill>
          </a:endParaRPr>
        </a:p>
      </dgm:t>
    </dgm:pt>
    <dgm:pt modelId="{027D978A-726D-4608-A37E-9DF8F01575F2}" type="parTrans" cxnId="{F9DB8A87-CFDE-49B6-98B9-0C5D11D4B0D4}">
      <dgm:prSet/>
      <dgm:spPr/>
      <dgm:t>
        <a:bodyPr/>
        <a:lstStyle/>
        <a:p>
          <a:endParaRPr lang="ru-RU"/>
        </a:p>
      </dgm:t>
    </dgm:pt>
    <dgm:pt modelId="{A85A391B-9698-4F55-9708-A88E8ECFF16E}" type="sibTrans" cxnId="{F9DB8A87-CFDE-49B6-98B9-0C5D11D4B0D4}">
      <dgm:prSet/>
      <dgm:spPr/>
      <dgm:t>
        <a:bodyPr/>
        <a:lstStyle/>
        <a:p>
          <a:endParaRPr lang="ru-RU"/>
        </a:p>
      </dgm:t>
    </dgm:pt>
    <dgm:pt modelId="{B2F04146-B85C-4F41-88B3-394C60A137C8}">
      <dgm:prSet phldrT="[Текст]" custT="1"/>
      <dgm:spPr/>
      <dgm:t>
        <a:bodyPr/>
        <a:lstStyle/>
        <a:p>
          <a:endParaRPr lang="ru-RU" sz="1400" b="0" i="0" dirty="0" smtClean="0"/>
        </a:p>
        <a:p>
          <a:r>
            <a:rPr lang="ru-RU" sz="1400" b="0" i="0" dirty="0" smtClean="0"/>
            <a:t>Предоставление субсидий гражданам, ведущим личное подсобное хозяйства, на возмещение части затрат на приобретение с/</a:t>
          </a:r>
          <a:r>
            <a:rPr lang="ru-RU" sz="1400" b="0" i="0" dirty="0" err="1" smtClean="0"/>
            <a:t>х</a:t>
          </a:r>
          <a:r>
            <a:rPr lang="ru-RU" sz="1400" b="0" i="0" dirty="0" smtClean="0"/>
            <a:t> животных" </a:t>
          </a:r>
          <a:r>
            <a:rPr lang="ru-RU" sz="1400" b="0" i="0" dirty="0" smtClean="0">
              <a:solidFill>
                <a:srgbClr val="FF0000"/>
              </a:solidFill>
            </a:rPr>
            <a:t>348,3 тыс.рублей</a:t>
          </a:r>
          <a:endParaRPr lang="ru-RU" sz="1400" dirty="0">
            <a:solidFill>
              <a:srgbClr val="FF0000"/>
            </a:solidFill>
          </a:endParaRPr>
        </a:p>
      </dgm:t>
    </dgm:pt>
    <dgm:pt modelId="{F2D15D17-C5D1-46A7-A2C4-CA06E7587823}" type="parTrans" cxnId="{36A811FA-2B9D-440F-B576-501286B8F60A}">
      <dgm:prSet/>
      <dgm:spPr/>
      <dgm:t>
        <a:bodyPr/>
        <a:lstStyle/>
        <a:p>
          <a:endParaRPr lang="ru-RU"/>
        </a:p>
      </dgm:t>
    </dgm:pt>
    <dgm:pt modelId="{A3E86044-1AC6-454F-957E-B0851105A9D8}" type="sibTrans" cxnId="{36A811FA-2B9D-440F-B576-501286B8F60A}">
      <dgm:prSet/>
      <dgm:spPr/>
      <dgm:t>
        <a:bodyPr/>
        <a:lstStyle/>
        <a:p>
          <a:endParaRPr lang="ru-RU"/>
        </a:p>
      </dgm:t>
    </dgm:pt>
    <dgm:pt modelId="{A9DAECC4-61D7-491C-AD22-60086A82CFDC}">
      <dgm:prSet custT="1"/>
      <dgm:spPr/>
      <dgm:t>
        <a:bodyPr/>
        <a:lstStyle/>
        <a:p>
          <a:endParaRPr lang="ru-RU" sz="1300" dirty="0" smtClean="0"/>
        </a:p>
        <a:p>
          <a:r>
            <a:rPr lang="ru-RU" sz="1300" dirty="0" smtClean="0"/>
            <a:t>Предоставление субсидий КФХ на возмещение части затрат на производство и реализацию, хранение и переработку сельскохозяйственной продукции», </a:t>
          </a:r>
          <a:r>
            <a:rPr lang="ru-RU" sz="1300" dirty="0" smtClean="0">
              <a:solidFill>
                <a:srgbClr val="FF0000"/>
              </a:solidFill>
            </a:rPr>
            <a:t>300,0 тыс.рублей</a:t>
          </a:r>
          <a:endParaRPr lang="ru-RU" sz="1300" dirty="0">
            <a:solidFill>
              <a:srgbClr val="FF0000"/>
            </a:solidFill>
          </a:endParaRPr>
        </a:p>
      </dgm:t>
    </dgm:pt>
    <dgm:pt modelId="{14F92489-A6E8-46AB-9260-5002CB3937BA}" type="parTrans" cxnId="{ADFA649B-7AAE-4B2B-9C9F-2A9FE8129C08}">
      <dgm:prSet/>
      <dgm:spPr/>
      <dgm:t>
        <a:bodyPr/>
        <a:lstStyle/>
        <a:p>
          <a:endParaRPr lang="ru-RU"/>
        </a:p>
      </dgm:t>
    </dgm:pt>
    <dgm:pt modelId="{DD858F6E-7B24-47D4-AB7A-D3359AEA6889}" type="sibTrans" cxnId="{ADFA649B-7AAE-4B2B-9C9F-2A9FE8129C08}">
      <dgm:prSet/>
      <dgm:spPr/>
      <dgm:t>
        <a:bodyPr/>
        <a:lstStyle/>
        <a:p>
          <a:endParaRPr lang="ru-RU"/>
        </a:p>
      </dgm:t>
    </dgm:pt>
    <dgm:pt modelId="{C865F090-1FD5-4182-AE35-59B3BBF5FDE0}" type="pres">
      <dgm:prSet presAssocID="{05A671C3-0738-4750-BC82-69E49C308782}" presName="Name0" presStyleCnt="0">
        <dgm:presLayoutVars>
          <dgm:dir/>
          <dgm:resizeHandles val="exact"/>
        </dgm:presLayoutVars>
      </dgm:prSet>
      <dgm:spPr/>
    </dgm:pt>
    <dgm:pt modelId="{C16B960D-74D6-4ADE-848C-3CA38E0C7D69}" type="pres">
      <dgm:prSet presAssocID="{05A671C3-0738-4750-BC82-69E49C308782}" presName="fgShape" presStyleLbl="fgShp" presStyleIdx="0" presStyleCnt="1" custScaleY="73030" custLinFactNeighborX="337" custLinFactNeighborY="33031"/>
      <dgm:spPr>
        <a:solidFill>
          <a:srgbClr val="92D050"/>
        </a:solidFill>
      </dgm:spPr>
    </dgm:pt>
    <dgm:pt modelId="{505807DF-817F-4EC3-8881-B16A20D26177}" type="pres">
      <dgm:prSet presAssocID="{05A671C3-0738-4750-BC82-69E49C308782}" presName="linComp" presStyleCnt="0"/>
      <dgm:spPr/>
    </dgm:pt>
    <dgm:pt modelId="{F6C7E051-5AC2-4FAE-B936-09AFEEF19999}" type="pres">
      <dgm:prSet presAssocID="{8DFB46C9-A43D-4AA4-9A96-C2447193BB52}" presName="compNode" presStyleCnt="0"/>
      <dgm:spPr/>
    </dgm:pt>
    <dgm:pt modelId="{77429998-D82E-4A4C-A8ED-70A06078636B}" type="pres">
      <dgm:prSet presAssocID="{8DFB46C9-A43D-4AA4-9A96-C2447193BB52}" presName="bkgdShape" presStyleLbl="node1" presStyleIdx="0" presStyleCnt="4"/>
      <dgm:spPr/>
      <dgm:t>
        <a:bodyPr/>
        <a:lstStyle/>
        <a:p>
          <a:endParaRPr lang="ru-RU"/>
        </a:p>
      </dgm:t>
    </dgm:pt>
    <dgm:pt modelId="{547C4048-4125-4A1B-B3AB-A401F0DA3BEF}" type="pres">
      <dgm:prSet presAssocID="{8DFB46C9-A43D-4AA4-9A96-C2447193BB5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F3950-E3FE-40E0-BDB6-330321140D2E}" type="pres">
      <dgm:prSet presAssocID="{8DFB46C9-A43D-4AA4-9A96-C2447193BB52}" presName="invisiNode" presStyleLbl="node1" presStyleIdx="0" presStyleCnt="4"/>
      <dgm:spPr/>
    </dgm:pt>
    <dgm:pt modelId="{2390DFEF-D434-491F-B4FC-6838AF4D841C}" type="pres">
      <dgm:prSet presAssocID="{8DFB46C9-A43D-4AA4-9A96-C2447193BB52}" presName="imagNode" presStyleLbl="fgImgPlace1" presStyleIdx="0" presStyleCnt="4" custScaleX="143336" custScaleY="119083" custLinFactNeighborX="3628" custLinFactNeighborY="-84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4C9880-AF1C-4F7A-A234-2557658E7C5E}" type="pres">
      <dgm:prSet presAssocID="{7BED5368-64A3-452A-8841-16F3F58F14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9ED58F-8033-4C3B-AD6D-FFB38075D559}" type="pres">
      <dgm:prSet presAssocID="{EF2E9D79-8DC1-43C6-9AA3-B665A69FD494}" presName="compNode" presStyleCnt="0"/>
      <dgm:spPr/>
    </dgm:pt>
    <dgm:pt modelId="{8F4CA7C6-5034-48D1-B225-BA4BD7A769F9}" type="pres">
      <dgm:prSet presAssocID="{EF2E9D79-8DC1-43C6-9AA3-B665A69FD494}" presName="bkgdShape" presStyleLbl="node1" presStyleIdx="1" presStyleCnt="4" custLinFactNeighborX="-798"/>
      <dgm:spPr/>
      <dgm:t>
        <a:bodyPr/>
        <a:lstStyle/>
        <a:p>
          <a:endParaRPr lang="ru-RU"/>
        </a:p>
      </dgm:t>
    </dgm:pt>
    <dgm:pt modelId="{D188958C-1C0A-4AD0-99E6-895D739011FC}" type="pres">
      <dgm:prSet presAssocID="{EF2E9D79-8DC1-43C6-9AA3-B665A69FD49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E6D67-4007-4EAE-A0AE-E3F4D922864A}" type="pres">
      <dgm:prSet presAssocID="{EF2E9D79-8DC1-43C6-9AA3-B665A69FD494}" presName="invisiNode" presStyleLbl="node1" presStyleIdx="1" presStyleCnt="4"/>
      <dgm:spPr/>
    </dgm:pt>
    <dgm:pt modelId="{4459CFEA-BBC3-4FA2-A3F9-80CD545012D2}" type="pres">
      <dgm:prSet presAssocID="{EF2E9D79-8DC1-43C6-9AA3-B665A69FD494}" presName="imagNode" presStyleLbl="fgImgPlace1" presStyleIdx="1" presStyleCnt="4" custScaleX="138498" custScaleY="111739" custLinFactNeighborX="0" custLinFactNeighborY="-60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6DCF54-03D7-4669-97F9-4EAA908EBC64}" type="pres">
      <dgm:prSet presAssocID="{A85A391B-9698-4F55-9708-A88E8ECFF1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7FCEB1-C281-497E-A8A9-00302AEAA59F}" type="pres">
      <dgm:prSet presAssocID="{B2F04146-B85C-4F41-88B3-394C60A137C8}" presName="compNode" presStyleCnt="0"/>
      <dgm:spPr/>
    </dgm:pt>
    <dgm:pt modelId="{D0576233-8612-4411-943E-31EAB3330073}" type="pres">
      <dgm:prSet presAssocID="{B2F04146-B85C-4F41-88B3-394C60A137C8}" presName="bkgdShape" presStyleLbl="node1" presStyleIdx="2" presStyleCnt="4"/>
      <dgm:spPr/>
      <dgm:t>
        <a:bodyPr/>
        <a:lstStyle/>
        <a:p>
          <a:endParaRPr lang="ru-RU"/>
        </a:p>
      </dgm:t>
    </dgm:pt>
    <dgm:pt modelId="{83E010C3-2CBC-4EDF-BDC5-4561EB901DA9}" type="pres">
      <dgm:prSet presAssocID="{B2F04146-B85C-4F41-88B3-394C60A137C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A20BF-9297-449F-BAF6-3A9FAAFD1E9C}" type="pres">
      <dgm:prSet presAssocID="{B2F04146-B85C-4F41-88B3-394C60A137C8}" presName="invisiNode" presStyleLbl="node1" presStyleIdx="2" presStyleCnt="4"/>
      <dgm:spPr/>
    </dgm:pt>
    <dgm:pt modelId="{E9BDB55C-8A98-4002-BB6E-8C6DFCFA924D}" type="pres">
      <dgm:prSet presAssocID="{B2F04146-B85C-4F41-88B3-394C60A137C8}" presName="imagNode" presStyleLbl="fgImgPlace1" presStyleIdx="2" presStyleCnt="4" custScaleX="138499" custScaleY="119083" custLinFactNeighborX="-1209" custLinFactNeighborY="-24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FA6DADA-6C0A-4181-A0B3-4C34F07D9B81}" type="pres">
      <dgm:prSet presAssocID="{A3E86044-1AC6-454F-957E-B0851105A9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E409E7-1BF5-494E-A1C8-910FBA56511D}" type="pres">
      <dgm:prSet presAssocID="{A9DAECC4-61D7-491C-AD22-60086A82CFDC}" presName="compNode" presStyleCnt="0"/>
      <dgm:spPr/>
    </dgm:pt>
    <dgm:pt modelId="{2FA02A9E-FBC6-48B6-A480-CD468B850DFE}" type="pres">
      <dgm:prSet presAssocID="{A9DAECC4-61D7-491C-AD22-60086A82CFDC}" presName="bkgdShape" presStyleLbl="node1" presStyleIdx="3" presStyleCnt="4"/>
      <dgm:spPr/>
      <dgm:t>
        <a:bodyPr/>
        <a:lstStyle/>
        <a:p>
          <a:endParaRPr lang="ru-RU"/>
        </a:p>
      </dgm:t>
    </dgm:pt>
    <dgm:pt modelId="{6C0F9BB0-6C7E-45E9-875D-3FFBEEFC83B1}" type="pres">
      <dgm:prSet presAssocID="{A9DAECC4-61D7-491C-AD22-60086A82CFD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D58FC-800D-4830-ADEC-7CC8EC66BDB1}" type="pres">
      <dgm:prSet presAssocID="{A9DAECC4-61D7-491C-AD22-60086A82CFDC}" presName="invisiNode" presStyleLbl="node1" presStyleIdx="3" presStyleCnt="4"/>
      <dgm:spPr/>
    </dgm:pt>
    <dgm:pt modelId="{3C7334DE-451B-4869-9744-4FA8AF3D6D03}" type="pres">
      <dgm:prSet presAssocID="{A9DAECC4-61D7-491C-AD22-60086A82CFDC}" presName="imagNode" presStyleLbl="fgImgPlace1" presStyleIdx="3" presStyleCnt="4" custScaleX="136080" custScaleY="119083" custLinFactNeighborX="-3628" custLinFactNeighborY="-847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F5D9520-5AA3-4FBF-89D9-9F4D8443BA9F}" type="presOf" srcId="{B2F04146-B85C-4F41-88B3-394C60A137C8}" destId="{83E010C3-2CBC-4EDF-BDC5-4561EB901DA9}" srcOrd="1" destOrd="0" presId="urn:microsoft.com/office/officeart/2005/8/layout/hList7"/>
    <dgm:cxn modelId="{36A811FA-2B9D-440F-B576-501286B8F60A}" srcId="{05A671C3-0738-4750-BC82-69E49C308782}" destId="{B2F04146-B85C-4F41-88B3-394C60A137C8}" srcOrd="2" destOrd="0" parTransId="{F2D15D17-C5D1-46A7-A2C4-CA06E7587823}" sibTransId="{A3E86044-1AC6-454F-957E-B0851105A9D8}"/>
    <dgm:cxn modelId="{12E534F3-AB7E-448B-8615-28BC0DA92C44}" type="presOf" srcId="{B2F04146-B85C-4F41-88B3-394C60A137C8}" destId="{D0576233-8612-4411-943E-31EAB3330073}" srcOrd="0" destOrd="0" presId="urn:microsoft.com/office/officeart/2005/8/layout/hList7"/>
    <dgm:cxn modelId="{F80F834C-A825-471E-BF06-F39FCFECBA3A}" type="presOf" srcId="{7BED5368-64A3-452A-8841-16F3F58F1424}" destId="{204C9880-AF1C-4F7A-A234-2557658E7C5E}" srcOrd="0" destOrd="0" presId="urn:microsoft.com/office/officeart/2005/8/layout/hList7"/>
    <dgm:cxn modelId="{9C1A555A-8082-499D-AC8D-E561EF84A6ED}" type="presOf" srcId="{A9DAECC4-61D7-491C-AD22-60086A82CFDC}" destId="{2FA02A9E-FBC6-48B6-A480-CD468B850DFE}" srcOrd="0" destOrd="0" presId="urn:microsoft.com/office/officeart/2005/8/layout/hList7"/>
    <dgm:cxn modelId="{B080432A-A691-47AD-8A40-718F8F8BB314}" type="presOf" srcId="{8DFB46C9-A43D-4AA4-9A96-C2447193BB52}" destId="{547C4048-4125-4A1B-B3AB-A401F0DA3BEF}" srcOrd="1" destOrd="0" presId="urn:microsoft.com/office/officeart/2005/8/layout/hList7"/>
    <dgm:cxn modelId="{F9DB8A87-CFDE-49B6-98B9-0C5D11D4B0D4}" srcId="{05A671C3-0738-4750-BC82-69E49C308782}" destId="{EF2E9D79-8DC1-43C6-9AA3-B665A69FD494}" srcOrd="1" destOrd="0" parTransId="{027D978A-726D-4608-A37E-9DF8F01575F2}" sibTransId="{A85A391B-9698-4F55-9708-A88E8ECFF16E}"/>
    <dgm:cxn modelId="{06E4DD7A-49DF-40AA-BF58-546091E028FF}" type="presOf" srcId="{A3E86044-1AC6-454F-957E-B0851105A9D8}" destId="{FFA6DADA-6C0A-4181-A0B3-4C34F07D9B81}" srcOrd="0" destOrd="0" presId="urn:microsoft.com/office/officeart/2005/8/layout/hList7"/>
    <dgm:cxn modelId="{4ADB33C7-1975-43CC-AEEE-85A070BCBFFF}" type="presOf" srcId="{EF2E9D79-8DC1-43C6-9AA3-B665A69FD494}" destId="{8F4CA7C6-5034-48D1-B225-BA4BD7A769F9}" srcOrd="0" destOrd="0" presId="urn:microsoft.com/office/officeart/2005/8/layout/hList7"/>
    <dgm:cxn modelId="{DC2ABAC0-4B7C-4602-B0C7-E6092C95215A}" type="presOf" srcId="{A9DAECC4-61D7-491C-AD22-60086A82CFDC}" destId="{6C0F9BB0-6C7E-45E9-875D-3FFBEEFC83B1}" srcOrd="1" destOrd="0" presId="urn:microsoft.com/office/officeart/2005/8/layout/hList7"/>
    <dgm:cxn modelId="{B648D921-06AB-47F3-BCB8-85DD3BA2A629}" type="presOf" srcId="{8DFB46C9-A43D-4AA4-9A96-C2447193BB52}" destId="{77429998-D82E-4A4C-A8ED-70A06078636B}" srcOrd="0" destOrd="0" presId="urn:microsoft.com/office/officeart/2005/8/layout/hList7"/>
    <dgm:cxn modelId="{ADFA649B-7AAE-4B2B-9C9F-2A9FE8129C08}" srcId="{05A671C3-0738-4750-BC82-69E49C308782}" destId="{A9DAECC4-61D7-491C-AD22-60086A82CFDC}" srcOrd="3" destOrd="0" parTransId="{14F92489-A6E8-46AB-9260-5002CB3937BA}" sibTransId="{DD858F6E-7B24-47D4-AB7A-D3359AEA6889}"/>
    <dgm:cxn modelId="{94FBB443-6621-42FE-81EE-055782D2F176}" srcId="{05A671C3-0738-4750-BC82-69E49C308782}" destId="{8DFB46C9-A43D-4AA4-9A96-C2447193BB52}" srcOrd="0" destOrd="0" parTransId="{C898B330-3EF5-457C-864B-8196406A6F97}" sibTransId="{7BED5368-64A3-452A-8841-16F3F58F1424}"/>
    <dgm:cxn modelId="{27085035-2607-4D90-9B2F-CB65C3B801FD}" type="presOf" srcId="{A85A391B-9698-4F55-9708-A88E8ECFF16E}" destId="{846DCF54-03D7-4669-97F9-4EAA908EBC64}" srcOrd="0" destOrd="0" presId="urn:microsoft.com/office/officeart/2005/8/layout/hList7"/>
    <dgm:cxn modelId="{5A7889B4-E8B6-48AE-95EB-612EBD69775D}" type="presOf" srcId="{EF2E9D79-8DC1-43C6-9AA3-B665A69FD494}" destId="{D188958C-1C0A-4AD0-99E6-895D739011FC}" srcOrd="1" destOrd="0" presId="urn:microsoft.com/office/officeart/2005/8/layout/hList7"/>
    <dgm:cxn modelId="{2829AFE4-F6CC-4B0B-A684-0A75A8907B82}" type="presOf" srcId="{05A671C3-0738-4750-BC82-69E49C308782}" destId="{C865F090-1FD5-4182-AE35-59B3BBF5FDE0}" srcOrd="0" destOrd="0" presId="urn:microsoft.com/office/officeart/2005/8/layout/hList7"/>
    <dgm:cxn modelId="{1177F11C-B839-4801-9DF6-E782012C2B9D}" type="presParOf" srcId="{C865F090-1FD5-4182-AE35-59B3BBF5FDE0}" destId="{C16B960D-74D6-4ADE-848C-3CA38E0C7D69}" srcOrd="0" destOrd="0" presId="urn:microsoft.com/office/officeart/2005/8/layout/hList7"/>
    <dgm:cxn modelId="{C68A7D5E-997E-445B-A521-7A979D944E2B}" type="presParOf" srcId="{C865F090-1FD5-4182-AE35-59B3BBF5FDE0}" destId="{505807DF-817F-4EC3-8881-B16A20D26177}" srcOrd="1" destOrd="0" presId="urn:microsoft.com/office/officeart/2005/8/layout/hList7"/>
    <dgm:cxn modelId="{6FB3CE79-A045-48C8-9161-004CA8780B21}" type="presParOf" srcId="{505807DF-817F-4EC3-8881-B16A20D26177}" destId="{F6C7E051-5AC2-4FAE-B936-09AFEEF19999}" srcOrd="0" destOrd="0" presId="urn:microsoft.com/office/officeart/2005/8/layout/hList7"/>
    <dgm:cxn modelId="{83FBF008-1279-43F0-87EE-F6621BD4BCEE}" type="presParOf" srcId="{F6C7E051-5AC2-4FAE-B936-09AFEEF19999}" destId="{77429998-D82E-4A4C-A8ED-70A06078636B}" srcOrd="0" destOrd="0" presId="urn:microsoft.com/office/officeart/2005/8/layout/hList7"/>
    <dgm:cxn modelId="{A1B23538-CEAD-45AC-B3D2-08C3A657249A}" type="presParOf" srcId="{F6C7E051-5AC2-4FAE-B936-09AFEEF19999}" destId="{547C4048-4125-4A1B-B3AB-A401F0DA3BEF}" srcOrd="1" destOrd="0" presId="urn:microsoft.com/office/officeart/2005/8/layout/hList7"/>
    <dgm:cxn modelId="{09C86A62-3338-4863-88A7-FE60AB84FA8E}" type="presParOf" srcId="{F6C7E051-5AC2-4FAE-B936-09AFEEF19999}" destId="{40CF3950-E3FE-40E0-BDB6-330321140D2E}" srcOrd="2" destOrd="0" presId="urn:microsoft.com/office/officeart/2005/8/layout/hList7"/>
    <dgm:cxn modelId="{342EA3B2-E759-4259-87D9-AE2632B4E0A5}" type="presParOf" srcId="{F6C7E051-5AC2-4FAE-B936-09AFEEF19999}" destId="{2390DFEF-D434-491F-B4FC-6838AF4D841C}" srcOrd="3" destOrd="0" presId="urn:microsoft.com/office/officeart/2005/8/layout/hList7"/>
    <dgm:cxn modelId="{131B53FC-2DF9-4667-886F-86A00D258023}" type="presParOf" srcId="{505807DF-817F-4EC3-8881-B16A20D26177}" destId="{204C9880-AF1C-4F7A-A234-2557658E7C5E}" srcOrd="1" destOrd="0" presId="urn:microsoft.com/office/officeart/2005/8/layout/hList7"/>
    <dgm:cxn modelId="{45DCD3CD-F0A2-4C7E-84C5-C3638F02E2FE}" type="presParOf" srcId="{505807DF-817F-4EC3-8881-B16A20D26177}" destId="{019ED58F-8033-4C3B-AD6D-FFB38075D559}" srcOrd="2" destOrd="0" presId="urn:microsoft.com/office/officeart/2005/8/layout/hList7"/>
    <dgm:cxn modelId="{7A15BCC4-B503-49E2-BFD3-BF8F18C4E0FE}" type="presParOf" srcId="{019ED58F-8033-4C3B-AD6D-FFB38075D559}" destId="{8F4CA7C6-5034-48D1-B225-BA4BD7A769F9}" srcOrd="0" destOrd="0" presId="urn:microsoft.com/office/officeart/2005/8/layout/hList7"/>
    <dgm:cxn modelId="{C650B001-9C4D-4671-BE97-AD4C4189A5BD}" type="presParOf" srcId="{019ED58F-8033-4C3B-AD6D-FFB38075D559}" destId="{D188958C-1C0A-4AD0-99E6-895D739011FC}" srcOrd="1" destOrd="0" presId="urn:microsoft.com/office/officeart/2005/8/layout/hList7"/>
    <dgm:cxn modelId="{AD981A21-6DE6-496F-AD52-1620D8D94834}" type="presParOf" srcId="{019ED58F-8033-4C3B-AD6D-FFB38075D559}" destId="{A47E6D67-4007-4EAE-A0AE-E3F4D922864A}" srcOrd="2" destOrd="0" presId="urn:microsoft.com/office/officeart/2005/8/layout/hList7"/>
    <dgm:cxn modelId="{FB662D62-CE94-4E87-B3C8-1E0ED4EDBB42}" type="presParOf" srcId="{019ED58F-8033-4C3B-AD6D-FFB38075D559}" destId="{4459CFEA-BBC3-4FA2-A3F9-80CD545012D2}" srcOrd="3" destOrd="0" presId="urn:microsoft.com/office/officeart/2005/8/layout/hList7"/>
    <dgm:cxn modelId="{258F521F-CA76-43A2-AAAE-5E7F9F6D79B1}" type="presParOf" srcId="{505807DF-817F-4EC3-8881-B16A20D26177}" destId="{846DCF54-03D7-4669-97F9-4EAA908EBC64}" srcOrd="3" destOrd="0" presId="urn:microsoft.com/office/officeart/2005/8/layout/hList7"/>
    <dgm:cxn modelId="{F79D5E1C-A0AC-441F-A9C1-0829F936406A}" type="presParOf" srcId="{505807DF-817F-4EC3-8881-B16A20D26177}" destId="{FE7FCEB1-C281-497E-A8A9-00302AEAA59F}" srcOrd="4" destOrd="0" presId="urn:microsoft.com/office/officeart/2005/8/layout/hList7"/>
    <dgm:cxn modelId="{6E0A2572-404C-45BF-A29F-6CF4259B6AA7}" type="presParOf" srcId="{FE7FCEB1-C281-497E-A8A9-00302AEAA59F}" destId="{D0576233-8612-4411-943E-31EAB3330073}" srcOrd="0" destOrd="0" presId="urn:microsoft.com/office/officeart/2005/8/layout/hList7"/>
    <dgm:cxn modelId="{7C3B9604-C10E-42A7-8B7B-5A6022D76E1F}" type="presParOf" srcId="{FE7FCEB1-C281-497E-A8A9-00302AEAA59F}" destId="{83E010C3-2CBC-4EDF-BDC5-4561EB901DA9}" srcOrd="1" destOrd="0" presId="urn:microsoft.com/office/officeart/2005/8/layout/hList7"/>
    <dgm:cxn modelId="{7ECA6FD1-A096-40D2-9343-68B1B183C817}" type="presParOf" srcId="{FE7FCEB1-C281-497E-A8A9-00302AEAA59F}" destId="{F37A20BF-9297-449F-BAF6-3A9FAAFD1E9C}" srcOrd="2" destOrd="0" presId="urn:microsoft.com/office/officeart/2005/8/layout/hList7"/>
    <dgm:cxn modelId="{FEE69E02-5208-445D-B643-CCEDE155C91E}" type="presParOf" srcId="{FE7FCEB1-C281-497E-A8A9-00302AEAA59F}" destId="{E9BDB55C-8A98-4002-BB6E-8C6DFCFA924D}" srcOrd="3" destOrd="0" presId="urn:microsoft.com/office/officeart/2005/8/layout/hList7"/>
    <dgm:cxn modelId="{5F82EFE5-D4A4-4726-9E0D-32E554C50826}" type="presParOf" srcId="{505807DF-817F-4EC3-8881-B16A20D26177}" destId="{FFA6DADA-6C0A-4181-A0B3-4C34F07D9B81}" srcOrd="5" destOrd="0" presId="urn:microsoft.com/office/officeart/2005/8/layout/hList7"/>
    <dgm:cxn modelId="{8B3FC965-D36F-4FFC-BF88-E6FFC66F030C}" type="presParOf" srcId="{505807DF-817F-4EC3-8881-B16A20D26177}" destId="{BAE409E7-1BF5-494E-A1C8-910FBA56511D}" srcOrd="6" destOrd="0" presId="urn:microsoft.com/office/officeart/2005/8/layout/hList7"/>
    <dgm:cxn modelId="{1102551B-BED9-4085-9C49-2A9DADA635DB}" type="presParOf" srcId="{BAE409E7-1BF5-494E-A1C8-910FBA56511D}" destId="{2FA02A9E-FBC6-48B6-A480-CD468B850DFE}" srcOrd="0" destOrd="0" presId="urn:microsoft.com/office/officeart/2005/8/layout/hList7"/>
    <dgm:cxn modelId="{6C01C25D-6417-43D3-BC19-4E61A6A4BBF5}" type="presParOf" srcId="{BAE409E7-1BF5-494E-A1C8-910FBA56511D}" destId="{6C0F9BB0-6C7E-45E9-875D-3FFBEEFC83B1}" srcOrd="1" destOrd="0" presId="urn:microsoft.com/office/officeart/2005/8/layout/hList7"/>
    <dgm:cxn modelId="{C9C7674A-825C-46FB-AFA4-BC454BD6787C}" type="presParOf" srcId="{BAE409E7-1BF5-494E-A1C8-910FBA56511D}" destId="{05ED58FC-800D-4830-ADEC-7CC8EC66BDB1}" srcOrd="2" destOrd="0" presId="urn:microsoft.com/office/officeart/2005/8/layout/hList7"/>
    <dgm:cxn modelId="{29475EB3-E2DD-4F9B-A549-2928EDC8822F}" type="presParOf" srcId="{BAE409E7-1BF5-494E-A1C8-910FBA56511D}" destId="{3C7334DE-451B-4869-9744-4FA8AF3D6D0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452EA-25CD-4016-BAED-F4F82F8648FB}" type="doc">
      <dgm:prSet loTypeId="urn:microsoft.com/office/officeart/2005/8/layout/hList7" loCatId="list" qsTypeId="urn:microsoft.com/office/officeart/2005/8/quickstyle/simple3" qsCatId="simple" csTypeId="urn:microsoft.com/office/officeart/2005/8/colors/accent0_3" csCatId="mainScheme" phldr="1"/>
      <dgm:spPr/>
    </dgm:pt>
    <dgm:pt modelId="{A382A346-3744-44CE-9F1E-5D89D861729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Доля налоговых поступлений от субъектов  малого и среднего предпринимательства в общей сумме налоговых доходов консолидированного бюджета,  план-7,3%, </a:t>
          </a:r>
          <a:endParaRPr lang="ru-RU" sz="1600" dirty="0" smtClean="0"/>
        </a:p>
        <a:p>
          <a:r>
            <a:rPr lang="ru-RU" sz="1600" dirty="0" smtClean="0"/>
            <a:t>факт-6,2</a:t>
          </a:r>
          <a:r>
            <a:rPr lang="ru-RU" sz="1600" dirty="0" smtClean="0"/>
            <a:t>%, </a:t>
          </a:r>
        </a:p>
        <a:p>
          <a:r>
            <a:rPr lang="ru-RU" sz="1600" dirty="0" smtClean="0">
              <a:solidFill>
                <a:srgbClr val="FF0000"/>
              </a:solidFill>
            </a:rPr>
            <a:t>84,9%</a:t>
          </a:r>
          <a:endParaRPr lang="ru-RU" sz="1600" dirty="0">
            <a:solidFill>
              <a:srgbClr val="FF0000"/>
            </a:solidFill>
          </a:endParaRPr>
        </a:p>
      </dgm:t>
    </dgm:pt>
    <dgm:pt modelId="{70E726BA-8279-4150-92A8-943A14183AF3}" type="parTrans" cxnId="{FCDD88F2-0118-4772-B26E-73ED684D92F0}">
      <dgm:prSet/>
      <dgm:spPr/>
    </dgm:pt>
    <dgm:pt modelId="{30CAE72A-A40B-4891-8264-BAA69715575B}" type="sibTrans" cxnId="{FCDD88F2-0118-4772-B26E-73ED684D92F0}">
      <dgm:prSet/>
      <dgm:spPr/>
    </dgm:pt>
    <dgm:pt modelId="{F5DE3014-7539-4F10-909A-AB71288B2D9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Количество субъектов малого и среднего предпринимательства на  тысячу человек населения,  план- </a:t>
          </a:r>
          <a:r>
            <a:rPr lang="ru-RU" sz="1600" dirty="0" smtClean="0"/>
            <a:t>33,0, </a:t>
          </a:r>
        </a:p>
        <a:p>
          <a:r>
            <a:rPr lang="ru-RU" sz="1600" dirty="0" smtClean="0"/>
            <a:t>факт </a:t>
          </a:r>
          <a:r>
            <a:rPr lang="ru-RU" sz="1600" dirty="0" smtClean="0"/>
            <a:t>– </a:t>
          </a:r>
          <a:r>
            <a:rPr lang="ru-RU" sz="1600" dirty="0" smtClean="0"/>
            <a:t>28,6, </a:t>
          </a:r>
        </a:p>
        <a:p>
          <a:r>
            <a:rPr lang="ru-RU" sz="1600" dirty="0" smtClean="0">
              <a:solidFill>
                <a:srgbClr val="FF0000"/>
              </a:solidFill>
            </a:rPr>
            <a:t>86,7</a:t>
          </a:r>
          <a:r>
            <a:rPr lang="ru-RU" sz="1600" dirty="0" smtClean="0">
              <a:solidFill>
                <a:srgbClr val="FF0000"/>
              </a:solidFill>
            </a:rPr>
            <a:t>%</a:t>
          </a:r>
          <a:endParaRPr lang="ru-RU" sz="1600" dirty="0">
            <a:solidFill>
              <a:srgbClr val="FF0000"/>
            </a:solidFill>
          </a:endParaRPr>
        </a:p>
      </dgm:t>
    </dgm:pt>
    <dgm:pt modelId="{D637B838-C59C-4172-ADEB-C75576DAF1B1}" type="parTrans" cxnId="{38641E9A-9B63-48AE-86E0-D483F5DE6DF7}">
      <dgm:prSet/>
      <dgm:spPr/>
    </dgm:pt>
    <dgm:pt modelId="{33C169F0-CC32-43C6-8992-E90D3F9977DC}" type="sibTrans" cxnId="{38641E9A-9B63-48AE-86E0-D483F5DE6DF7}">
      <dgm:prSet/>
      <dgm:spPr/>
    </dgm:pt>
    <dgm:pt modelId="{CB0DF08B-E47F-4C83-BA38-BADE1E0B69F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b="0" dirty="0" smtClean="0"/>
            <a:t>Количество субъектов малого и среднего предпринимательства, получивших возмещение части затрат в связи с производством товаров, выполнением работ, оказанием услуг, план-6,0 </a:t>
          </a:r>
          <a:r>
            <a:rPr lang="ru-RU" sz="1500" b="0" dirty="0" err="1" smtClean="0"/>
            <a:t>ед</a:t>
          </a:r>
          <a:r>
            <a:rPr lang="ru-RU" sz="1500" b="0" dirty="0" smtClean="0"/>
            <a:t>, факт-2,0 ед., </a:t>
          </a:r>
        </a:p>
        <a:p>
          <a:r>
            <a:rPr lang="ru-RU" sz="1500" b="1" dirty="0" smtClean="0">
              <a:solidFill>
                <a:srgbClr val="FF0000"/>
              </a:solidFill>
            </a:rPr>
            <a:t>33,3%</a:t>
          </a:r>
          <a:endParaRPr lang="ru-RU" sz="1500" b="1" dirty="0">
            <a:solidFill>
              <a:srgbClr val="FF0000"/>
            </a:solidFill>
          </a:endParaRPr>
        </a:p>
      </dgm:t>
    </dgm:pt>
    <dgm:pt modelId="{BB6959E4-2827-4A03-9A52-FC0701AA35C4}" type="parTrans" cxnId="{D44CAEF5-7DD1-439F-9B42-0E000C956E39}">
      <dgm:prSet/>
      <dgm:spPr/>
    </dgm:pt>
    <dgm:pt modelId="{2A384C6A-A6B1-492B-9724-D24C188D1AAD}" type="sibTrans" cxnId="{D44CAEF5-7DD1-439F-9B42-0E000C956E39}">
      <dgm:prSet/>
      <dgm:spPr/>
    </dgm:pt>
    <dgm:pt modelId="{398B6E2D-41C8-4DA5-8510-18AD52120EBA}" type="pres">
      <dgm:prSet presAssocID="{8FA452EA-25CD-4016-BAED-F4F82F8648FB}" presName="Name0" presStyleCnt="0">
        <dgm:presLayoutVars>
          <dgm:dir/>
          <dgm:resizeHandles val="exact"/>
        </dgm:presLayoutVars>
      </dgm:prSet>
      <dgm:spPr/>
    </dgm:pt>
    <dgm:pt modelId="{E8D60029-8B71-4744-8ADA-546365F66ED0}" type="pres">
      <dgm:prSet presAssocID="{8FA452EA-25CD-4016-BAED-F4F82F8648FB}" presName="fgShape" presStyleLbl="fgShp" presStyleIdx="0" presStyleCnt="1" custScaleY="33935" custLinFactNeighborX="544" custLinFactNeighborY="42426"/>
      <dgm:spPr>
        <a:solidFill>
          <a:schemeClr val="tx2">
            <a:lumMod val="60000"/>
            <a:lumOff val="40000"/>
          </a:schemeClr>
        </a:solidFill>
      </dgm:spPr>
    </dgm:pt>
    <dgm:pt modelId="{9516ABC6-4DCA-4E26-870E-970B49EDC948}" type="pres">
      <dgm:prSet presAssocID="{8FA452EA-25CD-4016-BAED-F4F82F8648FB}" presName="linComp" presStyleCnt="0"/>
      <dgm:spPr/>
    </dgm:pt>
    <dgm:pt modelId="{80176305-80D0-48D9-B223-270AC9B5082B}" type="pres">
      <dgm:prSet presAssocID="{A382A346-3744-44CE-9F1E-5D89D8617294}" presName="compNode" presStyleCnt="0"/>
      <dgm:spPr/>
    </dgm:pt>
    <dgm:pt modelId="{171A3013-5250-4392-89FE-ACA3027150F1}" type="pres">
      <dgm:prSet presAssocID="{A382A346-3744-44CE-9F1E-5D89D8617294}" presName="bkgdShape" presStyleLbl="node1" presStyleIdx="0" presStyleCnt="3"/>
      <dgm:spPr/>
      <dgm:t>
        <a:bodyPr/>
        <a:lstStyle/>
        <a:p>
          <a:endParaRPr lang="ru-RU"/>
        </a:p>
      </dgm:t>
    </dgm:pt>
    <dgm:pt modelId="{E7116607-B7F7-4D1A-8B92-0557C63AD2FD}" type="pres">
      <dgm:prSet presAssocID="{A382A346-3744-44CE-9F1E-5D89D861729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FE868-9736-4A97-9F2F-389A1B3E1703}" type="pres">
      <dgm:prSet presAssocID="{A382A346-3744-44CE-9F1E-5D89D8617294}" presName="invisiNode" presStyleLbl="node1" presStyleIdx="0" presStyleCnt="3"/>
      <dgm:spPr/>
    </dgm:pt>
    <dgm:pt modelId="{8A4A117F-E0DD-40A7-BC9E-783E6D75DEB2}" type="pres">
      <dgm:prSet presAssocID="{A382A346-3744-44CE-9F1E-5D89D8617294}" presName="imagNode" presStyleLbl="fgImgPlace1" presStyleIdx="0" presStyleCnt="3" custScaleX="109441" custScaleY="100887" custLinFactNeighborX="0" custLinFactNeighborY="-143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AB12C6-61CA-4CE1-9608-C63831D52CF7}" type="pres">
      <dgm:prSet presAssocID="{30CAE72A-A40B-4891-8264-BAA69715575B}" presName="sibTrans" presStyleLbl="sibTrans2D1" presStyleIdx="0" presStyleCnt="0"/>
      <dgm:spPr/>
    </dgm:pt>
    <dgm:pt modelId="{C307DC3A-3F1E-4F75-87C8-33495841CD2D}" type="pres">
      <dgm:prSet presAssocID="{F5DE3014-7539-4F10-909A-AB71288B2D97}" presName="compNode" presStyleCnt="0"/>
      <dgm:spPr/>
    </dgm:pt>
    <dgm:pt modelId="{9D8BFA9E-5672-433B-9743-7DB81A172E9F}" type="pres">
      <dgm:prSet presAssocID="{F5DE3014-7539-4F10-909A-AB71288B2D97}" presName="bkgdShape" presStyleLbl="node1" presStyleIdx="1" presStyleCnt="3" custLinFactNeighborX="-893" custLinFactNeighborY="-959"/>
      <dgm:spPr/>
      <dgm:t>
        <a:bodyPr/>
        <a:lstStyle/>
        <a:p>
          <a:endParaRPr lang="ru-RU"/>
        </a:p>
      </dgm:t>
    </dgm:pt>
    <dgm:pt modelId="{2B0F8A15-5DFB-4203-A0F7-F512CA06CEA2}" type="pres">
      <dgm:prSet presAssocID="{F5DE3014-7539-4F10-909A-AB71288B2D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D4048-04A7-4298-932F-C4243810E7C1}" type="pres">
      <dgm:prSet presAssocID="{F5DE3014-7539-4F10-909A-AB71288B2D97}" presName="invisiNode" presStyleLbl="node1" presStyleIdx="1" presStyleCnt="3"/>
      <dgm:spPr/>
    </dgm:pt>
    <dgm:pt modelId="{31014543-0D1B-455D-A0C4-03FE527C2256}" type="pres">
      <dgm:prSet presAssocID="{F5DE3014-7539-4F10-909A-AB71288B2D97}" presName="imagNode" presStyleLbl="fgImgPlace1" presStyleIdx="1" presStyleCnt="3" custScaleX="124222" custScaleY="113130" custLinFactNeighborX="-4778" custLinFactNeighborY="-95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5C4E4C-F573-46F8-B2A7-99E580C8DFC2}" type="pres">
      <dgm:prSet presAssocID="{33C169F0-CC32-43C6-8992-E90D3F9977DC}" presName="sibTrans" presStyleLbl="sibTrans2D1" presStyleIdx="0" presStyleCnt="0"/>
      <dgm:spPr/>
    </dgm:pt>
    <dgm:pt modelId="{2FF3822D-51AB-4043-8238-1F32F98F06E3}" type="pres">
      <dgm:prSet presAssocID="{CB0DF08B-E47F-4C83-BA38-BADE1E0B69F5}" presName="compNode" presStyleCnt="0"/>
      <dgm:spPr/>
    </dgm:pt>
    <dgm:pt modelId="{646E63FC-BFA9-48CC-927B-B8AEB570BA44}" type="pres">
      <dgm:prSet presAssocID="{CB0DF08B-E47F-4C83-BA38-BADE1E0B69F5}" presName="bkgdShape" presStyleLbl="node1" presStyleIdx="2" presStyleCnt="3"/>
      <dgm:spPr/>
      <dgm:t>
        <a:bodyPr/>
        <a:lstStyle/>
        <a:p>
          <a:endParaRPr lang="ru-RU"/>
        </a:p>
      </dgm:t>
    </dgm:pt>
    <dgm:pt modelId="{846CCA8A-7615-4C24-BBB5-F829A3C8705D}" type="pres">
      <dgm:prSet presAssocID="{CB0DF08B-E47F-4C83-BA38-BADE1E0B69F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D43F5-1E6D-466A-921D-EBEFA3E1D2DA}" type="pres">
      <dgm:prSet presAssocID="{CB0DF08B-E47F-4C83-BA38-BADE1E0B69F5}" presName="invisiNode" presStyleLbl="node1" presStyleIdx="2" presStyleCnt="3"/>
      <dgm:spPr/>
    </dgm:pt>
    <dgm:pt modelId="{437582FB-6A02-46E3-A3CD-F5386A779926}" type="pres">
      <dgm:prSet presAssocID="{CB0DF08B-E47F-4C83-BA38-BADE1E0B69F5}" presName="imagNode" presStyleLbl="fgImgPlace1" presStyleIdx="2" presStyleCnt="3" custScaleX="119892" custScaleY="106649" custLinFactNeighborX="-4330" custLinFactNeighborY="-95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561178D-6515-4BF4-9B0B-BD203B5F79D2}" type="presOf" srcId="{CB0DF08B-E47F-4C83-BA38-BADE1E0B69F5}" destId="{846CCA8A-7615-4C24-BBB5-F829A3C8705D}" srcOrd="1" destOrd="0" presId="urn:microsoft.com/office/officeart/2005/8/layout/hList7"/>
    <dgm:cxn modelId="{EB4D3B81-6120-4580-8059-8D615A6D7EDB}" type="presOf" srcId="{F5DE3014-7539-4F10-909A-AB71288B2D97}" destId="{2B0F8A15-5DFB-4203-A0F7-F512CA06CEA2}" srcOrd="1" destOrd="0" presId="urn:microsoft.com/office/officeart/2005/8/layout/hList7"/>
    <dgm:cxn modelId="{FCDD88F2-0118-4772-B26E-73ED684D92F0}" srcId="{8FA452EA-25CD-4016-BAED-F4F82F8648FB}" destId="{A382A346-3744-44CE-9F1E-5D89D8617294}" srcOrd="0" destOrd="0" parTransId="{70E726BA-8279-4150-92A8-943A14183AF3}" sibTransId="{30CAE72A-A40B-4891-8264-BAA69715575B}"/>
    <dgm:cxn modelId="{B3D82D74-D1BE-4EED-BD11-071C2DFCF03E}" type="presOf" srcId="{F5DE3014-7539-4F10-909A-AB71288B2D97}" destId="{9D8BFA9E-5672-433B-9743-7DB81A172E9F}" srcOrd="0" destOrd="0" presId="urn:microsoft.com/office/officeart/2005/8/layout/hList7"/>
    <dgm:cxn modelId="{D44CAEF5-7DD1-439F-9B42-0E000C956E39}" srcId="{8FA452EA-25CD-4016-BAED-F4F82F8648FB}" destId="{CB0DF08B-E47F-4C83-BA38-BADE1E0B69F5}" srcOrd="2" destOrd="0" parTransId="{BB6959E4-2827-4A03-9A52-FC0701AA35C4}" sibTransId="{2A384C6A-A6B1-492B-9724-D24C188D1AAD}"/>
    <dgm:cxn modelId="{1E6845DB-D26A-40A0-B299-A28922476E74}" type="presOf" srcId="{CB0DF08B-E47F-4C83-BA38-BADE1E0B69F5}" destId="{646E63FC-BFA9-48CC-927B-B8AEB570BA44}" srcOrd="0" destOrd="0" presId="urn:microsoft.com/office/officeart/2005/8/layout/hList7"/>
    <dgm:cxn modelId="{E5490B3B-B8E9-4CE8-99BA-173511735AB9}" type="presOf" srcId="{A382A346-3744-44CE-9F1E-5D89D8617294}" destId="{E7116607-B7F7-4D1A-8B92-0557C63AD2FD}" srcOrd="1" destOrd="0" presId="urn:microsoft.com/office/officeart/2005/8/layout/hList7"/>
    <dgm:cxn modelId="{1615C1EA-09DD-480E-AEF5-036E20DA8579}" type="presOf" srcId="{A382A346-3744-44CE-9F1E-5D89D8617294}" destId="{171A3013-5250-4392-89FE-ACA3027150F1}" srcOrd="0" destOrd="0" presId="urn:microsoft.com/office/officeart/2005/8/layout/hList7"/>
    <dgm:cxn modelId="{17A836EC-EE52-4BFB-808D-28E803E3A0D3}" type="presOf" srcId="{30CAE72A-A40B-4891-8264-BAA69715575B}" destId="{FEAB12C6-61CA-4CE1-9608-C63831D52CF7}" srcOrd="0" destOrd="0" presId="urn:microsoft.com/office/officeart/2005/8/layout/hList7"/>
    <dgm:cxn modelId="{059B5C5D-4D14-4A49-96C6-0AC08E196169}" type="presOf" srcId="{8FA452EA-25CD-4016-BAED-F4F82F8648FB}" destId="{398B6E2D-41C8-4DA5-8510-18AD52120EBA}" srcOrd="0" destOrd="0" presId="urn:microsoft.com/office/officeart/2005/8/layout/hList7"/>
    <dgm:cxn modelId="{38641E9A-9B63-48AE-86E0-D483F5DE6DF7}" srcId="{8FA452EA-25CD-4016-BAED-F4F82F8648FB}" destId="{F5DE3014-7539-4F10-909A-AB71288B2D97}" srcOrd="1" destOrd="0" parTransId="{D637B838-C59C-4172-ADEB-C75576DAF1B1}" sibTransId="{33C169F0-CC32-43C6-8992-E90D3F9977DC}"/>
    <dgm:cxn modelId="{4380F785-1EE6-44C5-94FB-24B4C36E4C20}" type="presOf" srcId="{33C169F0-CC32-43C6-8992-E90D3F9977DC}" destId="{275C4E4C-F573-46F8-B2A7-99E580C8DFC2}" srcOrd="0" destOrd="0" presId="urn:microsoft.com/office/officeart/2005/8/layout/hList7"/>
    <dgm:cxn modelId="{583CC1E5-DCFC-4DD8-B70D-2EAE8186F690}" type="presParOf" srcId="{398B6E2D-41C8-4DA5-8510-18AD52120EBA}" destId="{E8D60029-8B71-4744-8ADA-546365F66ED0}" srcOrd="0" destOrd="0" presId="urn:microsoft.com/office/officeart/2005/8/layout/hList7"/>
    <dgm:cxn modelId="{77F90D43-46FF-49D0-8735-C6CF5A6D055A}" type="presParOf" srcId="{398B6E2D-41C8-4DA5-8510-18AD52120EBA}" destId="{9516ABC6-4DCA-4E26-870E-970B49EDC948}" srcOrd="1" destOrd="0" presId="urn:microsoft.com/office/officeart/2005/8/layout/hList7"/>
    <dgm:cxn modelId="{45814625-E1E6-4D6D-BB50-A4105057E5D6}" type="presParOf" srcId="{9516ABC6-4DCA-4E26-870E-970B49EDC948}" destId="{80176305-80D0-48D9-B223-270AC9B5082B}" srcOrd="0" destOrd="0" presId="urn:microsoft.com/office/officeart/2005/8/layout/hList7"/>
    <dgm:cxn modelId="{47EA6337-F16A-4F4C-991F-E5435C8678F0}" type="presParOf" srcId="{80176305-80D0-48D9-B223-270AC9B5082B}" destId="{171A3013-5250-4392-89FE-ACA3027150F1}" srcOrd="0" destOrd="0" presId="urn:microsoft.com/office/officeart/2005/8/layout/hList7"/>
    <dgm:cxn modelId="{E4D9D00E-B537-4402-8599-F4744161C5DB}" type="presParOf" srcId="{80176305-80D0-48D9-B223-270AC9B5082B}" destId="{E7116607-B7F7-4D1A-8B92-0557C63AD2FD}" srcOrd="1" destOrd="0" presId="urn:microsoft.com/office/officeart/2005/8/layout/hList7"/>
    <dgm:cxn modelId="{4B81E6C8-CE2B-4079-A51B-38B72DA8E88D}" type="presParOf" srcId="{80176305-80D0-48D9-B223-270AC9B5082B}" destId="{19DFE868-9736-4A97-9F2F-389A1B3E1703}" srcOrd="2" destOrd="0" presId="urn:microsoft.com/office/officeart/2005/8/layout/hList7"/>
    <dgm:cxn modelId="{2B1F5AC4-4EF2-4599-B4A6-A02B14B1282F}" type="presParOf" srcId="{80176305-80D0-48D9-B223-270AC9B5082B}" destId="{8A4A117F-E0DD-40A7-BC9E-783E6D75DEB2}" srcOrd="3" destOrd="0" presId="urn:microsoft.com/office/officeart/2005/8/layout/hList7"/>
    <dgm:cxn modelId="{50E39BA1-DCDC-4B95-A9DE-033D755C79CE}" type="presParOf" srcId="{9516ABC6-4DCA-4E26-870E-970B49EDC948}" destId="{FEAB12C6-61CA-4CE1-9608-C63831D52CF7}" srcOrd="1" destOrd="0" presId="urn:microsoft.com/office/officeart/2005/8/layout/hList7"/>
    <dgm:cxn modelId="{C73D0782-FA06-400F-A4F5-8AC984B26BE2}" type="presParOf" srcId="{9516ABC6-4DCA-4E26-870E-970B49EDC948}" destId="{C307DC3A-3F1E-4F75-87C8-33495841CD2D}" srcOrd="2" destOrd="0" presId="urn:microsoft.com/office/officeart/2005/8/layout/hList7"/>
    <dgm:cxn modelId="{88126FE4-059C-4E5A-835A-39DD778EFE03}" type="presParOf" srcId="{C307DC3A-3F1E-4F75-87C8-33495841CD2D}" destId="{9D8BFA9E-5672-433B-9743-7DB81A172E9F}" srcOrd="0" destOrd="0" presId="urn:microsoft.com/office/officeart/2005/8/layout/hList7"/>
    <dgm:cxn modelId="{A1705768-BD6E-4F76-8157-738A1965BED1}" type="presParOf" srcId="{C307DC3A-3F1E-4F75-87C8-33495841CD2D}" destId="{2B0F8A15-5DFB-4203-A0F7-F512CA06CEA2}" srcOrd="1" destOrd="0" presId="urn:microsoft.com/office/officeart/2005/8/layout/hList7"/>
    <dgm:cxn modelId="{0540E220-74E0-4DD1-9B80-69C850C5C8B5}" type="presParOf" srcId="{C307DC3A-3F1E-4F75-87C8-33495841CD2D}" destId="{48CD4048-04A7-4298-932F-C4243810E7C1}" srcOrd="2" destOrd="0" presId="urn:microsoft.com/office/officeart/2005/8/layout/hList7"/>
    <dgm:cxn modelId="{92A3136C-1C96-4427-BC03-6953F2A32FBF}" type="presParOf" srcId="{C307DC3A-3F1E-4F75-87C8-33495841CD2D}" destId="{31014543-0D1B-455D-A0C4-03FE527C2256}" srcOrd="3" destOrd="0" presId="urn:microsoft.com/office/officeart/2005/8/layout/hList7"/>
    <dgm:cxn modelId="{C180B3FA-EBDF-4334-8DED-62315A9261B5}" type="presParOf" srcId="{9516ABC6-4DCA-4E26-870E-970B49EDC948}" destId="{275C4E4C-F573-46F8-B2A7-99E580C8DFC2}" srcOrd="3" destOrd="0" presId="urn:microsoft.com/office/officeart/2005/8/layout/hList7"/>
    <dgm:cxn modelId="{85229DF2-18AA-46C5-8BE0-023A40123764}" type="presParOf" srcId="{9516ABC6-4DCA-4E26-870E-970B49EDC948}" destId="{2FF3822D-51AB-4043-8238-1F32F98F06E3}" srcOrd="4" destOrd="0" presId="urn:microsoft.com/office/officeart/2005/8/layout/hList7"/>
    <dgm:cxn modelId="{BABF3AD7-0860-4F90-8566-6C37C7BAA31E}" type="presParOf" srcId="{2FF3822D-51AB-4043-8238-1F32F98F06E3}" destId="{646E63FC-BFA9-48CC-927B-B8AEB570BA44}" srcOrd="0" destOrd="0" presId="urn:microsoft.com/office/officeart/2005/8/layout/hList7"/>
    <dgm:cxn modelId="{718B63D4-CEA9-49F7-84C1-E4040EF4276E}" type="presParOf" srcId="{2FF3822D-51AB-4043-8238-1F32F98F06E3}" destId="{846CCA8A-7615-4C24-BBB5-F829A3C8705D}" srcOrd="1" destOrd="0" presId="urn:microsoft.com/office/officeart/2005/8/layout/hList7"/>
    <dgm:cxn modelId="{152E520D-222A-4EFE-93CE-25E15FB11028}" type="presParOf" srcId="{2FF3822D-51AB-4043-8238-1F32F98F06E3}" destId="{865D43F5-1E6D-466A-921D-EBEFA3E1D2DA}" srcOrd="2" destOrd="0" presId="urn:microsoft.com/office/officeart/2005/8/layout/hList7"/>
    <dgm:cxn modelId="{26FEBFE2-D2AA-4AA4-B762-AD137E61B25C}" type="presParOf" srcId="{2FF3822D-51AB-4043-8238-1F32F98F06E3}" destId="{437582FB-6A02-46E3-A3CD-F5386A7799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C8DC4-9F5D-4154-9BFC-28C4017CDCCE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</dgm:pt>
    <dgm:pt modelId="{23BA9458-8552-4F1C-A776-D252C22626AE}">
      <dgm:prSet phldrT="[Текст]" custT="1"/>
      <dgm:spPr/>
      <dgm:t>
        <a:bodyPr/>
        <a:lstStyle/>
        <a:p>
          <a:endParaRPr lang="ru-RU" sz="1500" dirty="0" smtClean="0"/>
        </a:p>
        <a:p>
          <a:r>
            <a:rPr lang="ru-RU" sz="1600" dirty="0" smtClean="0"/>
            <a:t>Субсидирование </a:t>
          </a:r>
          <a:r>
            <a:rPr lang="ru-RU" sz="1600" dirty="0" smtClean="0"/>
            <a:t>части произведенных предпринимателями затрат на осуществление инвестиционных проектов в приоритетных сферах деятельности, </a:t>
          </a:r>
          <a:r>
            <a:rPr lang="ru-RU" sz="1600" dirty="0" smtClean="0">
              <a:solidFill>
                <a:srgbClr val="FF0000"/>
              </a:solidFill>
            </a:rPr>
            <a:t>1338,9 тыс. рублей</a:t>
          </a:r>
          <a:endParaRPr lang="ru-RU" sz="1600" dirty="0">
            <a:solidFill>
              <a:srgbClr val="FF0000"/>
            </a:solidFill>
          </a:endParaRPr>
        </a:p>
      </dgm:t>
    </dgm:pt>
    <dgm:pt modelId="{0FF18C2E-6725-40BF-B103-3381282FCBB4}" type="parTrans" cxnId="{4CC2A0D2-1F6B-4DBC-B3B4-165B342C0D79}">
      <dgm:prSet/>
      <dgm:spPr/>
      <dgm:t>
        <a:bodyPr/>
        <a:lstStyle/>
        <a:p>
          <a:endParaRPr lang="ru-RU"/>
        </a:p>
      </dgm:t>
    </dgm:pt>
    <dgm:pt modelId="{3076C449-8224-40F8-A678-C4454696384F}" type="sibTrans" cxnId="{4CC2A0D2-1F6B-4DBC-B3B4-165B342C0D79}">
      <dgm:prSet/>
      <dgm:spPr/>
      <dgm:t>
        <a:bodyPr/>
        <a:lstStyle/>
        <a:p>
          <a:endParaRPr lang="ru-RU"/>
        </a:p>
      </dgm:t>
    </dgm:pt>
    <dgm:pt modelId="{9FE6F48C-95E2-48A8-9E7A-9885FD4F871E}">
      <dgm:prSet phldrT="[Текст]" custT="1"/>
      <dgm:spPr/>
      <dgm:t>
        <a:bodyPr/>
        <a:lstStyle/>
        <a:p>
          <a:r>
            <a:rPr lang="ru-RU" sz="1600" dirty="0" smtClean="0"/>
            <a:t>Проведен конкурс профессионального мастерства</a:t>
          </a:r>
        </a:p>
        <a:p>
          <a:r>
            <a:rPr lang="ru-RU" sz="1600" dirty="0" smtClean="0"/>
            <a:t>«</a:t>
          </a:r>
          <a:r>
            <a:rPr lang="ru-RU" sz="1600" dirty="0" err="1" smtClean="0"/>
            <a:t>Нытвенский</a:t>
          </a:r>
          <a:r>
            <a:rPr lang="ru-RU" sz="1600" dirty="0" smtClean="0"/>
            <a:t> перезвон«, </a:t>
          </a:r>
          <a:r>
            <a:rPr lang="ru-RU" sz="1600" dirty="0" smtClean="0">
              <a:solidFill>
                <a:srgbClr val="FF0000"/>
              </a:solidFill>
            </a:rPr>
            <a:t>15,0 тыс.рублей</a:t>
          </a:r>
          <a:endParaRPr lang="ru-RU" sz="1600" dirty="0">
            <a:solidFill>
              <a:srgbClr val="FF0000"/>
            </a:solidFill>
          </a:endParaRPr>
        </a:p>
      </dgm:t>
    </dgm:pt>
    <dgm:pt modelId="{033C563C-60C3-41DA-9ECA-AF827E9C2B92}" type="parTrans" cxnId="{77AA23D9-DA61-4740-9139-16A37CE4CFAA}">
      <dgm:prSet/>
      <dgm:spPr/>
      <dgm:t>
        <a:bodyPr/>
        <a:lstStyle/>
        <a:p>
          <a:endParaRPr lang="ru-RU"/>
        </a:p>
      </dgm:t>
    </dgm:pt>
    <dgm:pt modelId="{191DBDD3-1D9E-4530-BEAB-1DF65E8BC9F1}" type="sibTrans" cxnId="{77AA23D9-DA61-4740-9139-16A37CE4CFAA}">
      <dgm:prSet/>
      <dgm:spPr/>
      <dgm:t>
        <a:bodyPr/>
        <a:lstStyle/>
        <a:p>
          <a:endParaRPr lang="ru-RU"/>
        </a:p>
      </dgm:t>
    </dgm:pt>
    <dgm:pt modelId="{12E2D435-EA35-4D33-BD3A-D76C39F9A4AD}">
      <dgm:prSet phldrT="[Текст]" custT="1"/>
      <dgm:spPr/>
      <dgm:t>
        <a:bodyPr/>
        <a:lstStyle/>
        <a:p>
          <a:r>
            <a:rPr lang="ru-RU" sz="1600" dirty="0" smtClean="0"/>
            <a:t>Проведена игра «Юный фермер», </a:t>
          </a:r>
          <a:r>
            <a:rPr lang="ru-RU" sz="1600" dirty="0" smtClean="0">
              <a:solidFill>
                <a:srgbClr val="FF0000"/>
              </a:solidFill>
            </a:rPr>
            <a:t>22,3 тыс. рублей</a:t>
          </a:r>
        </a:p>
        <a:p>
          <a:endParaRPr lang="ru-RU" sz="2500" dirty="0"/>
        </a:p>
      </dgm:t>
    </dgm:pt>
    <dgm:pt modelId="{171EB7A0-998E-4F0F-BD72-D04A428C1485}" type="parTrans" cxnId="{85CB3068-324C-455E-BC2F-CCA609F51F77}">
      <dgm:prSet/>
      <dgm:spPr/>
      <dgm:t>
        <a:bodyPr/>
        <a:lstStyle/>
        <a:p>
          <a:endParaRPr lang="ru-RU"/>
        </a:p>
      </dgm:t>
    </dgm:pt>
    <dgm:pt modelId="{35E59BE0-E4E4-473C-989A-39D149692E3D}" type="sibTrans" cxnId="{85CB3068-324C-455E-BC2F-CCA609F51F77}">
      <dgm:prSet/>
      <dgm:spPr/>
      <dgm:t>
        <a:bodyPr/>
        <a:lstStyle/>
        <a:p>
          <a:endParaRPr lang="ru-RU"/>
        </a:p>
      </dgm:t>
    </dgm:pt>
    <dgm:pt modelId="{FDE7F021-80AE-411F-8020-BBE3085DD223}" type="pres">
      <dgm:prSet presAssocID="{3C3C8DC4-9F5D-4154-9BFC-28C4017CDCCE}" presName="Name0" presStyleCnt="0">
        <dgm:presLayoutVars>
          <dgm:dir/>
          <dgm:resizeHandles val="exact"/>
        </dgm:presLayoutVars>
      </dgm:prSet>
      <dgm:spPr/>
    </dgm:pt>
    <dgm:pt modelId="{95633001-C88E-492B-A039-636F50D218A7}" type="pres">
      <dgm:prSet presAssocID="{3C3C8DC4-9F5D-4154-9BFC-28C4017CDCCE}" presName="fgShape" presStyleLbl="fgShp" presStyleIdx="0" presStyleCnt="1" custScaleY="70212" custLinFactNeighborX="462" custLinFactNeighborY="34043"/>
      <dgm:spPr>
        <a:solidFill>
          <a:schemeClr val="tx2">
            <a:lumMod val="60000"/>
            <a:lumOff val="40000"/>
          </a:schemeClr>
        </a:solidFill>
      </dgm:spPr>
    </dgm:pt>
    <dgm:pt modelId="{74E8CD9E-F276-4ABA-94FB-97A18D787F5B}" type="pres">
      <dgm:prSet presAssocID="{3C3C8DC4-9F5D-4154-9BFC-28C4017CDCCE}" presName="linComp" presStyleCnt="0"/>
      <dgm:spPr/>
    </dgm:pt>
    <dgm:pt modelId="{3490A6D8-19BB-40A5-B2A7-60528B1EF745}" type="pres">
      <dgm:prSet presAssocID="{23BA9458-8552-4F1C-A776-D252C22626AE}" presName="compNode" presStyleCnt="0"/>
      <dgm:spPr/>
    </dgm:pt>
    <dgm:pt modelId="{43036949-BA06-4094-B4BF-344EA2DC127A}" type="pres">
      <dgm:prSet presAssocID="{23BA9458-8552-4F1C-A776-D252C22626AE}" presName="bkgdShape" presStyleLbl="node1" presStyleIdx="0" presStyleCnt="3"/>
      <dgm:spPr/>
      <dgm:t>
        <a:bodyPr/>
        <a:lstStyle/>
        <a:p>
          <a:endParaRPr lang="ru-RU"/>
        </a:p>
      </dgm:t>
    </dgm:pt>
    <dgm:pt modelId="{5AA832B8-715C-4CDE-A24C-070B1ADF93B0}" type="pres">
      <dgm:prSet presAssocID="{23BA9458-8552-4F1C-A776-D252C22626A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3E39D-4D87-4A58-A749-52DA6A06ACDF}" type="pres">
      <dgm:prSet presAssocID="{23BA9458-8552-4F1C-A776-D252C22626AE}" presName="invisiNode" presStyleLbl="node1" presStyleIdx="0" presStyleCnt="3"/>
      <dgm:spPr/>
    </dgm:pt>
    <dgm:pt modelId="{271536D4-F03C-4FBD-BFBD-D2A143059A68}" type="pres">
      <dgm:prSet presAssocID="{23BA9458-8552-4F1C-A776-D252C22626AE}" presName="imagNode" presStyleLbl="fgImgPlace1" presStyleIdx="0" presStyleCnt="3" custScaleX="112778" custScaleY="117239" custLinFactNeighborX="-4182" custLinFactNeighborY="-116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450E6C-0E2A-42FE-A2EE-49F06C7CE1DF}" type="pres">
      <dgm:prSet presAssocID="{3076C449-8224-40F8-A678-C445469638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1FAD55-C62D-4D2E-B4E9-422E51CF8779}" type="pres">
      <dgm:prSet presAssocID="{9FE6F48C-95E2-48A8-9E7A-9885FD4F871E}" presName="compNode" presStyleCnt="0"/>
      <dgm:spPr/>
    </dgm:pt>
    <dgm:pt modelId="{A306F0FF-93DC-4497-BD0D-FA14DBCF26BD}" type="pres">
      <dgm:prSet presAssocID="{9FE6F48C-95E2-48A8-9E7A-9885FD4F871E}" presName="bkgdShape" presStyleLbl="node1" presStyleIdx="1" presStyleCnt="3"/>
      <dgm:spPr/>
      <dgm:t>
        <a:bodyPr/>
        <a:lstStyle/>
        <a:p>
          <a:endParaRPr lang="ru-RU"/>
        </a:p>
      </dgm:t>
    </dgm:pt>
    <dgm:pt modelId="{A3B62756-CBE2-4D46-AA4B-F60324061C0F}" type="pres">
      <dgm:prSet presAssocID="{9FE6F48C-95E2-48A8-9E7A-9885FD4F871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08ADA-58AA-47EB-962B-2FBED7BB6B04}" type="pres">
      <dgm:prSet presAssocID="{9FE6F48C-95E2-48A8-9E7A-9885FD4F871E}" presName="invisiNode" presStyleLbl="node1" presStyleIdx="1" presStyleCnt="3"/>
      <dgm:spPr/>
    </dgm:pt>
    <dgm:pt modelId="{1B3F6AB9-97E2-4E9E-8990-D1C9032578AE}" type="pres">
      <dgm:prSet presAssocID="{9FE6F48C-95E2-48A8-9E7A-9885FD4F871E}" presName="imagNode" presStyleLbl="fgImgPlace1" presStyleIdx="1" presStyleCnt="3" custScaleX="134177" custScaleY="1195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5C3DCC-05C3-4474-A019-C6DCC1638183}" type="pres">
      <dgm:prSet presAssocID="{191DBDD3-1D9E-4530-BEAB-1DF65E8BC9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E63BA2-4C8E-4A41-B061-480DAAF71A65}" type="pres">
      <dgm:prSet presAssocID="{12E2D435-EA35-4D33-BD3A-D76C39F9A4AD}" presName="compNode" presStyleCnt="0"/>
      <dgm:spPr/>
    </dgm:pt>
    <dgm:pt modelId="{C20E7A01-CE22-4025-9F7A-A703FE31CCB0}" type="pres">
      <dgm:prSet presAssocID="{12E2D435-EA35-4D33-BD3A-D76C39F9A4AD}" presName="bkgdShape" presStyleLbl="node1" presStyleIdx="2" presStyleCnt="3"/>
      <dgm:spPr/>
      <dgm:t>
        <a:bodyPr/>
        <a:lstStyle/>
        <a:p>
          <a:endParaRPr lang="ru-RU"/>
        </a:p>
      </dgm:t>
    </dgm:pt>
    <dgm:pt modelId="{83EFA611-4742-4763-BCA0-D3AEB5F102D1}" type="pres">
      <dgm:prSet presAssocID="{12E2D435-EA35-4D33-BD3A-D76C39F9A4A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55C9A-E23B-4A5A-B841-4CBDB63FF3A1}" type="pres">
      <dgm:prSet presAssocID="{12E2D435-EA35-4D33-BD3A-D76C39F9A4AD}" presName="invisiNode" presStyleLbl="node1" presStyleIdx="2" presStyleCnt="3"/>
      <dgm:spPr/>
    </dgm:pt>
    <dgm:pt modelId="{3BE31B5F-BBC0-4557-9216-743D7774B5CE}" type="pres">
      <dgm:prSet presAssocID="{12E2D435-EA35-4D33-BD3A-D76C39F9A4AD}" presName="imagNode" presStyleLbl="fgImgPlace1" presStyleIdx="2" presStyleCnt="3" custScaleX="133922" custScaleY="123257" custLinFactNeighborX="-6644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5EE1603-3E59-4045-89A5-8F5922A043D5}" type="presOf" srcId="{23BA9458-8552-4F1C-A776-D252C22626AE}" destId="{43036949-BA06-4094-B4BF-344EA2DC127A}" srcOrd="0" destOrd="0" presId="urn:microsoft.com/office/officeart/2005/8/layout/hList7"/>
    <dgm:cxn modelId="{85CB3068-324C-455E-BC2F-CCA609F51F77}" srcId="{3C3C8DC4-9F5D-4154-9BFC-28C4017CDCCE}" destId="{12E2D435-EA35-4D33-BD3A-D76C39F9A4AD}" srcOrd="2" destOrd="0" parTransId="{171EB7A0-998E-4F0F-BD72-D04A428C1485}" sibTransId="{35E59BE0-E4E4-473C-989A-39D149692E3D}"/>
    <dgm:cxn modelId="{268B9D05-A985-414A-9A1D-1CBBEFB503D6}" type="presOf" srcId="{9FE6F48C-95E2-48A8-9E7A-9885FD4F871E}" destId="{A306F0FF-93DC-4497-BD0D-FA14DBCF26BD}" srcOrd="0" destOrd="0" presId="urn:microsoft.com/office/officeart/2005/8/layout/hList7"/>
    <dgm:cxn modelId="{E8CE4FD0-5191-4F7C-AC28-6AFAC70084B0}" type="presOf" srcId="{9FE6F48C-95E2-48A8-9E7A-9885FD4F871E}" destId="{A3B62756-CBE2-4D46-AA4B-F60324061C0F}" srcOrd="1" destOrd="0" presId="urn:microsoft.com/office/officeart/2005/8/layout/hList7"/>
    <dgm:cxn modelId="{B5073A1D-7EDB-4846-A3ED-C36FC20DDFE2}" type="presOf" srcId="{3C3C8DC4-9F5D-4154-9BFC-28C4017CDCCE}" destId="{FDE7F021-80AE-411F-8020-BBE3085DD223}" srcOrd="0" destOrd="0" presId="urn:microsoft.com/office/officeart/2005/8/layout/hList7"/>
    <dgm:cxn modelId="{DB6EF17E-BFA3-440E-A721-A93383E06F64}" type="presOf" srcId="{12E2D435-EA35-4D33-BD3A-D76C39F9A4AD}" destId="{83EFA611-4742-4763-BCA0-D3AEB5F102D1}" srcOrd="1" destOrd="0" presId="urn:microsoft.com/office/officeart/2005/8/layout/hList7"/>
    <dgm:cxn modelId="{85E91848-46C3-4180-8A10-1CEB1EE83AEB}" type="presOf" srcId="{191DBDD3-1D9E-4530-BEAB-1DF65E8BC9F1}" destId="{655C3DCC-05C3-4474-A019-C6DCC1638183}" srcOrd="0" destOrd="0" presId="urn:microsoft.com/office/officeart/2005/8/layout/hList7"/>
    <dgm:cxn modelId="{77AA23D9-DA61-4740-9139-16A37CE4CFAA}" srcId="{3C3C8DC4-9F5D-4154-9BFC-28C4017CDCCE}" destId="{9FE6F48C-95E2-48A8-9E7A-9885FD4F871E}" srcOrd="1" destOrd="0" parTransId="{033C563C-60C3-41DA-9ECA-AF827E9C2B92}" sibTransId="{191DBDD3-1D9E-4530-BEAB-1DF65E8BC9F1}"/>
    <dgm:cxn modelId="{BE4E3D43-D712-461B-9545-4162094BC1DE}" type="presOf" srcId="{3076C449-8224-40F8-A678-C4454696384F}" destId="{E7450E6C-0E2A-42FE-A2EE-49F06C7CE1DF}" srcOrd="0" destOrd="0" presId="urn:microsoft.com/office/officeart/2005/8/layout/hList7"/>
    <dgm:cxn modelId="{72337EB1-86A6-4CF7-9E6C-8414A1B810CB}" type="presOf" srcId="{12E2D435-EA35-4D33-BD3A-D76C39F9A4AD}" destId="{C20E7A01-CE22-4025-9F7A-A703FE31CCB0}" srcOrd="0" destOrd="0" presId="urn:microsoft.com/office/officeart/2005/8/layout/hList7"/>
    <dgm:cxn modelId="{4CC2A0D2-1F6B-4DBC-B3B4-165B342C0D79}" srcId="{3C3C8DC4-9F5D-4154-9BFC-28C4017CDCCE}" destId="{23BA9458-8552-4F1C-A776-D252C22626AE}" srcOrd="0" destOrd="0" parTransId="{0FF18C2E-6725-40BF-B103-3381282FCBB4}" sibTransId="{3076C449-8224-40F8-A678-C4454696384F}"/>
    <dgm:cxn modelId="{868C0A49-4EE1-4DEA-9A8A-E3CEB08094E4}" type="presOf" srcId="{23BA9458-8552-4F1C-A776-D252C22626AE}" destId="{5AA832B8-715C-4CDE-A24C-070B1ADF93B0}" srcOrd="1" destOrd="0" presId="urn:microsoft.com/office/officeart/2005/8/layout/hList7"/>
    <dgm:cxn modelId="{A515FA57-1772-4364-9744-29CF7735ED82}" type="presParOf" srcId="{FDE7F021-80AE-411F-8020-BBE3085DD223}" destId="{95633001-C88E-492B-A039-636F50D218A7}" srcOrd="0" destOrd="0" presId="urn:microsoft.com/office/officeart/2005/8/layout/hList7"/>
    <dgm:cxn modelId="{75FBEBF1-050A-47C0-A185-D43302D89BF5}" type="presParOf" srcId="{FDE7F021-80AE-411F-8020-BBE3085DD223}" destId="{74E8CD9E-F276-4ABA-94FB-97A18D787F5B}" srcOrd="1" destOrd="0" presId="urn:microsoft.com/office/officeart/2005/8/layout/hList7"/>
    <dgm:cxn modelId="{35A136CB-9080-41A0-9FBE-2430B8FFE703}" type="presParOf" srcId="{74E8CD9E-F276-4ABA-94FB-97A18D787F5B}" destId="{3490A6D8-19BB-40A5-B2A7-60528B1EF745}" srcOrd="0" destOrd="0" presId="urn:microsoft.com/office/officeart/2005/8/layout/hList7"/>
    <dgm:cxn modelId="{4AD408DD-D7D5-40B9-B27B-698D0EB50616}" type="presParOf" srcId="{3490A6D8-19BB-40A5-B2A7-60528B1EF745}" destId="{43036949-BA06-4094-B4BF-344EA2DC127A}" srcOrd="0" destOrd="0" presId="urn:microsoft.com/office/officeart/2005/8/layout/hList7"/>
    <dgm:cxn modelId="{1E04EA62-CDC3-4111-9F9A-C41177184DC4}" type="presParOf" srcId="{3490A6D8-19BB-40A5-B2A7-60528B1EF745}" destId="{5AA832B8-715C-4CDE-A24C-070B1ADF93B0}" srcOrd="1" destOrd="0" presId="urn:microsoft.com/office/officeart/2005/8/layout/hList7"/>
    <dgm:cxn modelId="{08484BE8-0499-4D0D-910A-9C2F3B8F3353}" type="presParOf" srcId="{3490A6D8-19BB-40A5-B2A7-60528B1EF745}" destId="{4863E39D-4D87-4A58-A749-52DA6A06ACDF}" srcOrd="2" destOrd="0" presId="urn:microsoft.com/office/officeart/2005/8/layout/hList7"/>
    <dgm:cxn modelId="{36F40FD1-146E-4384-9B38-0CB1784D7E67}" type="presParOf" srcId="{3490A6D8-19BB-40A5-B2A7-60528B1EF745}" destId="{271536D4-F03C-4FBD-BFBD-D2A143059A68}" srcOrd="3" destOrd="0" presId="urn:microsoft.com/office/officeart/2005/8/layout/hList7"/>
    <dgm:cxn modelId="{95A8C462-6B27-4C1F-821F-A24B27C70DDE}" type="presParOf" srcId="{74E8CD9E-F276-4ABA-94FB-97A18D787F5B}" destId="{E7450E6C-0E2A-42FE-A2EE-49F06C7CE1DF}" srcOrd="1" destOrd="0" presId="urn:microsoft.com/office/officeart/2005/8/layout/hList7"/>
    <dgm:cxn modelId="{607FD090-00D3-4361-B150-6D5AF2315045}" type="presParOf" srcId="{74E8CD9E-F276-4ABA-94FB-97A18D787F5B}" destId="{591FAD55-C62D-4D2E-B4E9-422E51CF8779}" srcOrd="2" destOrd="0" presId="urn:microsoft.com/office/officeart/2005/8/layout/hList7"/>
    <dgm:cxn modelId="{EF701A5F-A74A-434E-9844-465064213621}" type="presParOf" srcId="{591FAD55-C62D-4D2E-B4E9-422E51CF8779}" destId="{A306F0FF-93DC-4497-BD0D-FA14DBCF26BD}" srcOrd="0" destOrd="0" presId="urn:microsoft.com/office/officeart/2005/8/layout/hList7"/>
    <dgm:cxn modelId="{2B8842A3-9211-4CDA-8F15-A9044AA50FD9}" type="presParOf" srcId="{591FAD55-C62D-4D2E-B4E9-422E51CF8779}" destId="{A3B62756-CBE2-4D46-AA4B-F60324061C0F}" srcOrd="1" destOrd="0" presId="urn:microsoft.com/office/officeart/2005/8/layout/hList7"/>
    <dgm:cxn modelId="{8D7C2BF7-CDD2-4AE9-B3A8-A2F90C8EC182}" type="presParOf" srcId="{591FAD55-C62D-4D2E-B4E9-422E51CF8779}" destId="{8A808ADA-58AA-47EB-962B-2FBED7BB6B04}" srcOrd="2" destOrd="0" presId="urn:microsoft.com/office/officeart/2005/8/layout/hList7"/>
    <dgm:cxn modelId="{75CF76F1-02BC-4233-A927-3F762A45CD47}" type="presParOf" srcId="{591FAD55-C62D-4D2E-B4E9-422E51CF8779}" destId="{1B3F6AB9-97E2-4E9E-8990-D1C9032578AE}" srcOrd="3" destOrd="0" presId="urn:microsoft.com/office/officeart/2005/8/layout/hList7"/>
    <dgm:cxn modelId="{487E0CAE-F034-416D-9687-B56DF224C0BA}" type="presParOf" srcId="{74E8CD9E-F276-4ABA-94FB-97A18D787F5B}" destId="{655C3DCC-05C3-4474-A019-C6DCC1638183}" srcOrd="3" destOrd="0" presId="urn:microsoft.com/office/officeart/2005/8/layout/hList7"/>
    <dgm:cxn modelId="{24766C6B-676F-4F96-9EEB-4824B5416B94}" type="presParOf" srcId="{74E8CD9E-F276-4ABA-94FB-97A18D787F5B}" destId="{B2E63BA2-4C8E-4A41-B061-480DAAF71A65}" srcOrd="4" destOrd="0" presId="urn:microsoft.com/office/officeart/2005/8/layout/hList7"/>
    <dgm:cxn modelId="{069A4682-1EBF-4B48-A273-09B3954F0CDC}" type="presParOf" srcId="{B2E63BA2-4C8E-4A41-B061-480DAAF71A65}" destId="{C20E7A01-CE22-4025-9F7A-A703FE31CCB0}" srcOrd="0" destOrd="0" presId="urn:microsoft.com/office/officeart/2005/8/layout/hList7"/>
    <dgm:cxn modelId="{0F47A661-4C3F-4A84-A26F-1A39189DC63E}" type="presParOf" srcId="{B2E63BA2-4C8E-4A41-B061-480DAAF71A65}" destId="{83EFA611-4742-4763-BCA0-D3AEB5F102D1}" srcOrd="1" destOrd="0" presId="urn:microsoft.com/office/officeart/2005/8/layout/hList7"/>
    <dgm:cxn modelId="{A823F6FE-45E6-42C6-8E25-77DFD8DB746A}" type="presParOf" srcId="{B2E63BA2-4C8E-4A41-B061-480DAAF71A65}" destId="{9EF55C9A-E23B-4A5A-B841-4CBDB63FF3A1}" srcOrd="2" destOrd="0" presId="urn:microsoft.com/office/officeart/2005/8/layout/hList7"/>
    <dgm:cxn modelId="{A4B80196-570C-458C-AEDB-D643B255D999}" type="presParOf" srcId="{B2E63BA2-4C8E-4A41-B061-480DAAF71A65}" destId="{3BE31B5F-BBC0-4557-9216-743D7774B5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42B5C6-BE11-487E-8CCC-7BFF20ADB602}" type="doc">
      <dgm:prSet loTypeId="urn:microsoft.com/office/officeart/2005/8/layout/hList7" loCatId="relationship" qsTypeId="urn:microsoft.com/office/officeart/2005/8/quickstyle/3d2" qsCatId="3D" csTypeId="urn:microsoft.com/office/officeart/2005/8/colors/accent2_1" csCatId="accent2" phldr="1"/>
      <dgm:spPr/>
    </dgm:pt>
    <dgm:pt modelId="{C1CD5CFC-A574-490C-A17F-9ACB6E7E86C0}">
      <dgm:prSet phldrT="[Текст]" custT="1"/>
      <dgm:spPr/>
      <dgm:t>
        <a:bodyPr/>
        <a:lstStyle/>
        <a:p>
          <a:endParaRPr lang="ru-RU" sz="1700" dirty="0" smtClean="0"/>
        </a:p>
        <a:p>
          <a:r>
            <a:rPr lang="ru-RU" sz="1700" dirty="0" smtClean="0"/>
            <a:t>Уровень преступности на 10 тыс. населения </a:t>
          </a:r>
        </a:p>
        <a:p>
          <a:r>
            <a:rPr lang="ru-RU" sz="1700" dirty="0" smtClean="0"/>
            <a:t>план – 165, </a:t>
          </a:r>
        </a:p>
        <a:p>
          <a:r>
            <a:rPr lang="ru-RU" sz="1700" dirty="0" smtClean="0"/>
            <a:t>факт – 127,6</a:t>
          </a:r>
          <a:endParaRPr lang="ru-RU" sz="1700" dirty="0">
            <a:solidFill>
              <a:srgbClr val="FF0000"/>
            </a:solidFill>
          </a:endParaRPr>
        </a:p>
      </dgm:t>
    </dgm:pt>
    <dgm:pt modelId="{20A6B551-D663-4EC0-82D4-7B6E712C92FE}" type="parTrans" cxnId="{D4089DDB-CBF1-4EFD-AE76-378DEB295D8E}">
      <dgm:prSet/>
      <dgm:spPr/>
      <dgm:t>
        <a:bodyPr/>
        <a:lstStyle/>
        <a:p>
          <a:endParaRPr lang="ru-RU"/>
        </a:p>
      </dgm:t>
    </dgm:pt>
    <dgm:pt modelId="{64F24A7B-8335-436B-94F8-DB77F4635D34}" type="sibTrans" cxnId="{D4089DDB-CBF1-4EFD-AE76-378DEB295D8E}">
      <dgm:prSet/>
      <dgm:spPr/>
      <dgm:t>
        <a:bodyPr/>
        <a:lstStyle/>
        <a:p>
          <a:endParaRPr lang="ru-RU"/>
        </a:p>
      </dgm:t>
    </dgm:pt>
    <dgm:pt modelId="{EF823C7F-872D-49F6-BCFF-AD6784B08909}">
      <dgm:prSet phldrT="[Текст]" custT="1"/>
      <dgm:spPr/>
      <dgm:t>
        <a:bodyPr/>
        <a:lstStyle/>
        <a:p>
          <a:r>
            <a:rPr lang="ru-RU" sz="1700" dirty="0" smtClean="0"/>
            <a:t>Число ДТП , план- 68,</a:t>
          </a:r>
        </a:p>
        <a:p>
          <a:r>
            <a:rPr lang="ru-RU" sz="1700" dirty="0" smtClean="0"/>
            <a:t> факт – 42,</a:t>
          </a:r>
        </a:p>
      </dgm:t>
    </dgm:pt>
    <dgm:pt modelId="{A0981272-7E0F-4A61-879E-27D49F328FB4}" type="parTrans" cxnId="{DD309914-CD73-49CE-B2F0-EE387FB17E7A}">
      <dgm:prSet/>
      <dgm:spPr/>
      <dgm:t>
        <a:bodyPr/>
        <a:lstStyle/>
        <a:p>
          <a:endParaRPr lang="ru-RU"/>
        </a:p>
      </dgm:t>
    </dgm:pt>
    <dgm:pt modelId="{61028654-9DF9-4E51-B4BC-C2CE11EC5B9F}" type="sibTrans" cxnId="{DD309914-CD73-49CE-B2F0-EE387FB17E7A}">
      <dgm:prSet/>
      <dgm:spPr/>
      <dgm:t>
        <a:bodyPr/>
        <a:lstStyle/>
        <a:p>
          <a:endParaRPr lang="ru-RU"/>
        </a:p>
      </dgm:t>
    </dgm:pt>
    <dgm:pt modelId="{E9D1FCDE-862F-4F0D-BC86-95D925A433BD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1600" dirty="0" smtClean="0"/>
            <a:t>Снижение </a:t>
          </a:r>
          <a:r>
            <a:rPr lang="ru-RU" sz="1600" dirty="0" smtClean="0"/>
            <a:t>числа погибших в результате преступлений, план – 24, </a:t>
          </a:r>
        </a:p>
        <a:p>
          <a:r>
            <a:rPr lang="ru-RU" sz="1600" dirty="0" smtClean="0"/>
            <a:t>факт – 10, </a:t>
          </a:r>
        </a:p>
      </dgm:t>
    </dgm:pt>
    <dgm:pt modelId="{53D548A8-6AC1-4B8E-98D8-E789251EEB69}" type="parTrans" cxnId="{BB03CCA6-4367-46D2-BDEF-A22051AE4690}">
      <dgm:prSet/>
      <dgm:spPr/>
      <dgm:t>
        <a:bodyPr/>
        <a:lstStyle/>
        <a:p>
          <a:endParaRPr lang="ru-RU"/>
        </a:p>
      </dgm:t>
    </dgm:pt>
    <dgm:pt modelId="{7DDF1FA4-8D60-4696-8591-F2FCF46D30AA}" type="sibTrans" cxnId="{BB03CCA6-4367-46D2-BDEF-A22051AE4690}">
      <dgm:prSet/>
      <dgm:spPr/>
      <dgm:t>
        <a:bodyPr/>
        <a:lstStyle/>
        <a:p>
          <a:endParaRPr lang="ru-RU"/>
        </a:p>
      </dgm:t>
    </dgm:pt>
    <dgm:pt modelId="{D93F3189-77BE-4147-B4DC-4D9117E0D7F0}">
      <dgm:prSet phldrT="[Текст]" custT="1"/>
      <dgm:spPr/>
      <dgm:t>
        <a:bodyPr/>
        <a:lstStyle/>
        <a:p>
          <a:r>
            <a:rPr lang="ru-RU" sz="1700" dirty="0" smtClean="0"/>
            <a:t>Число пожаров, план – 43,</a:t>
          </a:r>
        </a:p>
        <a:p>
          <a:r>
            <a:rPr lang="ru-RU" sz="1700" dirty="0" smtClean="0"/>
            <a:t> факт-46, </a:t>
          </a:r>
        </a:p>
      </dgm:t>
    </dgm:pt>
    <dgm:pt modelId="{F618B936-2BC6-4288-8FD3-C28162F65E04}" type="parTrans" cxnId="{B2069714-A30E-45CF-9394-01B83B0CC773}">
      <dgm:prSet/>
      <dgm:spPr/>
      <dgm:t>
        <a:bodyPr/>
        <a:lstStyle/>
        <a:p>
          <a:endParaRPr lang="ru-RU"/>
        </a:p>
      </dgm:t>
    </dgm:pt>
    <dgm:pt modelId="{D4343BFE-2ABA-4AE0-B297-7C3D30BC4AB0}" type="sibTrans" cxnId="{B2069714-A30E-45CF-9394-01B83B0CC773}">
      <dgm:prSet/>
      <dgm:spPr/>
      <dgm:t>
        <a:bodyPr/>
        <a:lstStyle/>
        <a:p>
          <a:endParaRPr lang="ru-RU"/>
        </a:p>
      </dgm:t>
    </dgm:pt>
    <dgm:pt modelId="{7E15A8D6-32A7-4758-B8CF-A14B42FCEB61}">
      <dgm:prSet phldrT="[Текст]" custT="1"/>
      <dgm:spPr/>
      <dgm:t>
        <a:bodyPr/>
        <a:lstStyle/>
        <a:p>
          <a:r>
            <a:rPr lang="ru-RU" sz="1600" dirty="0" smtClean="0"/>
            <a:t>Кол-во людей, погибших на пожарах, </a:t>
          </a:r>
        </a:p>
        <a:p>
          <a:r>
            <a:rPr lang="ru-RU" sz="1600" dirty="0" smtClean="0"/>
            <a:t>план-6, </a:t>
          </a:r>
        </a:p>
        <a:p>
          <a:r>
            <a:rPr lang="ru-RU" sz="1600" dirty="0" smtClean="0"/>
            <a:t>факт-9,</a:t>
          </a:r>
        </a:p>
        <a:p>
          <a:r>
            <a:rPr lang="ru-RU" sz="1500" dirty="0" smtClean="0"/>
            <a:t> </a:t>
          </a:r>
          <a:endParaRPr lang="ru-RU" sz="1500" dirty="0">
            <a:solidFill>
              <a:srgbClr val="FF0000"/>
            </a:solidFill>
          </a:endParaRPr>
        </a:p>
      </dgm:t>
    </dgm:pt>
    <dgm:pt modelId="{A06DD280-114B-4E53-A986-D4F5E1787569}" type="parTrans" cxnId="{96C217ED-3961-47DE-A5BB-0CF861425ECB}">
      <dgm:prSet/>
      <dgm:spPr/>
      <dgm:t>
        <a:bodyPr/>
        <a:lstStyle/>
        <a:p>
          <a:endParaRPr lang="ru-RU"/>
        </a:p>
      </dgm:t>
    </dgm:pt>
    <dgm:pt modelId="{10FA016E-576E-4BB7-A161-E2FC5832FDA4}" type="sibTrans" cxnId="{96C217ED-3961-47DE-A5BB-0CF861425ECB}">
      <dgm:prSet/>
      <dgm:spPr/>
      <dgm:t>
        <a:bodyPr/>
        <a:lstStyle/>
        <a:p>
          <a:endParaRPr lang="ru-RU"/>
        </a:p>
      </dgm:t>
    </dgm:pt>
    <dgm:pt modelId="{0F063729-52D6-4105-8BEA-664FBEA200CB}" type="pres">
      <dgm:prSet presAssocID="{B742B5C6-BE11-487E-8CCC-7BFF20ADB602}" presName="Name0" presStyleCnt="0">
        <dgm:presLayoutVars>
          <dgm:dir/>
          <dgm:resizeHandles val="exact"/>
        </dgm:presLayoutVars>
      </dgm:prSet>
      <dgm:spPr/>
    </dgm:pt>
    <dgm:pt modelId="{AD23C2E4-4DB3-47C6-813A-25E8C3BBCD45}" type="pres">
      <dgm:prSet presAssocID="{B742B5C6-BE11-487E-8CCC-7BFF20ADB602}" presName="fgShape" presStyleLbl="fgShp" presStyleIdx="0" presStyleCnt="1" custFlipVert="1" custScaleY="67902"/>
      <dgm:spPr>
        <a:solidFill>
          <a:schemeClr val="accent2">
            <a:lumMod val="75000"/>
          </a:schemeClr>
        </a:solidFill>
      </dgm:spPr>
    </dgm:pt>
    <dgm:pt modelId="{41ECE76E-A08C-4A50-99F1-9A7E36EEE060}" type="pres">
      <dgm:prSet presAssocID="{B742B5C6-BE11-487E-8CCC-7BFF20ADB602}" presName="linComp" presStyleCnt="0"/>
      <dgm:spPr/>
    </dgm:pt>
    <dgm:pt modelId="{79832679-07EA-42FF-9299-F4AD031150B7}" type="pres">
      <dgm:prSet presAssocID="{C1CD5CFC-A574-490C-A17F-9ACB6E7E86C0}" presName="compNode" presStyleCnt="0"/>
      <dgm:spPr/>
    </dgm:pt>
    <dgm:pt modelId="{0FF7F7F0-D7BE-4790-A5C5-ABA0EC2F9488}" type="pres">
      <dgm:prSet presAssocID="{C1CD5CFC-A574-490C-A17F-9ACB6E7E86C0}" presName="bkgdShape" presStyleLbl="node1" presStyleIdx="0" presStyleCnt="5"/>
      <dgm:spPr/>
      <dgm:t>
        <a:bodyPr/>
        <a:lstStyle/>
        <a:p>
          <a:endParaRPr lang="ru-RU"/>
        </a:p>
      </dgm:t>
    </dgm:pt>
    <dgm:pt modelId="{85FAEC6A-346F-42CF-B49D-0835DEB2C7E3}" type="pres">
      <dgm:prSet presAssocID="{C1CD5CFC-A574-490C-A17F-9ACB6E7E86C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4F4BE-99CF-4637-8496-B802FDF3049A}" type="pres">
      <dgm:prSet presAssocID="{C1CD5CFC-A574-490C-A17F-9ACB6E7E86C0}" presName="invisiNode" presStyleLbl="node1" presStyleIdx="0" presStyleCnt="5"/>
      <dgm:spPr/>
    </dgm:pt>
    <dgm:pt modelId="{A7C7613F-8833-4D86-9B15-023F57671BB6}" type="pres">
      <dgm:prSet presAssocID="{C1CD5CFC-A574-490C-A17F-9ACB6E7E86C0}" presName="imagNode" presStyleLbl="fgImgPlace1" presStyleIdx="0" presStyleCnt="5" custScaleX="129541" custScaleY="1174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609470-881B-47F3-9C99-DE6B0F882908}" type="pres">
      <dgm:prSet presAssocID="{64F24A7B-8335-436B-94F8-DB77F4635D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E5B7BB-F7D4-4CF8-8259-A18B7236E9E7}" type="pres">
      <dgm:prSet presAssocID="{EF823C7F-872D-49F6-BCFF-AD6784B08909}" presName="compNode" presStyleCnt="0"/>
      <dgm:spPr/>
    </dgm:pt>
    <dgm:pt modelId="{D3740D8A-FACF-4D50-AF4E-38C4D3230073}" type="pres">
      <dgm:prSet presAssocID="{EF823C7F-872D-49F6-BCFF-AD6784B08909}" presName="bkgdShape" presStyleLbl="node1" presStyleIdx="1" presStyleCnt="5"/>
      <dgm:spPr/>
      <dgm:t>
        <a:bodyPr/>
        <a:lstStyle/>
        <a:p>
          <a:endParaRPr lang="ru-RU"/>
        </a:p>
      </dgm:t>
    </dgm:pt>
    <dgm:pt modelId="{BB50C594-605E-4956-ACFF-083DF0713974}" type="pres">
      <dgm:prSet presAssocID="{EF823C7F-872D-49F6-BCFF-AD6784B0890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A1E37-EAA4-4DA3-AAEC-1BC36F543F95}" type="pres">
      <dgm:prSet presAssocID="{EF823C7F-872D-49F6-BCFF-AD6784B08909}" presName="invisiNode" presStyleLbl="node1" presStyleIdx="1" presStyleCnt="5"/>
      <dgm:spPr/>
    </dgm:pt>
    <dgm:pt modelId="{5278029C-CA0E-49DD-8487-26DE620A7B60}" type="pres">
      <dgm:prSet presAssocID="{EF823C7F-872D-49F6-BCFF-AD6784B08909}" presName="imagNode" presStyleLbl="fgImgPlace1" presStyleIdx="1" presStyleCnt="5" custScaleX="128712" custScaleY="1222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CBA09A-2F59-4E96-B6F5-6BA89625D889}" type="pres">
      <dgm:prSet presAssocID="{61028654-9DF9-4E51-B4BC-C2CE11EC5B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123505-00C0-488F-A4E9-39AFBB9607EB}" type="pres">
      <dgm:prSet presAssocID="{E9D1FCDE-862F-4F0D-BC86-95D925A433BD}" presName="compNode" presStyleCnt="0"/>
      <dgm:spPr/>
    </dgm:pt>
    <dgm:pt modelId="{5EEC42EE-9465-42C9-8849-318542080093}" type="pres">
      <dgm:prSet presAssocID="{E9D1FCDE-862F-4F0D-BC86-95D925A433BD}" presName="bkgdShape" presStyleLbl="node1" presStyleIdx="2" presStyleCnt="5"/>
      <dgm:spPr/>
      <dgm:t>
        <a:bodyPr/>
        <a:lstStyle/>
        <a:p>
          <a:endParaRPr lang="ru-RU"/>
        </a:p>
      </dgm:t>
    </dgm:pt>
    <dgm:pt modelId="{5A72635E-E34B-4E55-9428-5361E6164C4E}" type="pres">
      <dgm:prSet presAssocID="{E9D1FCDE-862F-4F0D-BC86-95D925A433B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6AC3A-88FE-463C-B1F8-383FDCFB8B91}" type="pres">
      <dgm:prSet presAssocID="{E9D1FCDE-862F-4F0D-BC86-95D925A433BD}" presName="invisiNode" presStyleLbl="node1" presStyleIdx="2" presStyleCnt="5"/>
      <dgm:spPr/>
    </dgm:pt>
    <dgm:pt modelId="{1DD02FC9-1CC3-42EA-BCD5-6CE0E5CAF905}" type="pres">
      <dgm:prSet presAssocID="{E9D1FCDE-862F-4F0D-BC86-95D925A433BD}" presName="imagNode" presStyleLbl="fgImgPlace1" presStyleIdx="2" presStyleCnt="5" custScaleX="112769" custScaleY="1222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8667CDF-B972-4890-A073-53DFF6EB1C8C}" type="pres">
      <dgm:prSet presAssocID="{7DDF1FA4-8D60-4696-8591-F2FCF46D30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18073A-8FAE-4F8A-A423-396343C9443D}" type="pres">
      <dgm:prSet presAssocID="{D93F3189-77BE-4147-B4DC-4D9117E0D7F0}" presName="compNode" presStyleCnt="0"/>
      <dgm:spPr/>
    </dgm:pt>
    <dgm:pt modelId="{1A6FE061-76B9-4A2F-826A-D85F063234D3}" type="pres">
      <dgm:prSet presAssocID="{D93F3189-77BE-4147-B4DC-4D9117E0D7F0}" presName="bkgdShape" presStyleLbl="node1" presStyleIdx="3" presStyleCnt="5"/>
      <dgm:spPr/>
      <dgm:t>
        <a:bodyPr/>
        <a:lstStyle/>
        <a:p>
          <a:endParaRPr lang="ru-RU"/>
        </a:p>
      </dgm:t>
    </dgm:pt>
    <dgm:pt modelId="{AD73A5F0-DADC-4305-B9FE-E7D3554B029D}" type="pres">
      <dgm:prSet presAssocID="{D93F3189-77BE-4147-B4DC-4D9117E0D7F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8583D-AAD5-4FB4-9468-98E9898C2D57}" type="pres">
      <dgm:prSet presAssocID="{D93F3189-77BE-4147-B4DC-4D9117E0D7F0}" presName="invisiNode" presStyleLbl="node1" presStyleIdx="3" presStyleCnt="5"/>
      <dgm:spPr/>
    </dgm:pt>
    <dgm:pt modelId="{8CBC7BDF-B125-4FE4-8101-127BE6289533}" type="pres">
      <dgm:prSet presAssocID="{D93F3189-77BE-4147-B4DC-4D9117E0D7F0}" presName="imagNode" presStyleLbl="fgImgPlace1" presStyleIdx="3" presStyleCnt="5" custScaleX="115656" custScaleY="11273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F162F49-E31D-4D11-BFA1-8FAF1C3DE411}" type="pres">
      <dgm:prSet presAssocID="{D4343BFE-2ABA-4AE0-B297-7C3D30BC4A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17526D-0AF9-4E46-AB0D-BA43EF510220}" type="pres">
      <dgm:prSet presAssocID="{7E15A8D6-32A7-4758-B8CF-A14B42FCEB61}" presName="compNode" presStyleCnt="0"/>
      <dgm:spPr/>
    </dgm:pt>
    <dgm:pt modelId="{186C4EF7-FBAE-4E56-80B7-A6F6733CD563}" type="pres">
      <dgm:prSet presAssocID="{7E15A8D6-32A7-4758-B8CF-A14B42FCEB61}" presName="bkgdShape" presStyleLbl="node1" presStyleIdx="4" presStyleCnt="5"/>
      <dgm:spPr/>
      <dgm:t>
        <a:bodyPr/>
        <a:lstStyle/>
        <a:p>
          <a:endParaRPr lang="ru-RU"/>
        </a:p>
      </dgm:t>
    </dgm:pt>
    <dgm:pt modelId="{D6ED8120-0ECF-4525-86BF-2CEF40734BA5}" type="pres">
      <dgm:prSet presAssocID="{7E15A8D6-32A7-4758-B8CF-A14B42FCEB6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6959-4DE1-43F0-B7B9-EFDB5E3192B2}" type="pres">
      <dgm:prSet presAssocID="{7E15A8D6-32A7-4758-B8CF-A14B42FCEB61}" presName="invisiNode" presStyleLbl="node1" presStyleIdx="4" presStyleCnt="5"/>
      <dgm:spPr/>
    </dgm:pt>
    <dgm:pt modelId="{4E1752BA-9F41-4BFB-A8EA-DE6CE76AF703}" type="pres">
      <dgm:prSet presAssocID="{7E15A8D6-32A7-4758-B8CF-A14B42FCEB61}" presName="imagNode" presStyleLbl="fgImgPlace1" presStyleIdx="4" presStyleCnt="5" custScaleX="109127" custScaleY="11273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F810133-F252-4B18-B94E-2FB896493FE5}" type="presOf" srcId="{61028654-9DF9-4E51-B4BC-C2CE11EC5B9F}" destId="{ADCBA09A-2F59-4E96-B6F5-6BA89625D889}" srcOrd="0" destOrd="0" presId="urn:microsoft.com/office/officeart/2005/8/layout/hList7"/>
    <dgm:cxn modelId="{C92CCA3D-4F7F-49FB-8039-409779A961F7}" type="presOf" srcId="{C1CD5CFC-A574-490C-A17F-9ACB6E7E86C0}" destId="{0FF7F7F0-D7BE-4790-A5C5-ABA0EC2F9488}" srcOrd="0" destOrd="0" presId="urn:microsoft.com/office/officeart/2005/8/layout/hList7"/>
    <dgm:cxn modelId="{96C217ED-3961-47DE-A5BB-0CF861425ECB}" srcId="{B742B5C6-BE11-487E-8CCC-7BFF20ADB602}" destId="{7E15A8D6-32A7-4758-B8CF-A14B42FCEB61}" srcOrd="4" destOrd="0" parTransId="{A06DD280-114B-4E53-A986-D4F5E1787569}" sibTransId="{10FA016E-576E-4BB7-A161-E2FC5832FDA4}"/>
    <dgm:cxn modelId="{B750EDAA-D92C-403F-8273-375B3EF0E7D6}" type="presOf" srcId="{7E15A8D6-32A7-4758-B8CF-A14B42FCEB61}" destId="{D6ED8120-0ECF-4525-86BF-2CEF40734BA5}" srcOrd="1" destOrd="0" presId="urn:microsoft.com/office/officeart/2005/8/layout/hList7"/>
    <dgm:cxn modelId="{981637FA-A5C9-4AA5-AA3A-828DE605A02F}" type="presOf" srcId="{B742B5C6-BE11-487E-8CCC-7BFF20ADB602}" destId="{0F063729-52D6-4105-8BEA-664FBEA200CB}" srcOrd="0" destOrd="0" presId="urn:microsoft.com/office/officeart/2005/8/layout/hList7"/>
    <dgm:cxn modelId="{89C6DDD7-DF48-4424-80E2-FC22EDA44B61}" type="presOf" srcId="{64F24A7B-8335-436B-94F8-DB77F4635D34}" destId="{E7609470-881B-47F3-9C99-DE6B0F882908}" srcOrd="0" destOrd="0" presId="urn:microsoft.com/office/officeart/2005/8/layout/hList7"/>
    <dgm:cxn modelId="{BB03CCA6-4367-46D2-BDEF-A22051AE4690}" srcId="{B742B5C6-BE11-487E-8CCC-7BFF20ADB602}" destId="{E9D1FCDE-862F-4F0D-BC86-95D925A433BD}" srcOrd="2" destOrd="0" parTransId="{53D548A8-6AC1-4B8E-98D8-E789251EEB69}" sibTransId="{7DDF1FA4-8D60-4696-8591-F2FCF46D30AA}"/>
    <dgm:cxn modelId="{E84F8960-2750-4EB0-9F28-78791C9D93F5}" type="presOf" srcId="{D93F3189-77BE-4147-B4DC-4D9117E0D7F0}" destId="{AD73A5F0-DADC-4305-B9FE-E7D3554B029D}" srcOrd="1" destOrd="0" presId="urn:microsoft.com/office/officeart/2005/8/layout/hList7"/>
    <dgm:cxn modelId="{433D3EB6-0922-4EA8-A884-C17FA6C0E1FF}" type="presOf" srcId="{D93F3189-77BE-4147-B4DC-4D9117E0D7F0}" destId="{1A6FE061-76B9-4A2F-826A-D85F063234D3}" srcOrd="0" destOrd="0" presId="urn:microsoft.com/office/officeart/2005/8/layout/hList7"/>
    <dgm:cxn modelId="{FC199B71-16E4-4BA5-B7C9-281C3DF5139D}" type="presOf" srcId="{7DDF1FA4-8D60-4696-8591-F2FCF46D30AA}" destId="{88667CDF-B972-4890-A073-53DFF6EB1C8C}" srcOrd="0" destOrd="0" presId="urn:microsoft.com/office/officeart/2005/8/layout/hList7"/>
    <dgm:cxn modelId="{76FB7BBB-697E-41AB-AF40-9F3385A31767}" type="presOf" srcId="{D4343BFE-2ABA-4AE0-B297-7C3D30BC4AB0}" destId="{0F162F49-E31D-4D11-BFA1-8FAF1C3DE411}" srcOrd="0" destOrd="0" presId="urn:microsoft.com/office/officeart/2005/8/layout/hList7"/>
    <dgm:cxn modelId="{B72B20DB-8016-4113-A844-7D197672D360}" type="presOf" srcId="{E9D1FCDE-862F-4F0D-BC86-95D925A433BD}" destId="{5A72635E-E34B-4E55-9428-5361E6164C4E}" srcOrd="1" destOrd="0" presId="urn:microsoft.com/office/officeart/2005/8/layout/hList7"/>
    <dgm:cxn modelId="{DD309914-CD73-49CE-B2F0-EE387FB17E7A}" srcId="{B742B5C6-BE11-487E-8CCC-7BFF20ADB602}" destId="{EF823C7F-872D-49F6-BCFF-AD6784B08909}" srcOrd="1" destOrd="0" parTransId="{A0981272-7E0F-4A61-879E-27D49F328FB4}" sibTransId="{61028654-9DF9-4E51-B4BC-C2CE11EC5B9F}"/>
    <dgm:cxn modelId="{9A6EE78B-5BBC-45D8-8AD9-D97D9E2582E9}" type="presOf" srcId="{C1CD5CFC-A574-490C-A17F-9ACB6E7E86C0}" destId="{85FAEC6A-346F-42CF-B49D-0835DEB2C7E3}" srcOrd="1" destOrd="0" presId="urn:microsoft.com/office/officeart/2005/8/layout/hList7"/>
    <dgm:cxn modelId="{20B6BCF6-548D-4121-AB2B-4372340CB87D}" type="presOf" srcId="{7E15A8D6-32A7-4758-B8CF-A14B42FCEB61}" destId="{186C4EF7-FBAE-4E56-80B7-A6F6733CD563}" srcOrd="0" destOrd="0" presId="urn:microsoft.com/office/officeart/2005/8/layout/hList7"/>
    <dgm:cxn modelId="{16D9EA84-5303-4A0E-9D0F-C93EC74B8C7C}" type="presOf" srcId="{EF823C7F-872D-49F6-BCFF-AD6784B08909}" destId="{D3740D8A-FACF-4D50-AF4E-38C4D3230073}" srcOrd="0" destOrd="0" presId="urn:microsoft.com/office/officeart/2005/8/layout/hList7"/>
    <dgm:cxn modelId="{B2069714-A30E-45CF-9394-01B83B0CC773}" srcId="{B742B5C6-BE11-487E-8CCC-7BFF20ADB602}" destId="{D93F3189-77BE-4147-B4DC-4D9117E0D7F0}" srcOrd="3" destOrd="0" parTransId="{F618B936-2BC6-4288-8FD3-C28162F65E04}" sibTransId="{D4343BFE-2ABA-4AE0-B297-7C3D30BC4AB0}"/>
    <dgm:cxn modelId="{D30339EE-6BCF-4499-AFEA-3999497B365E}" type="presOf" srcId="{E9D1FCDE-862F-4F0D-BC86-95D925A433BD}" destId="{5EEC42EE-9465-42C9-8849-318542080093}" srcOrd="0" destOrd="0" presId="urn:microsoft.com/office/officeart/2005/8/layout/hList7"/>
    <dgm:cxn modelId="{D4089DDB-CBF1-4EFD-AE76-378DEB295D8E}" srcId="{B742B5C6-BE11-487E-8CCC-7BFF20ADB602}" destId="{C1CD5CFC-A574-490C-A17F-9ACB6E7E86C0}" srcOrd="0" destOrd="0" parTransId="{20A6B551-D663-4EC0-82D4-7B6E712C92FE}" sibTransId="{64F24A7B-8335-436B-94F8-DB77F4635D34}"/>
    <dgm:cxn modelId="{555834FE-7494-4508-9D97-CF9358FC96E9}" type="presOf" srcId="{EF823C7F-872D-49F6-BCFF-AD6784B08909}" destId="{BB50C594-605E-4956-ACFF-083DF0713974}" srcOrd="1" destOrd="0" presId="urn:microsoft.com/office/officeart/2005/8/layout/hList7"/>
    <dgm:cxn modelId="{87441198-DD9A-4495-A74B-3D6C51E3926C}" type="presParOf" srcId="{0F063729-52D6-4105-8BEA-664FBEA200CB}" destId="{AD23C2E4-4DB3-47C6-813A-25E8C3BBCD45}" srcOrd="0" destOrd="0" presId="urn:microsoft.com/office/officeart/2005/8/layout/hList7"/>
    <dgm:cxn modelId="{6C5DA285-68C2-4663-8972-3BBDDBFECC5F}" type="presParOf" srcId="{0F063729-52D6-4105-8BEA-664FBEA200CB}" destId="{41ECE76E-A08C-4A50-99F1-9A7E36EEE060}" srcOrd="1" destOrd="0" presId="urn:microsoft.com/office/officeart/2005/8/layout/hList7"/>
    <dgm:cxn modelId="{2C31D02A-BBD2-4ABE-A6FB-E003F0B2D113}" type="presParOf" srcId="{41ECE76E-A08C-4A50-99F1-9A7E36EEE060}" destId="{79832679-07EA-42FF-9299-F4AD031150B7}" srcOrd="0" destOrd="0" presId="urn:microsoft.com/office/officeart/2005/8/layout/hList7"/>
    <dgm:cxn modelId="{67AAEFAD-9007-42FA-A8AF-9E3503C9919F}" type="presParOf" srcId="{79832679-07EA-42FF-9299-F4AD031150B7}" destId="{0FF7F7F0-D7BE-4790-A5C5-ABA0EC2F9488}" srcOrd="0" destOrd="0" presId="urn:microsoft.com/office/officeart/2005/8/layout/hList7"/>
    <dgm:cxn modelId="{22215BC3-04B5-484A-BCA1-D2CC500A6B40}" type="presParOf" srcId="{79832679-07EA-42FF-9299-F4AD031150B7}" destId="{85FAEC6A-346F-42CF-B49D-0835DEB2C7E3}" srcOrd="1" destOrd="0" presId="urn:microsoft.com/office/officeart/2005/8/layout/hList7"/>
    <dgm:cxn modelId="{BFE23B97-75AD-4064-9B1B-E7B39BB75BEA}" type="presParOf" srcId="{79832679-07EA-42FF-9299-F4AD031150B7}" destId="{66B4F4BE-99CF-4637-8496-B802FDF3049A}" srcOrd="2" destOrd="0" presId="urn:microsoft.com/office/officeart/2005/8/layout/hList7"/>
    <dgm:cxn modelId="{E4FDCDAC-6745-48FD-8DD6-73340758B8D6}" type="presParOf" srcId="{79832679-07EA-42FF-9299-F4AD031150B7}" destId="{A7C7613F-8833-4D86-9B15-023F57671BB6}" srcOrd="3" destOrd="0" presId="urn:microsoft.com/office/officeart/2005/8/layout/hList7"/>
    <dgm:cxn modelId="{CE312CBD-2CCF-4605-A3F8-CAB200F0D586}" type="presParOf" srcId="{41ECE76E-A08C-4A50-99F1-9A7E36EEE060}" destId="{E7609470-881B-47F3-9C99-DE6B0F882908}" srcOrd="1" destOrd="0" presId="urn:microsoft.com/office/officeart/2005/8/layout/hList7"/>
    <dgm:cxn modelId="{3609769A-BFBF-4BCF-BF18-7182DFEF90A3}" type="presParOf" srcId="{41ECE76E-A08C-4A50-99F1-9A7E36EEE060}" destId="{45E5B7BB-F7D4-4CF8-8259-A18B7236E9E7}" srcOrd="2" destOrd="0" presId="urn:microsoft.com/office/officeart/2005/8/layout/hList7"/>
    <dgm:cxn modelId="{104C006F-BE21-461E-B60F-451BFF06B405}" type="presParOf" srcId="{45E5B7BB-F7D4-4CF8-8259-A18B7236E9E7}" destId="{D3740D8A-FACF-4D50-AF4E-38C4D3230073}" srcOrd="0" destOrd="0" presId="urn:microsoft.com/office/officeart/2005/8/layout/hList7"/>
    <dgm:cxn modelId="{237A4F87-6CB8-4989-9680-90CDF21D5A5B}" type="presParOf" srcId="{45E5B7BB-F7D4-4CF8-8259-A18B7236E9E7}" destId="{BB50C594-605E-4956-ACFF-083DF0713974}" srcOrd="1" destOrd="0" presId="urn:microsoft.com/office/officeart/2005/8/layout/hList7"/>
    <dgm:cxn modelId="{1BFC0589-82E4-4E8A-ACA8-A22755AD6F8B}" type="presParOf" srcId="{45E5B7BB-F7D4-4CF8-8259-A18B7236E9E7}" destId="{0A0A1E37-EAA4-4DA3-AAEC-1BC36F543F95}" srcOrd="2" destOrd="0" presId="urn:microsoft.com/office/officeart/2005/8/layout/hList7"/>
    <dgm:cxn modelId="{8E710C10-83BE-4E65-85EB-1AB14755A996}" type="presParOf" srcId="{45E5B7BB-F7D4-4CF8-8259-A18B7236E9E7}" destId="{5278029C-CA0E-49DD-8487-26DE620A7B60}" srcOrd="3" destOrd="0" presId="urn:microsoft.com/office/officeart/2005/8/layout/hList7"/>
    <dgm:cxn modelId="{453F08AB-A740-4E05-9392-5B27A009D5CD}" type="presParOf" srcId="{41ECE76E-A08C-4A50-99F1-9A7E36EEE060}" destId="{ADCBA09A-2F59-4E96-B6F5-6BA89625D889}" srcOrd="3" destOrd="0" presId="urn:microsoft.com/office/officeart/2005/8/layout/hList7"/>
    <dgm:cxn modelId="{EA2D59B0-74AB-4144-9AB0-BD9E3408868B}" type="presParOf" srcId="{41ECE76E-A08C-4A50-99F1-9A7E36EEE060}" destId="{74123505-00C0-488F-A4E9-39AFBB9607EB}" srcOrd="4" destOrd="0" presId="urn:microsoft.com/office/officeart/2005/8/layout/hList7"/>
    <dgm:cxn modelId="{FE8F4361-E2D0-4D38-9786-64B01D942BC6}" type="presParOf" srcId="{74123505-00C0-488F-A4E9-39AFBB9607EB}" destId="{5EEC42EE-9465-42C9-8849-318542080093}" srcOrd="0" destOrd="0" presId="urn:microsoft.com/office/officeart/2005/8/layout/hList7"/>
    <dgm:cxn modelId="{83B13EF5-402D-4602-A72E-7C50DD1AB5B5}" type="presParOf" srcId="{74123505-00C0-488F-A4E9-39AFBB9607EB}" destId="{5A72635E-E34B-4E55-9428-5361E6164C4E}" srcOrd="1" destOrd="0" presId="urn:microsoft.com/office/officeart/2005/8/layout/hList7"/>
    <dgm:cxn modelId="{FA0F8B4C-EDF0-49A1-9C98-B9134AE411D9}" type="presParOf" srcId="{74123505-00C0-488F-A4E9-39AFBB9607EB}" destId="{9716AC3A-88FE-463C-B1F8-383FDCFB8B91}" srcOrd="2" destOrd="0" presId="urn:microsoft.com/office/officeart/2005/8/layout/hList7"/>
    <dgm:cxn modelId="{2BF3CAF4-D413-430C-B701-950523718CC5}" type="presParOf" srcId="{74123505-00C0-488F-A4E9-39AFBB9607EB}" destId="{1DD02FC9-1CC3-42EA-BCD5-6CE0E5CAF905}" srcOrd="3" destOrd="0" presId="urn:microsoft.com/office/officeart/2005/8/layout/hList7"/>
    <dgm:cxn modelId="{C9499A38-1F7D-407F-AFBB-946369CE8358}" type="presParOf" srcId="{41ECE76E-A08C-4A50-99F1-9A7E36EEE060}" destId="{88667CDF-B972-4890-A073-53DFF6EB1C8C}" srcOrd="5" destOrd="0" presId="urn:microsoft.com/office/officeart/2005/8/layout/hList7"/>
    <dgm:cxn modelId="{CAD3113B-BD94-4ACF-B877-BE9914591F97}" type="presParOf" srcId="{41ECE76E-A08C-4A50-99F1-9A7E36EEE060}" destId="{3818073A-8FAE-4F8A-A423-396343C9443D}" srcOrd="6" destOrd="0" presId="urn:microsoft.com/office/officeart/2005/8/layout/hList7"/>
    <dgm:cxn modelId="{374F5F01-4A23-462D-8805-F72B5F354ED0}" type="presParOf" srcId="{3818073A-8FAE-4F8A-A423-396343C9443D}" destId="{1A6FE061-76B9-4A2F-826A-D85F063234D3}" srcOrd="0" destOrd="0" presId="urn:microsoft.com/office/officeart/2005/8/layout/hList7"/>
    <dgm:cxn modelId="{9031D981-7A43-4CB8-8802-123C40A040CF}" type="presParOf" srcId="{3818073A-8FAE-4F8A-A423-396343C9443D}" destId="{AD73A5F0-DADC-4305-B9FE-E7D3554B029D}" srcOrd="1" destOrd="0" presId="urn:microsoft.com/office/officeart/2005/8/layout/hList7"/>
    <dgm:cxn modelId="{876863FF-5B0C-45EB-B29C-B01416E123F8}" type="presParOf" srcId="{3818073A-8FAE-4F8A-A423-396343C9443D}" destId="{5F68583D-AAD5-4FB4-9468-98E9898C2D57}" srcOrd="2" destOrd="0" presId="urn:microsoft.com/office/officeart/2005/8/layout/hList7"/>
    <dgm:cxn modelId="{538750E1-B0DD-441E-A545-00221AFFCC22}" type="presParOf" srcId="{3818073A-8FAE-4F8A-A423-396343C9443D}" destId="{8CBC7BDF-B125-4FE4-8101-127BE6289533}" srcOrd="3" destOrd="0" presId="urn:microsoft.com/office/officeart/2005/8/layout/hList7"/>
    <dgm:cxn modelId="{5201EF3B-F1A7-45DD-A4D7-BF103D004C57}" type="presParOf" srcId="{41ECE76E-A08C-4A50-99F1-9A7E36EEE060}" destId="{0F162F49-E31D-4D11-BFA1-8FAF1C3DE411}" srcOrd="7" destOrd="0" presId="urn:microsoft.com/office/officeart/2005/8/layout/hList7"/>
    <dgm:cxn modelId="{29AB7DA6-0E24-4312-8486-AB00F27D2017}" type="presParOf" srcId="{41ECE76E-A08C-4A50-99F1-9A7E36EEE060}" destId="{F417526D-0AF9-4E46-AB0D-BA43EF510220}" srcOrd="8" destOrd="0" presId="urn:microsoft.com/office/officeart/2005/8/layout/hList7"/>
    <dgm:cxn modelId="{E68B7FBE-5462-421A-A903-9DB5391D6AB9}" type="presParOf" srcId="{F417526D-0AF9-4E46-AB0D-BA43EF510220}" destId="{186C4EF7-FBAE-4E56-80B7-A6F6733CD563}" srcOrd="0" destOrd="0" presId="urn:microsoft.com/office/officeart/2005/8/layout/hList7"/>
    <dgm:cxn modelId="{99954F06-88ED-4FBC-8958-07DB698DC7E4}" type="presParOf" srcId="{F417526D-0AF9-4E46-AB0D-BA43EF510220}" destId="{D6ED8120-0ECF-4525-86BF-2CEF40734BA5}" srcOrd="1" destOrd="0" presId="urn:microsoft.com/office/officeart/2005/8/layout/hList7"/>
    <dgm:cxn modelId="{79455E44-1CE7-477E-87F0-5A126AA203D4}" type="presParOf" srcId="{F417526D-0AF9-4E46-AB0D-BA43EF510220}" destId="{17B66959-4DE1-43F0-B7B9-EFDB5E3192B2}" srcOrd="2" destOrd="0" presId="urn:microsoft.com/office/officeart/2005/8/layout/hList7"/>
    <dgm:cxn modelId="{32C8CD35-9DCA-480D-941E-A8D74587B2DA}" type="presParOf" srcId="{F417526D-0AF9-4E46-AB0D-BA43EF510220}" destId="{4E1752BA-9F41-4BFB-A8EA-DE6CE76AF70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8C9109-EEB1-45AF-91EA-38A6EB741B63}" type="doc">
      <dgm:prSet loTypeId="urn:microsoft.com/office/officeart/2005/8/layout/hList7" loCatId="list" qsTypeId="urn:microsoft.com/office/officeart/2005/8/quickstyle/simple5" qsCatId="simple" csTypeId="urn:microsoft.com/office/officeart/2005/8/colors/accent2_1" csCatId="accent2" phldr="1"/>
      <dgm:spPr/>
    </dgm:pt>
    <dgm:pt modelId="{2E15177A-E1D8-42FF-812D-6306EAE01900}">
      <dgm:prSet phldrT="[Текст]" custT="1"/>
      <dgm:spPr/>
      <dgm:t>
        <a:bodyPr/>
        <a:lstStyle/>
        <a:p>
          <a:r>
            <a:rPr lang="ru-RU" sz="1600" dirty="0" smtClean="0"/>
            <a:t>Предупреждение и ликвидация пожаров, чрезвычайных ситуаций и стихийных бедствий, </a:t>
          </a:r>
          <a:r>
            <a:rPr lang="ru-RU" sz="1600" dirty="0" smtClean="0">
              <a:solidFill>
                <a:srgbClr val="FF0000"/>
              </a:solidFill>
            </a:rPr>
            <a:t>2685,9 тыс. рублей </a:t>
          </a:r>
          <a:endParaRPr lang="ru-RU" sz="1600" dirty="0">
            <a:solidFill>
              <a:srgbClr val="FF0000"/>
            </a:solidFill>
          </a:endParaRPr>
        </a:p>
      </dgm:t>
    </dgm:pt>
    <dgm:pt modelId="{A27A56AB-1C4C-41F8-A388-AB07D01E76D3}" type="parTrans" cxnId="{6977E924-F72B-46E8-963E-1BEABE5CD353}">
      <dgm:prSet/>
      <dgm:spPr/>
      <dgm:t>
        <a:bodyPr/>
        <a:lstStyle/>
        <a:p>
          <a:endParaRPr lang="ru-RU"/>
        </a:p>
      </dgm:t>
    </dgm:pt>
    <dgm:pt modelId="{82ADCFA7-A452-4277-9767-3E32683E9973}" type="sibTrans" cxnId="{6977E924-F72B-46E8-963E-1BEABE5CD353}">
      <dgm:prSet/>
      <dgm:spPr/>
      <dgm:t>
        <a:bodyPr/>
        <a:lstStyle/>
        <a:p>
          <a:endParaRPr lang="ru-RU"/>
        </a:p>
      </dgm:t>
    </dgm:pt>
    <dgm:pt modelId="{100B01AC-1D0C-4F01-B1F3-FA2838416AFA}">
      <dgm:prSet phldrT="[Текст]" custT="1"/>
      <dgm:spPr/>
      <dgm:t>
        <a:bodyPr/>
        <a:lstStyle/>
        <a:p>
          <a:r>
            <a:rPr lang="ru-RU" sz="1600" dirty="0" smtClean="0"/>
            <a:t>Организация и ведение профилактической работы по вопросам безопасности дорожного </a:t>
          </a:r>
          <a:r>
            <a:rPr lang="ru-RU" sz="1600" dirty="0" smtClean="0">
              <a:solidFill>
                <a:schemeClr val="tx1"/>
              </a:solidFill>
            </a:rPr>
            <a:t>движения</a:t>
          </a:r>
          <a:r>
            <a:rPr lang="ru-RU" sz="1600" dirty="0" smtClean="0">
              <a:solidFill>
                <a:srgbClr val="FF0000"/>
              </a:solidFill>
            </a:rPr>
            <a:t>,153,9 тыс.рублей  </a:t>
          </a:r>
          <a:endParaRPr lang="ru-RU" sz="1600" dirty="0">
            <a:solidFill>
              <a:srgbClr val="FF0000"/>
            </a:solidFill>
          </a:endParaRPr>
        </a:p>
      </dgm:t>
    </dgm:pt>
    <dgm:pt modelId="{0E2ABAF3-F99D-4682-8FD2-ED6634F753C8}" type="parTrans" cxnId="{0D6262FF-F37A-41A8-850E-2B30BA398919}">
      <dgm:prSet/>
      <dgm:spPr/>
      <dgm:t>
        <a:bodyPr/>
        <a:lstStyle/>
        <a:p>
          <a:endParaRPr lang="ru-RU"/>
        </a:p>
      </dgm:t>
    </dgm:pt>
    <dgm:pt modelId="{BF3AEC10-0DC3-4903-8112-EA29395AC2AA}" type="sibTrans" cxnId="{0D6262FF-F37A-41A8-850E-2B30BA398919}">
      <dgm:prSet/>
      <dgm:spPr/>
      <dgm:t>
        <a:bodyPr/>
        <a:lstStyle/>
        <a:p>
          <a:endParaRPr lang="ru-RU"/>
        </a:p>
      </dgm:t>
    </dgm:pt>
    <dgm:pt modelId="{0F86F0D5-BBB8-4C31-8DDA-239E530CDA17}">
      <dgm:prSet phldrT="[Текст]" custT="1"/>
      <dgm:spPr/>
      <dgm:t>
        <a:bodyPr/>
        <a:lstStyle/>
        <a:p>
          <a:r>
            <a:rPr lang="ru-RU" sz="1600" dirty="0" smtClean="0"/>
            <a:t>Организация и ведение профилактической работы по вопросам профилактики правонарушений, </a:t>
          </a:r>
          <a:r>
            <a:rPr lang="ru-RU" sz="1600" dirty="0" smtClean="0">
              <a:solidFill>
                <a:srgbClr val="FF0000"/>
              </a:solidFill>
            </a:rPr>
            <a:t>52,5 тыс.рублей </a:t>
          </a:r>
          <a:endParaRPr lang="ru-RU" sz="1600" dirty="0">
            <a:solidFill>
              <a:srgbClr val="FF0000"/>
            </a:solidFill>
          </a:endParaRPr>
        </a:p>
      </dgm:t>
    </dgm:pt>
    <dgm:pt modelId="{5464E4F1-4B91-405B-B05E-A2FB31730735}" type="parTrans" cxnId="{492401BE-E56D-4A88-A88D-30F5842589E2}">
      <dgm:prSet/>
      <dgm:spPr/>
      <dgm:t>
        <a:bodyPr/>
        <a:lstStyle/>
        <a:p>
          <a:endParaRPr lang="ru-RU"/>
        </a:p>
      </dgm:t>
    </dgm:pt>
    <dgm:pt modelId="{0754CDC4-8FC4-436E-9E74-3DBE3C0F03BB}" type="sibTrans" cxnId="{492401BE-E56D-4A88-A88D-30F5842589E2}">
      <dgm:prSet/>
      <dgm:spPr/>
      <dgm:t>
        <a:bodyPr/>
        <a:lstStyle/>
        <a:p>
          <a:endParaRPr lang="ru-RU"/>
        </a:p>
      </dgm:t>
    </dgm:pt>
    <dgm:pt modelId="{A18944D9-09B8-4E90-B5FD-FFF40B6D4777}">
      <dgm:prSet phldrT="[Текст]" custT="1"/>
      <dgm:spPr/>
      <dgm:t>
        <a:bodyPr/>
        <a:lstStyle/>
        <a:p>
          <a:r>
            <a:rPr lang="ru-RU" sz="1600" dirty="0" smtClean="0"/>
            <a:t>Ремонт кабинетов, крыши гаража, наружной канализации, </a:t>
          </a:r>
          <a:r>
            <a:rPr lang="ru-RU" sz="1600" dirty="0" smtClean="0">
              <a:solidFill>
                <a:srgbClr val="FF0000"/>
              </a:solidFill>
            </a:rPr>
            <a:t>11016,8  тыс.рублей</a:t>
          </a:r>
          <a:endParaRPr lang="ru-RU" sz="1600" dirty="0">
            <a:solidFill>
              <a:srgbClr val="FF0000"/>
            </a:solidFill>
          </a:endParaRPr>
        </a:p>
      </dgm:t>
    </dgm:pt>
    <dgm:pt modelId="{BDE2F410-16EF-45C9-B02D-45A9ABA889E8}" type="parTrans" cxnId="{5CF45F3B-1137-49F8-8C48-92F156AE05AF}">
      <dgm:prSet/>
      <dgm:spPr/>
      <dgm:t>
        <a:bodyPr/>
        <a:lstStyle/>
        <a:p>
          <a:endParaRPr lang="ru-RU"/>
        </a:p>
      </dgm:t>
    </dgm:pt>
    <dgm:pt modelId="{28CB1A3E-AB8D-432D-BEA0-2D5785DA009C}" type="sibTrans" cxnId="{5CF45F3B-1137-49F8-8C48-92F156AE05AF}">
      <dgm:prSet/>
      <dgm:spPr/>
      <dgm:t>
        <a:bodyPr/>
        <a:lstStyle/>
        <a:p>
          <a:endParaRPr lang="ru-RU"/>
        </a:p>
      </dgm:t>
    </dgm:pt>
    <dgm:pt modelId="{A7EACD6E-7322-4085-90D1-50042BA52F93}" type="pres">
      <dgm:prSet presAssocID="{688C9109-EEB1-45AF-91EA-38A6EB741B63}" presName="Name0" presStyleCnt="0">
        <dgm:presLayoutVars>
          <dgm:dir/>
          <dgm:resizeHandles val="exact"/>
        </dgm:presLayoutVars>
      </dgm:prSet>
      <dgm:spPr/>
    </dgm:pt>
    <dgm:pt modelId="{09D225FF-EE02-419B-B8D3-D0AFDC71E4EB}" type="pres">
      <dgm:prSet presAssocID="{688C9109-EEB1-45AF-91EA-38A6EB741B63}" presName="fgShape" presStyleLbl="fgShp" presStyleIdx="0" presStyleCnt="1" custFlipVert="1" custScaleY="8466"/>
      <dgm:spPr>
        <a:solidFill>
          <a:schemeClr val="accent2">
            <a:lumMod val="75000"/>
          </a:schemeClr>
        </a:solidFill>
      </dgm:spPr>
    </dgm:pt>
    <dgm:pt modelId="{3C1FE7AA-789D-4326-A24F-E9976413E3DD}" type="pres">
      <dgm:prSet presAssocID="{688C9109-EEB1-45AF-91EA-38A6EB741B63}" presName="linComp" presStyleCnt="0"/>
      <dgm:spPr/>
    </dgm:pt>
    <dgm:pt modelId="{7C7B3C2A-BD9B-43A5-ADD5-2D66215D6017}" type="pres">
      <dgm:prSet presAssocID="{2E15177A-E1D8-42FF-812D-6306EAE01900}" presName="compNode" presStyleCnt="0"/>
      <dgm:spPr/>
    </dgm:pt>
    <dgm:pt modelId="{21BD5DD4-51DE-4455-8015-61038AF655A3}" type="pres">
      <dgm:prSet presAssocID="{2E15177A-E1D8-42FF-812D-6306EAE01900}" presName="bkgdShape" presStyleLbl="node1" presStyleIdx="0" presStyleCnt="4"/>
      <dgm:spPr/>
      <dgm:t>
        <a:bodyPr/>
        <a:lstStyle/>
        <a:p>
          <a:endParaRPr lang="ru-RU"/>
        </a:p>
      </dgm:t>
    </dgm:pt>
    <dgm:pt modelId="{DB319793-798C-4E42-B0F7-679560562CED}" type="pres">
      <dgm:prSet presAssocID="{2E15177A-E1D8-42FF-812D-6306EAE0190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2AF3D-B967-4740-A02B-31467D4215F4}" type="pres">
      <dgm:prSet presAssocID="{2E15177A-E1D8-42FF-812D-6306EAE01900}" presName="invisiNode" presStyleLbl="node1" presStyleIdx="0" presStyleCnt="4"/>
      <dgm:spPr/>
    </dgm:pt>
    <dgm:pt modelId="{835F507B-7E9D-4CCB-964F-001488EFBDEC}" type="pres">
      <dgm:prSet presAssocID="{2E15177A-E1D8-42FF-812D-6306EAE01900}" presName="imagNode" presStyleLbl="fgImgPlace1" presStyleIdx="0" presStyleCnt="4" custScaleX="110101" custScaleY="92192" custLinFactNeighborX="362" custLinFactNeighborY="-163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E742D3-2F8F-4F6C-A0D9-8D5288761E10}" type="pres">
      <dgm:prSet presAssocID="{82ADCFA7-A452-4277-9767-3E32683E99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5EB04D-6864-4E0E-831A-8ED2F5100AEB}" type="pres">
      <dgm:prSet presAssocID="{100B01AC-1D0C-4F01-B1F3-FA2838416AFA}" presName="compNode" presStyleCnt="0"/>
      <dgm:spPr/>
    </dgm:pt>
    <dgm:pt modelId="{A18307BB-97E5-405A-ABAF-417D9742F8B2}" type="pres">
      <dgm:prSet presAssocID="{100B01AC-1D0C-4F01-B1F3-FA2838416AFA}" presName="bkgdShape" presStyleLbl="node1" presStyleIdx="1" presStyleCnt="4"/>
      <dgm:spPr/>
      <dgm:t>
        <a:bodyPr/>
        <a:lstStyle/>
        <a:p>
          <a:endParaRPr lang="ru-RU"/>
        </a:p>
      </dgm:t>
    </dgm:pt>
    <dgm:pt modelId="{6B1D0BF9-870A-438A-8D1A-C1A42C42E361}" type="pres">
      <dgm:prSet presAssocID="{100B01AC-1D0C-4F01-B1F3-FA2838416AF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ED121-D19A-46DE-8EB1-45D79AC7C955}" type="pres">
      <dgm:prSet presAssocID="{100B01AC-1D0C-4F01-B1F3-FA2838416AFA}" presName="invisiNode" presStyleLbl="node1" presStyleIdx="1" presStyleCnt="4"/>
      <dgm:spPr/>
    </dgm:pt>
    <dgm:pt modelId="{5DA98582-0517-4D10-BEF9-A4C6AF701208}" type="pres">
      <dgm:prSet presAssocID="{100B01AC-1D0C-4F01-B1F3-FA2838416AFA}" presName="imagNode" presStyleLbl="fgImgPlace1" presStyleIdx="1" presStyleCnt="4" custScaleX="108130" custScaleY="102669" custLinFactNeighborX="-3092" custLinFactNeighborY="-166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71D0B2-4803-45C1-876D-56D49A179E70}" type="pres">
      <dgm:prSet presAssocID="{BF3AEC10-0DC3-4903-8112-EA29395AC2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ECBE8F-4B2C-4380-AB8D-D9836E2C24AD}" type="pres">
      <dgm:prSet presAssocID="{0F86F0D5-BBB8-4C31-8DDA-239E530CDA17}" presName="compNode" presStyleCnt="0"/>
      <dgm:spPr/>
    </dgm:pt>
    <dgm:pt modelId="{868FC011-7404-4B4E-9304-11B8AD71FE17}" type="pres">
      <dgm:prSet presAssocID="{0F86F0D5-BBB8-4C31-8DDA-239E530CDA17}" presName="bkgdShape" presStyleLbl="node1" presStyleIdx="2" presStyleCnt="4"/>
      <dgm:spPr/>
      <dgm:t>
        <a:bodyPr/>
        <a:lstStyle/>
        <a:p>
          <a:endParaRPr lang="ru-RU"/>
        </a:p>
      </dgm:t>
    </dgm:pt>
    <dgm:pt modelId="{CEA3B2B7-4CFA-44D0-96FB-235A1DB94B1D}" type="pres">
      <dgm:prSet presAssocID="{0F86F0D5-BBB8-4C31-8DDA-239E530CDA1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BDDD4-733D-4F22-99FE-4AA61C2D359A}" type="pres">
      <dgm:prSet presAssocID="{0F86F0D5-BBB8-4C31-8DDA-239E530CDA17}" presName="invisiNode" presStyleLbl="node1" presStyleIdx="2" presStyleCnt="4"/>
      <dgm:spPr/>
    </dgm:pt>
    <dgm:pt modelId="{1438A339-328C-49B9-9012-9EF5C76A833A}" type="pres">
      <dgm:prSet presAssocID="{0F86F0D5-BBB8-4C31-8DDA-239E530CDA17}" presName="imagNode" presStyleLbl="fgImgPlace1" presStyleIdx="2" presStyleCnt="4" custScaleX="123460" custScaleY="92192" custLinFactNeighborX="-3457" custLinFactNeighborY="-163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2171A1E-24E4-4A25-9119-3134814F0A3E}" type="pres">
      <dgm:prSet presAssocID="{0754CDC4-8FC4-436E-9E74-3DBE3C0F03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EA3B7A-E3A0-4FB3-9218-73F530724212}" type="pres">
      <dgm:prSet presAssocID="{A18944D9-09B8-4E90-B5FD-FFF40B6D4777}" presName="compNode" presStyleCnt="0"/>
      <dgm:spPr/>
    </dgm:pt>
    <dgm:pt modelId="{436FB0CD-CA2F-455A-B5A5-864A1731A57D}" type="pres">
      <dgm:prSet presAssocID="{A18944D9-09B8-4E90-B5FD-FFF40B6D4777}" presName="bkgdShape" presStyleLbl="node1" presStyleIdx="3" presStyleCnt="4"/>
      <dgm:spPr/>
      <dgm:t>
        <a:bodyPr/>
        <a:lstStyle/>
        <a:p>
          <a:endParaRPr lang="ru-RU"/>
        </a:p>
      </dgm:t>
    </dgm:pt>
    <dgm:pt modelId="{91B0AA07-31B4-4502-8B5F-84D165B5A046}" type="pres">
      <dgm:prSet presAssocID="{A18944D9-09B8-4E90-B5FD-FFF40B6D477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FF19C-BC37-44CB-A31D-CA37EEF31303}" type="pres">
      <dgm:prSet presAssocID="{A18944D9-09B8-4E90-B5FD-FFF40B6D4777}" presName="invisiNode" presStyleLbl="node1" presStyleIdx="3" presStyleCnt="4"/>
      <dgm:spPr/>
    </dgm:pt>
    <dgm:pt modelId="{BC79BA3B-C3BE-44D3-BCF0-A131A3D035AB}" type="pres">
      <dgm:prSet presAssocID="{A18944D9-09B8-4E90-B5FD-FFF40B6D4777}" presName="imagNode" presStyleLbl="fgImgPlace1" presStyleIdx="3" presStyleCnt="4" custScaleX="124190" custScaleY="97531" custLinFactNeighborX="0" custLinFactNeighborY="-1369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BF3C392-EDEF-4E44-BB70-8DFF0FD79B37}" type="presOf" srcId="{100B01AC-1D0C-4F01-B1F3-FA2838416AFA}" destId="{6B1D0BF9-870A-438A-8D1A-C1A42C42E361}" srcOrd="1" destOrd="0" presId="urn:microsoft.com/office/officeart/2005/8/layout/hList7"/>
    <dgm:cxn modelId="{492401BE-E56D-4A88-A88D-30F5842589E2}" srcId="{688C9109-EEB1-45AF-91EA-38A6EB741B63}" destId="{0F86F0D5-BBB8-4C31-8DDA-239E530CDA17}" srcOrd="2" destOrd="0" parTransId="{5464E4F1-4B91-405B-B05E-A2FB31730735}" sibTransId="{0754CDC4-8FC4-436E-9E74-3DBE3C0F03BB}"/>
    <dgm:cxn modelId="{DD92E0AC-54DB-4728-8B95-8AB88C0B2CB3}" type="presOf" srcId="{100B01AC-1D0C-4F01-B1F3-FA2838416AFA}" destId="{A18307BB-97E5-405A-ABAF-417D9742F8B2}" srcOrd="0" destOrd="0" presId="urn:microsoft.com/office/officeart/2005/8/layout/hList7"/>
    <dgm:cxn modelId="{0D6262FF-F37A-41A8-850E-2B30BA398919}" srcId="{688C9109-EEB1-45AF-91EA-38A6EB741B63}" destId="{100B01AC-1D0C-4F01-B1F3-FA2838416AFA}" srcOrd="1" destOrd="0" parTransId="{0E2ABAF3-F99D-4682-8FD2-ED6634F753C8}" sibTransId="{BF3AEC10-0DC3-4903-8112-EA29395AC2AA}"/>
    <dgm:cxn modelId="{D3154056-AA66-4EC0-8C2D-55ECEFB09CB9}" type="presOf" srcId="{A18944D9-09B8-4E90-B5FD-FFF40B6D4777}" destId="{436FB0CD-CA2F-455A-B5A5-864A1731A57D}" srcOrd="0" destOrd="0" presId="urn:microsoft.com/office/officeart/2005/8/layout/hList7"/>
    <dgm:cxn modelId="{0EF39A6E-D241-492F-A3E9-10F2B9CF2E41}" type="presOf" srcId="{0754CDC4-8FC4-436E-9E74-3DBE3C0F03BB}" destId="{42171A1E-24E4-4A25-9119-3134814F0A3E}" srcOrd="0" destOrd="0" presId="urn:microsoft.com/office/officeart/2005/8/layout/hList7"/>
    <dgm:cxn modelId="{068C4364-8132-42B0-AA81-38EB0E927803}" type="presOf" srcId="{82ADCFA7-A452-4277-9767-3E32683E9973}" destId="{C4E742D3-2F8F-4F6C-A0D9-8D5288761E10}" srcOrd="0" destOrd="0" presId="urn:microsoft.com/office/officeart/2005/8/layout/hList7"/>
    <dgm:cxn modelId="{5CF45F3B-1137-49F8-8C48-92F156AE05AF}" srcId="{688C9109-EEB1-45AF-91EA-38A6EB741B63}" destId="{A18944D9-09B8-4E90-B5FD-FFF40B6D4777}" srcOrd="3" destOrd="0" parTransId="{BDE2F410-16EF-45C9-B02D-45A9ABA889E8}" sibTransId="{28CB1A3E-AB8D-432D-BEA0-2D5785DA009C}"/>
    <dgm:cxn modelId="{FE61A0A1-1345-4CDC-810F-B99D70F1F3A3}" type="presOf" srcId="{0F86F0D5-BBB8-4C31-8DDA-239E530CDA17}" destId="{868FC011-7404-4B4E-9304-11B8AD71FE17}" srcOrd="0" destOrd="0" presId="urn:microsoft.com/office/officeart/2005/8/layout/hList7"/>
    <dgm:cxn modelId="{06A2D109-174B-46A1-9281-2D1597897EC5}" type="presOf" srcId="{688C9109-EEB1-45AF-91EA-38A6EB741B63}" destId="{A7EACD6E-7322-4085-90D1-50042BA52F93}" srcOrd="0" destOrd="0" presId="urn:microsoft.com/office/officeart/2005/8/layout/hList7"/>
    <dgm:cxn modelId="{A3A1D284-6BA0-46E6-834B-E060B7892468}" type="presOf" srcId="{0F86F0D5-BBB8-4C31-8DDA-239E530CDA17}" destId="{CEA3B2B7-4CFA-44D0-96FB-235A1DB94B1D}" srcOrd="1" destOrd="0" presId="urn:microsoft.com/office/officeart/2005/8/layout/hList7"/>
    <dgm:cxn modelId="{57D4540C-A6DB-44CF-AE33-A8146499A4C8}" type="presOf" srcId="{BF3AEC10-0DC3-4903-8112-EA29395AC2AA}" destId="{8E71D0B2-4803-45C1-876D-56D49A179E70}" srcOrd="0" destOrd="0" presId="urn:microsoft.com/office/officeart/2005/8/layout/hList7"/>
    <dgm:cxn modelId="{F43C4B01-9E00-492F-8C8A-7B0C5D8B4F05}" type="presOf" srcId="{2E15177A-E1D8-42FF-812D-6306EAE01900}" destId="{21BD5DD4-51DE-4455-8015-61038AF655A3}" srcOrd="0" destOrd="0" presId="urn:microsoft.com/office/officeart/2005/8/layout/hList7"/>
    <dgm:cxn modelId="{C7D70357-9F5B-4426-81ED-C737A4EC782C}" type="presOf" srcId="{A18944D9-09B8-4E90-B5FD-FFF40B6D4777}" destId="{91B0AA07-31B4-4502-8B5F-84D165B5A046}" srcOrd="1" destOrd="0" presId="urn:microsoft.com/office/officeart/2005/8/layout/hList7"/>
    <dgm:cxn modelId="{2C83F752-96FA-46F0-828D-909918075845}" type="presOf" srcId="{2E15177A-E1D8-42FF-812D-6306EAE01900}" destId="{DB319793-798C-4E42-B0F7-679560562CED}" srcOrd="1" destOrd="0" presId="urn:microsoft.com/office/officeart/2005/8/layout/hList7"/>
    <dgm:cxn modelId="{6977E924-F72B-46E8-963E-1BEABE5CD353}" srcId="{688C9109-EEB1-45AF-91EA-38A6EB741B63}" destId="{2E15177A-E1D8-42FF-812D-6306EAE01900}" srcOrd="0" destOrd="0" parTransId="{A27A56AB-1C4C-41F8-A388-AB07D01E76D3}" sibTransId="{82ADCFA7-A452-4277-9767-3E32683E9973}"/>
    <dgm:cxn modelId="{6B76CFE8-3305-4765-8C00-46DE1A82BD2D}" type="presParOf" srcId="{A7EACD6E-7322-4085-90D1-50042BA52F93}" destId="{09D225FF-EE02-419B-B8D3-D0AFDC71E4EB}" srcOrd="0" destOrd="0" presId="urn:microsoft.com/office/officeart/2005/8/layout/hList7"/>
    <dgm:cxn modelId="{0AD9734E-ED33-40B7-846D-AED67984AECF}" type="presParOf" srcId="{A7EACD6E-7322-4085-90D1-50042BA52F93}" destId="{3C1FE7AA-789D-4326-A24F-E9976413E3DD}" srcOrd="1" destOrd="0" presId="urn:microsoft.com/office/officeart/2005/8/layout/hList7"/>
    <dgm:cxn modelId="{6BCDFBC1-05F3-46DE-A42C-19B416EE25B3}" type="presParOf" srcId="{3C1FE7AA-789D-4326-A24F-E9976413E3DD}" destId="{7C7B3C2A-BD9B-43A5-ADD5-2D66215D6017}" srcOrd="0" destOrd="0" presId="urn:microsoft.com/office/officeart/2005/8/layout/hList7"/>
    <dgm:cxn modelId="{6C8B2B1E-0A98-4505-9B4D-DE603E810C09}" type="presParOf" srcId="{7C7B3C2A-BD9B-43A5-ADD5-2D66215D6017}" destId="{21BD5DD4-51DE-4455-8015-61038AF655A3}" srcOrd="0" destOrd="0" presId="urn:microsoft.com/office/officeart/2005/8/layout/hList7"/>
    <dgm:cxn modelId="{A9E60C4D-5445-45EC-B331-E2EC5D00C357}" type="presParOf" srcId="{7C7B3C2A-BD9B-43A5-ADD5-2D66215D6017}" destId="{DB319793-798C-4E42-B0F7-679560562CED}" srcOrd="1" destOrd="0" presId="urn:microsoft.com/office/officeart/2005/8/layout/hList7"/>
    <dgm:cxn modelId="{F25F881B-6F5F-4F7D-8859-B6158CFD648B}" type="presParOf" srcId="{7C7B3C2A-BD9B-43A5-ADD5-2D66215D6017}" destId="{0AA2AF3D-B967-4740-A02B-31467D4215F4}" srcOrd="2" destOrd="0" presId="urn:microsoft.com/office/officeart/2005/8/layout/hList7"/>
    <dgm:cxn modelId="{D1301CB1-C8E5-4D01-949E-73B0BDB251F0}" type="presParOf" srcId="{7C7B3C2A-BD9B-43A5-ADD5-2D66215D6017}" destId="{835F507B-7E9D-4CCB-964F-001488EFBDEC}" srcOrd="3" destOrd="0" presId="urn:microsoft.com/office/officeart/2005/8/layout/hList7"/>
    <dgm:cxn modelId="{9677DAF2-47D0-4820-8AC6-5781E78D6BC3}" type="presParOf" srcId="{3C1FE7AA-789D-4326-A24F-E9976413E3DD}" destId="{C4E742D3-2F8F-4F6C-A0D9-8D5288761E10}" srcOrd="1" destOrd="0" presId="urn:microsoft.com/office/officeart/2005/8/layout/hList7"/>
    <dgm:cxn modelId="{7C9D853B-C295-464F-A05B-A41E2C12BA21}" type="presParOf" srcId="{3C1FE7AA-789D-4326-A24F-E9976413E3DD}" destId="{D95EB04D-6864-4E0E-831A-8ED2F5100AEB}" srcOrd="2" destOrd="0" presId="urn:microsoft.com/office/officeart/2005/8/layout/hList7"/>
    <dgm:cxn modelId="{3B911F47-2B19-454A-A85E-0CF569689DC5}" type="presParOf" srcId="{D95EB04D-6864-4E0E-831A-8ED2F5100AEB}" destId="{A18307BB-97E5-405A-ABAF-417D9742F8B2}" srcOrd="0" destOrd="0" presId="urn:microsoft.com/office/officeart/2005/8/layout/hList7"/>
    <dgm:cxn modelId="{DB1B4169-32E0-4D13-A07F-B2BBC5A049BD}" type="presParOf" srcId="{D95EB04D-6864-4E0E-831A-8ED2F5100AEB}" destId="{6B1D0BF9-870A-438A-8D1A-C1A42C42E361}" srcOrd="1" destOrd="0" presId="urn:microsoft.com/office/officeart/2005/8/layout/hList7"/>
    <dgm:cxn modelId="{FC3D2288-911D-477E-9C02-5BAFB9BD896B}" type="presParOf" srcId="{D95EB04D-6864-4E0E-831A-8ED2F5100AEB}" destId="{9D1ED121-D19A-46DE-8EB1-45D79AC7C955}" srcOrd="2" destOrd="0" presId="urn:microsoft.com/office/officeart/2005/8/layout/hList7"/>
    <dgm:cxn modelId="{BB50904A-E687-4281-8D9D-A8D1EDBE25F7}" type="presParOf" srcId="{D95EB04D-6864-4E0E-831A-8ED2F5100AEB}" destId="{5DA98582-0517-4D10-BEF9-A4C6AF701208}" srcOrd="3" destOrd="0" presId="urn:microsoft.com/office/officeart/2005/8/layout/hList7"/>
    <dgm:cxn modelId="{574C9CEB-C712-497E-930B-8412FEC0EA65}" type="presParOf" srcId="{3C1FE7AA-789D-4326-A24F-E9976413E3DD}" destId="{8E71D0B2-4803-45C1-876D-56D49A179E70}" srcOrd="3" destOrd="0" presId="urn:microsoft.com/office/officeart/2005/8/layout/hList7"/>
    <dgm:cxn modelId="{BC0EA811-3E46-4BB4-B844-4C6433763273}" type="presParOf" srcId="{3C1FE7AA-789D-4326-A24F-E9976413E3DD}" destId="{88ECBE8F-4B2C-4380-AB8D-D9836E2C24AD}" srcOrd="4" destOrd="0" presId="urn:microsoft.com/office/officeart/2005/8/layout/hList7"/>
    <dgm:cxn modelId="{0926A86E-A288-4EDB-B157-91D9D49461FB}" type="presParOf" srcId="{88ECBE8F-4B2C-4380-AB8D-D9836E2C24AD}" destId="{868FC011-7404-4B4E-9304-11B8AD71FE17}" srcOrd="0" destOrd="0" presId="urn:microsoft.com/office/officeart/2005/8/layout/hList7"/>
    <dgm:cxn modelId="{FE72D380-EE41-4B31-913E-C255B5DBDBEA}" type="presParOf" srcId="{88ECBE8F-4B2C-4380-AB8D-D9836E2C24AD}" destId="{CEA3B2B7-4CFA-44D0-96FB-235A1DB94B1D}" srcOrd="1" destOrd="0" presId="urn:microsoft.com/office/officeart/2005/8/layout/hList7"/>
    <dgm:cxn modelId="{A82B27EF-1F92-4CA2-BEC7-9CAC2B2C55BE}" type="presParOf" srcId="{88ECBE8F-4B2C-4380-AB8D-D9836E2C24AD}" destId="{FC9BDDD4-733D-4F22-99FE-4AA61C2D359A}" srcOrd="2" destOrd="0" presId="urn:microsoft.com/office/officeart/2005/8/layout/hList7"/>
    <dgm:cxn modelId="{B0C254ED-1B9D-4C56-B86E-86B33BBD6081}" type="presParOf" srcId="{88ECBE8F-4B2C-4380-AB8D-D9836E2C24AD}" destId="{1438A339-328C-49B9-9012-9EF5C76A833A}" srcOrd="3" destOrd="0" presId="urn:microsoft.com/office/officeart/2005/8/layout/hList7"/>
    <dgm:cxn modelId="{03DFCE15-F27E-48CF-B846-F90DA2CA33CE}" type="presParOf" srcId="{3C1FE7AA-789D-4326-A24F-E9976413E3DD}" destId="{42171A1E-24E4-4A25-9119-3134814F0A3E}" srcOrd="5" destOrd="0" presId="urn:microsoft.com/office/officeart/2005/8/layout/hList7"/>
    <dgm:cxn modelId="{47E02816-FF78-40E5-9DB9-475BCEE8920B}" type="presParOf" srcId="{3C1FE7AA-789D-4326-A24F-E9976413E3DD}" destId="{E5EA3B7A-E3A0-4FB3-9218-73F530724212}" srcOrd="6" destOrd="0" presId="urn:microsoft.com/office/officeart/2005/8/layout/hList7"/>
    <dgm:cxn modelId="{864B82AD-A6A9-43FB-8AEB-8CC90057194A}" type="presParOf" srcId="{E5EA3B7A-E3A0-4FB3-9218-73F530724212}" destId="{436FB0CD-CA2F-455A-B5A5-864A1731A57D}" srcOrd="0" destOrd="0" presId="urn:microsoft.com/office/officeart/2005/8/layout/hList7"/>
    <dgm:cxn modelId="{8E76D245-4E8A-419D-917B-87C4C5DD300C}" type="presParOf" srcId="{E5EA3B7A-E3A0-4FB3-9218-73F530724212}" destId="{91B0AA07-31B4-4502-8B5F-84D165B5A046}" srcOrd="1" destOrd="0" presId="urn:microsoft.com/office/officeart/2005/8/layout/hList7"/>
    <dgm:cxn modelId="{F4D52B54-75B7-494D-A39D-030259249365}" type="presParOf" srcId="{E5EA3B7A-E3A0-4FB3-9218-73F530724212}" destId="{A1EFF19C-BC37-44CB-A31D-CA37EEF31303}" srcOrd="2" destOrd="0" presId="urn:microsoft.com/office/officeart/2005/8/layout/hList7"/>
    <dgm:cxn modelId="{A2B1A1B4-32DF-45C1-83E3-4566083460F8}" type="presParOf" srcId="{E5EA3B7A-E3A0-4FB3-9218-73F530724212}" destId="{BC79BA3B-C3BE-44D3-BCF0-A131A3D035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71EAA7-9016-486D-9906-1BC2D5949C82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новых крестьянских (фермерских) хозяйств, план-2 </a:t>
          </a:r>
          <a:r>
            <a:rPr lang="ru-RU" sz="1800" kern="1200" dirty="0" err="1" smtClean="0"/>
            <a:t>шт</a:t>
          </a:r>
          <a:r>
            <a:rPr lang="ru-RU" sz="1800" kern="1200" dirty="0" smtClean="0"/>
            <a:t>, факт-2 </a:t>
          </a:r>
          <a:r>
            <a:rPr lang="ru-RU" sz="1800" kern="1200" dirty="0" err="1" smtClean="0"/>
            <a:t>шт</a:t>
          </a:r>
          <a:r>
            <a:rPr lang="ru-RU" sz="1800" kern="1200" dirty="0" smtClean="0"/>
            <a:t>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100%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1727" y="1810385"/>
        <a:ext cx="2688282" cy="1810385"/>
      </dsp:txXfrm>
    </dsp:sp>
    <dsp:sp modelId="{BAD859F1-93A7-4C95-BEAC-3ED5A365ED72}">
      <dsp:nvSpPr>
        <dsp:cNvPr id="0" name=""/>
        <dsp:cNvSpPr/>
      </dsp:nvSpPr>
      <dsp:spPr>
        <a:xfrm>
          <a:off x="370384" y="149448"/>
          <a:ext cx="1950969" cy="17513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4DC658-3DA1-4B4F-A797-CC9435D78508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 участников в ярмарочных мероприятиях, план-45 уч.,факт-45 </a:t>
          </a:r>
          <a:r>
            <a:rPr lang="ru-RU" sz="1800" kern="1200" dirty="0" err="1" smtClean="0"/>
            <a:t>уч</a:t>
          </a:r>
          <a:r>
            <a:rPr lang="ru-RU" sz="1800" kern="1200" dirty="0" smtClean="0"/>
            <a:t>.,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100%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2770658" y="1810385"/>
        <a:ext cx="2688282" cy="1810385"/>
      </dsp:txXfrm>
    </dsp:sp>
    <dsp:sp modelId="{8AAEF25A-F151-4FB9-B561-000E7A29A0B5}">
      <dsp:nvSpPr>
        <dsp:cNvPr id="0" name=""/>
        <dsp:cNvSpPr/>
      </dsp:nvSpPr>
      <dsp:spPr>
        <a:xfrm>
          <a:off x="3106685" y="77444"/>
          <a:ext cx="2016229" cy="18953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CCD313-92ED-448A-89AB-9F5F606493E9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Рентабельность производства, план-10%, факт-11%,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kern="1200" dirty="0" smtClean="0">
              <a:solidFill>
                <a:srgbClr val="FF0000"/>
              </a:solidFill>
            </a:rPr>
            <a:t>110%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5539589" y="1810385"/>
        <a:ext cx="2688282" cy="1810385"/>
      </dsp:txXfrm>
    </dsp:sp>
    <dsp:sp modelId="{3B38CA4A-0853-452B-A479-96036512B9AB}">
      <dsp:nvSpPr>
        <dsp:cNvPr id="0" name=""/>
        <dsp:cNvSpPr/>
      </dsp:nvSpPr>
      <dsp:spPr>
        <a:xfrm>
          <a:off x="5914997" y="77444"/>
          <a:ext cx="1937465" cy="18953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7DE3BD-44E7-42D0-9228-22328CB9419F}">
      <dsp:nvSpPr>
        <dsp:cNvPr id="0" name=""/>
        <dsp:cNvSpPr/>
      </dsp:nvSpPr>
      <dsp:spPr>
        <a:xfrm>
          <a:off x="329183" y="3845026"/>
          <a:ext cx="7571232" cy="230382"/>
        </a:xfrm>
        <a:prstGeom prst="leftRightArrow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429998-D82E-4A4C-A8ED-70A06078636B}">
      <dsp:nvSpPr>
        <dsp:cNvPr id="0" name=""/>
        <dsp:cNvSpPr/>
      </dsp:nvSpPr>
      <dsp:spPr>
        <a:xfrm>
          <a:off x="1947" y="0"/>
          <a:ext cx="2041328" cy="3559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«Поддержка кадрового потенциала» проведен 38-й районный конкурс операторов машинного доения, </a:t>
          </a:r>
          <a:r>
            <a:rPr lang="ru-RU" sz="1500" kern="1200" dirty="0" smtClean="0">
              <a:solidFill>
                <a:srgbClr val="FF0000"/>
              </a:solidFill>
            </a:rPr>
            <a:t>220,0 тыс.рублей  </a:t>
          </a:r>
          <a:endParaRPr lang="ru-RU" sz="1500" kern="1200" dirty="0">
            <a:solidFill>
              <a:srgbClr val="FF0000"/>
            </a:solidFill>
          </a:endParaRPr>
        </a:p>
      </dsp:txBody>
      <dsp:txXfrm>
        <a:off x="1947" y="1423977"/>
        <a:ext cx="2041328" cy="1423977"/>
      </dsp:txXfrm>
    </dsp:sp>
    <dsp:sp modelId="{2390DFEF-D434-491F-B4FC-6838AF4D841C}">
      <dsp:nvSpPr>
        <dsp:cNvPr id="0" name=""/>
        <dsp:cNvSpPr/>
      </dsp:nvSpPr>
      <dsp:spPr>
        <a:xfrm>
          <a:off x="216023" y="6"/>
          <a:ext cx="1699192" cy="141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4CA7C6-5034-48D1-B225-BA4BD7A769F9}">
      <dsp:nvSpPr>
        <dsp:cNvPr id="0" name=""/>
        <dsp:cNvSpPr/>
      </dsp:nvSpPr>
      <dsp:spPr>
        <a:xfrm>
          <a:off x="2088225" y="0"/>
          <a:ext cx="2041328" cy="3559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Предоставлена субсидия  9 </a:t>
          </a:r>
          <a:r>
            <a:rPr lang="ru-RU" sz="1500" b="0" kern="1200" dirty="0" err="1" smtClean="0"/>
            <a:t>сельхозтоваропроизводителям</a:t>
          </a:r>
          <a:r>
            <a:rPr lang="ru-RU" sz="1500" b="0" kern="1200" dirty="0" smtClean="0"/>
            <a:t> на посев (подсев) многолетних трав, </a:t>
          </a:r>
          <a:r>
            <a:rPr lang="ru-RU" sz="1500" kern="1200" dirty="0" smtClean="0">
              <a:solidFill>
                <a:srgbClr val="FF0000"/>
              </a:solidFill>
            </a:rPr>
            <a:t>2900,0 тыс.рублей </a:t>
          </a:r>
          <a:endParaRPr lang="ru-RU" sz="1500" b="0" kern="1200" dirty="0">
            <a:solidFill>
              <a:srgbClr val="FF0000"/>
            </a:solidFill>
          </a:endParaRPr>
        </a:p>
      </dsp:txBody>
      <dsp:txXfrm>
        <a:off x="2088225" y="1423977"/>
        <a:ext cx="2041328" cy="1423977"/>
      </dsp:txXfrm>
    </dsp:sp>
    <dsp:sp modelId="{4459CFEA-BBC3-4FA2-A3F9-80CD545012D2}">
      <dsp:nvSpPr>
        <dsp:cNvPr id="0" name=""/>
        <dsp:cNvSpPr/>
      </dsp:nvSpPr>
      <dsp:spPr>
        <a:xfrm>
          <a:off x="2304259" y="72011"/>
          <a:ext cx="1641840" cy="13246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576233-8612-4411-943E-31EAB3330073}">
      <dsp:nvSpPr>
        <dsp:cNvPr id="0" name=""/>
        <dsp:cNvSpPr/>
      </dsp:nvSpPr>
      <dsp:spPr>
        <a:xfrm>
          <a:off x="4207083" y="0"/>
          <a:ext cx="2041328" cy="3559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Предоставление субсидий гражданам, ведущим личное подсобное хозяйства, на возмещение части затрат на приобретение с/</a:t>
          </a:r>
          <a:r>
            <a:rPr lang="ru-RU" sz="1400" b="0" i="0" kern="1200" dirty="0" err="1" smtClean="0"/>
            <a:t>х</a:t>
          </a:r>
          <a:r>
            <a:rPr lang="ru-RU" sz="1400" b="0" i="0" kern="1200" dirty="0" smtClean="0"/>
            <a:t> животных" </a:t>
          </a:r>
          <a:r>
            <a:rPr lang="ru-RU" sz="1400" b="0" i="0" kern="1200" dirty="0" smtClean="0">
              <a:solidFill>
                <a:srgbClr val="FF0000"/>
              </a:solidFill>
            </a:rPr>
            <a:t>348,3 тыс.рублей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4207083" y="1423977"/>
        <a:ext cx="2041328" cy="1423977"/>
      </dsp:txXfrm>
    </dsp:sp>
    <dsp:sp modelId="{E9BDB55C-8A98-4002-BB6E-8C6DFCFA924D}">
      <dsp:nvSpPr>
        <dsp:cNvPr id="0" name=""/>
        <dsp:cNvSpPr/>
      </dsp:nvSpPr>
      <dsp:spPr>
        <a:xfrm>
          <a:off x="4392489" y="72011"/>
          <a:ext cx="1641852" cy="141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A02A9E-FBC6-48B6-A480-CD468B850DFE}">
      <dsp:nvSpPr>
        <dsp:cNvPr id="0" name=""/>
        <dsp:cNvSpPr/>
      </dsp:nvSpPr>
      <dsp:spPr>
        <a:xfrm>
          <a:off x="6309652" y="0"/>
          <a:ext cx="2041328" cy="35599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Предоставление субсидий КФХ на возмещение части затрат на производство и реализацию, хранение и переработку сельскохозяйственной продукции», </a:t>
          </a:r>
          <a:r>
            <a:rPr lang="ru-RU" sz="1300" kern="1200" dirty="0" smtClean="0">
              <a:solidFill>
                <a:srgbClr val="FF0000"/>
              </a:solidFill>
            </a:rPr>
            <a:t>300,0 тыс.рублей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6309652" y="1423977"/>
        <a:ext cx="2041328" cy="1423977"/>
      </dsp:txXfrm>
    </dsp:sp>
    <dsp:sp modelId="{3C7334DE-451B-4869-9744-4FA8AF3D6D03}">
      <dsp:nvSpPr>
        <dsp:cNvPr id="0" name=""/>
        <dsp:cNvSpPr/>
      </dsp:nvSpPr>
      <dsp:spPr>
        <a:xfrm>
          <a:off x="6480719" y="6"/>
          <a:ext cx="1613175" cy="14116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6B960D-74D6-4ADE-848C-3CA38E0C7D69}">
      <dsp:nvSpPr>
        <dsp:cNvPr id="0" name=""/>
        <dsp:cNvSpPr/>
      </dsp:nvSpPr>
      <dsp:spPr>
        <a:xfrm>
          <a:off x="360014" y="3096346"/>
          <a:ext cx="7684693" cy="389974"/>
        </a:xfrm>
        <a:prstGeom prst="leftRightArrow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1A3013-5250-4392-89FE-ACA3027150F1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Доля налоговых поступлений от субъектов  малого и среднего предпринимательства в общей сумме налоговых доходов консолидированного бюджета,  план-7,3%, 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факт-6,2</a:t>
          </a:r>
          <a:r>
            <a:rPr lang="ru-RU" sz="1600" kern="1200" dirty="0" smtClean="0"/>
            <a:t>%,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84,9%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1727" y="1810385"/>
        <a:ext cx="2688282" cy="1810385"/>
      </dsp:txXfrm>
    </dsp:sp>
    <dsp:sp modelId="{8A4A117F-E0DD-40A7-BC9E-783E6D75DEB2}">
      <dsp:nvSpPr>
        <dsp:cNvPr id="0" name=""/>
        <dsp:cNvSpPr/>
      </dsp:nvSpPr>
      <dsp:spPr>
        <a:xfrm>
          <a:off x="521151" y="48854"/>
          <a:ext cx="1649435" cy="15205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8BFA9E-5672-433B-9743-7DB81A172E9F}">
      <dsp:nvSpPr>
        <dsp:cNvPr id="0" name=""/>
        <dsp:cNvSpPr/>
      </dsp:nvSpPr>
      <dsp:spPr>
        <a:xfrm>
          <a:off x="2746652" y="0"/>
          <a:ext cx="2688282" cy="45259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Количество субъектов малого и среднего предпринимательства на  тысячу человек населения,  план- </a:t>
          </a:r>
          <a:r>
            <a:rPr lang="ru-RU" sz="1600" kern="1200" dirty="0" smtClean="0"/>
            <a:t>33,0,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факт </a:t>
          </a:r>
          <a:r>
            <a:rPr lang="ru-RU" sz="1600" kern="1200" dirty="0" smtClean="0"/>
            <a:t>– </a:t>
          </a:r>
          <a:r>
            <a:rPr lang="ru-RU" sz="1600" kern="1200" dirty="0" smtClean="0"/>
            <a:t>28,6,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86,7</a:t>
          </a:r>
          <a:r>
            <a:rPr lang="ru-RU" sz="1600" kern="1200" dirty="0" smtClean="0">
              <a:solidFill>
                <a:srgbClr val="FF0000"/>
              </a:solidFill>
            </a:rPr>
            <a:t>%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746652" y="1810385"/>
        <a:ext cx="2688282" cy="1810385"/>
      </dsp:txXfrm>
    </dsp:sp>
    <dsp:sp modelId="{31014543-0D1B-455D-A0C4-03FE527C2256}">
      <dsp:nvSpPr>
        <dsp:cNvPr id="0" name=""/>
        <dsp:cNvSpPr/>
      </dsp:nvSpPr>
      <dsp:spPr>
        <a:xfrm>
          <a:off x="3106685" y="28605"/>
          <a:ext cx="1872206" cy="17050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6E63FC-BFA9-48CC-927B-B8AEB570BA44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Количество субъектов малого и среднего предпринимательства, получивших возмещение части затрат в связи с производством товаров, выполнением работ, оказанием услуг, план-6,0 </a:t>
          </a:r>
          <a:r>
            <a:rPr lang="ru-RU" sz="1500" b="0" kern="1200" dirty="0" err="1" smtClean="0"/>
            <a:t>ед</a:t>
          </a:r>
          <a:r>
            <a:rPr lang="ru-RU" sz="1500" b="0" kern="1200" dirty="0" smtClean="0"/>
            <a:t>, факт-2,0 ед.,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0000"/>
              </a:solidFill>
            </a:rPr>
            <a:t>33,3%</a:t>
          </a:r>
          <a:endParaRPr lang="ru-RU" sz="1500" b="1" kern="1200" dirty="0">
            <a:solidFill>
              <a:srgbClr val="FF0000"/>
            </a:solidFill>
          </a:endParaRPr>
        </a:p>
      </dsp:txBody>
      <dsp:txXfrm>
        <a:off x="5539589" y="1810385"/>
        <a:ext cx="2688282" cy="1810385"/>
      </dsp:txXfrm>
    </dsp:sp>
    <dsp:sp modelId="{437582FB-6A02-46E3-A3CD-F5386A779926}">
      <dsp:nvSpPr>
        <dsp:cNvPr id="0" name=""/>
        <dsp:cNvSpPr/>
      </dsp:nvSpPr>
      <dsp:spPr>
        <a:xfrm>
          <a:off x="5914997" y="77429"/>
          <a:ext cx="1806947" cy="16073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D60029-8B71-4744-8ADA-546365F66ED0}">
      <dsp:nvSpPr>
        <dsp:cNvPr id="0" name=""/>
        <dsp:cNvSpPr/>
      </dsp:nvSpPr>
      <dsp:spPr>
        <a:xfrm>
          <a:off x="370371" y="4133053"/>
          <a:ext cx="7571232" cy="230382"/>
        </a:xfrm>
        <a:prstGeom prst="leftRightArrow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36949-BA06-4094-B4BF-344EA2DC127A}">
      <dsp:nvSpPr>
        <dsp:cNvPr id="0" name=""/>
        <dsp:cNvSpPr/>
      </dsp:nvSpPr>
      <dsp:spPr>
        <a:xfrm>
          <a:off x="1708" y="0"/>
          <a:ext cx="2658002" cy="338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Субсидирование </a:t>
          </a:r>
          <a:r>
            <a:rPr lang="ru-RU" sz="1600" kern="1200" dirty="0" smtClean="0"/>
            <a:t>части произведенных предпринимателями затрат на осуществление инвестиционных проектов в приоритетных сферах деятельности, </a:t>
          </a:r>
          <a:r>
            <a:rPr lang="ru-RU" sz="1600" kern="1200" dirty="0" smtClean="0">
              <a:solidFill>
                <a:srgbClr val="FF0000"/>
              </a:solidFill>
            </a:rPr>
            <a:t>1338,9 тыс. рублей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1708" y="1353750"/>
        <a:ext cx="2658002" cy="1353750"/>
      </dsp:txXfrm>
    </dsp:sp>
    <dsp:sp modelId="{271536D4-F03C-4FBD-BFBD-D2A143059A68}">
      <dsp:nvSpPr>
        <dsp:cNvPr id="0" name=""/>
        <dsp:cNvSpPr/>
      </dsp:nvSpPr>
      <dsp:spPr>
        <a:xfrm>
          <a:off x="648076" y="0"/>
          <a:ext cx="1271004" cy="1321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06F0FF-93DC-4497-BD0D-FA14DBCF26BD}">
      <dsp:nvSpPr>
        <dsp:cNvPr id="0" name=""/>
        <dsp:cNvSpPr/>
      </dsp:nvSpPr>
      <dsp:spPr>
        <a:xfrm>
          <a:off x="2739450" y="0"/>
          <a:ext cx="2658002" cy="338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 конкурс профессионального мастерства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</a:t>
          </a:r>
          <a:r>
            <a:rPr lang="ru-RU" sz="1600" kern="1200" dirty="0" err="1" smtClean="0"/>
            <a:t>Нытвенский</a:t>
          </a:r>
          <a:r>
            <a:rPr lang="ru-RU" sz="1600" kern="1200" dirty="0" smtClean="0"/>
            <a:t> перезвон«, </a:t>
          </a:r>
          <a:r>
            <a:rPr lang="ru-RU" sz="1600" kern="1200" dirty="0" smtClean="0">
              <a:solidFill>
                <a:srgbClr val="FF0000"/>
              </a:solidFill>
            </a:rPr>
            <a:t>15,0 тыс.рублей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739450" y="1353750"/>
        <a:ext cx="2658002" cy="1353750"/>
      </dsp:txXfrm>
    </dsp:sp>
    <dsp:sp modelId="{1B3F6AB9-97E2-4E9E-8990-D1C9032578AE}">
      <dsp:nvSpPr>
        <dsp:cNvPr id="0" name=""/>
        <dsp:cNvSpPr/>
      </dsp:nvSpPr>
      <dsp:spPr>
        <a:xfrm>
          <a:off x="3312366" y="92960"/>
          <a:ext cx="1512171" cy="13472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0E7A01-CE22-4025-9F7A-A703FE31CCB0}">
      <dsp:nvSpPr>
        <dsp:cNvPr id="0" name=""/>
        <dsp:cNvSpPr/>
      </dsp:nvSpPr>
      <dsp:spPr>
        <a:xfrm>
          <a:off x="5477193" y="0"/>
          <a:ext cx="2658002" cy="338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Проведена игра «Юный фермер», </a:t>
          </a:r>
          <a:r>
            <a:rPr lang="ru-RU" sz="1600" kern="1200" dirty="0" smtClean="0">
              <a:solidFill>
                <a:srgbClr val="FF0000"/>
              </a:solidFill>
            </a:rPr>
            <a:t>22,3 тыс. рублей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477193" y="1353750"/>
        <a:ext cx="2658002" cy="1353750"/>
      </dsp:txXfrm>
    </dsp:sp>
    <dsp:sp modelId="{3BE31B5F-BBC0-4557-9216-743D7774B5CE}">
      <dsp:nvSpPr>
        <dsp:cNvPr id="0" name=""/>
        <dsp:cNvSpPr/>
      </dsp:nvSpPr>
      <dsp:spPr>
        <a:xfrm>
          <a:off x="5976668" y="72009"/>
          <a:ext cx="1509297" cy="13891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633001-C88E-492B-A039-636F50D218A7}">
      <dsp:nvSpPr>
        <dsp:cNvPr id="0" name=""/>
        <dsp:cNvSpPr/>
      </dsp:nvSpPr>
      <dsp:spPr>
        <a:xfrm>
          <a:off x="360061" y="2955932"/>
          <a:ext cx="7485951" cy="356435"/>
        </a:xfrm>
        <a:prstGeom prst="leftRightArrow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7F7F0-D7BE-4790-A5C5-ABA0EC2F9488}">
      <dsp:nvSpPr>
        <dsp:cNvPr id="0" name=""/>
        <dsp:cNvSpPr/>
      </dsp:nvSpPr>
      <dsp:spPr>
        <a:xfrm>
          <a:off x="74358" y="0"/>
          <a:ext cx="1536870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Уровень преступности на 10 тыс. населения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план – 165,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факт – 127,6</a:t>
          </a:r>
          <a:endParaRPr lang="ru-RU" sz="1700" kern="1200" dirty="0">
            <a:solidFill>
              <a:srgbClr val="FF0000"/>
            </a:solidFill>
          </a:endParaRPr>
        </a:p>
      </dsp:txBody>
      <dsp:txXfrm>
        <a:off x="74358" y="1555372"/>
        <a:ext cx="1536870" cy="1555372"/>
      </dsp:txXfrm>
    </dsp:sp>
    <dsp:sp modelId="{A7C7613F-8833-4D86-9B15-023F57671BB6}">
      <dsp:nvSpPr>
        <dsp:cNvPr id="0" name=""/>
        <dsp:cNvSpPr/>
      </dsp:nvSpPr>
      <dsp:spPr>
        <a:xfrm>
          <a:off x="4114" y="120162"/>
          <a:ext cx="1677358" cy="15211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40D8A-FACF-4D50-AF4E-38C4D3230073}">
      <dsp:nvSpPr>
        <dsp:cNvPr id="0" name=""/>
        <dsp:cNvSpPr/>
      </dsp:nvSpPr>
      <dsp:spPr>
        <a:xfrm>
          <a:off x="1792456" y="0"/>
          <a:ext cx="1536870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Число ДТП , план- 68,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факт – 42,</a:t>
          </a:r>
        </a:p>
      </dsp:txBody>
      <dsp:txXfrm>
        <a:off x="1792456" y="1555372"/>
        <a:ext cx="1536870" cy="1555372"/>
      </dsp:txXfrm>
    </dsp:sp>
    <dsp:sp modelId="{5278029C-CA0E-49DD-8487-26DE620A7B60}">
      <dsp:nvSpPr>
        <dsp:cNvPr id="0" name=""/>
        <dsp:cNvSpPr/>
      </dsp:nvSpPr>
      <dsp:spPr>
        <a:xfrm>
          <a:off x="1727579" y="89480"/>
          <a:ext cx="1666624" cy="15824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C42EE-9465-42C9-8849-318542080093}">
      <dsp:nvSpPr>
        <dsp:cNvPr id="0" name=""/>
        <dsp:cNvSpPr/>
      </dsp:nvSpPr>
      <dsp:spPr>
        <a:xfrm>
          <a:off x="3440309" y="0"/>
          <a:ext cx="1536870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Снижение </a:t>
          </a:r>
          <a:r>
            <a:rPr lang="ru-RU" sz="1600" kern="1200" dirty="0" smtClean="0"/>
            <a:t>числа погибших в результате преступлений, план – 24,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факт – 10, </a:t>
          </a:r>
        </a:p>
      </dsp:txBody>
      <dsp:txXfrm>
        <a:off x="3440309" y="1555372"/>
        <a:ext cx="1536870" cy="1555372"/>
      </dsp:txXfrm>
    </dsp:sp>
    <dsp:sp modelId="{1DD02FC9-1CC3-42EA-BCD5-6CE0E5CAF905}">
      <dsp:nvSpPr>
        <dsp:cNvPr id="0" name=""/>
        <dsp:cNvSpPr/>
      </dsp:nvSpPr>
      <dsp:spPr>
        <a:xfrm>
          <a:off x="3478651" y="89480"/>
          <a:ext cx="1460186" cy="15824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FE061-76B9-4A2F-826A-D85F063234D3}">
      <dsp:nvSpPr>
        <dsp:cNvPr id="0" name=""/>
        <dsp:cNvSpPr/>
      </dsp:nvSpPr>
      <dsp:spPr>
        <a:xfrm>
          <a:off x="5023286" y="0"/>
          <a:ext cx="1536870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Число пожаров, план – 43,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факт-46, </a:t>
          </a:r>
        </a:p>
      </dsp:txBody>
      <dsp:txXfrm>
        <a:off x="5023286" y="1555372"/>
        <a:ext cx="1536870" cy="1555372"/>
      </dsp:txXfrm>
    </dsp:sp>
    <dsp:sp modelId="{8CBC7BDF-B125-4FE4-8101-127BE6289533}">
      <dsp:nvSpPr>
        <dsp:cNvPr id="0" name=""/>
        <dsp:cNvSpPr/>
      </dsp:nvSpPr>
      <dsp:spPr>
        <a:xfrm>
          <a:off x="5042937" y="150837"/>
          <a:ext cx="1497569" cy="14597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C4EF7-FBAE-4E56-80B7-A6F6733CD563}">
      <dsp:nvSpPr>
        <dsp:cNvPr id="0" name=""/>
        <dsp:cNvSpPr/>
      </dsp:nvSpPr>
      <dsp:spPr>
        <a:xfrm>
          <a:off x="6606263" y="0"/>
          <a:ext cx="1536870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Кол-во людей, погибших на пожарах,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план-6,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факт-9,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endParaRPr lang="ru-RU" sz="1500" kern="1200" dirty="0">
            <a:solidFill>
              <a:srgbClr val="FF0000"/>
            </a:solidFill>
          </a:endParaRPr>
        </a:p>
      </dsp:txBody>
      <dsp:txXfrm>
        <a:off x="6606263" y="1555372"/>
        <a:ext cx="1536870" cy="1555372"/>
      </dsp:txXfrm>
    </dsp:sp>
    <dsp:sp modelId="{4E1752BA-9F41-4BFB-A8EA-DE6CE76AF703}">
      <dsp:nvSpPr>
        <dsp:cNvPr id="0" name=""/>
        <dsp:cNvSpPr/>
      </dsp:nvSpPr>
      <dsp:spPr>
        <a:xfrm>
          <a:off x="6668184" y="150837"/>
          <a:ext cx="1413028" cy="145978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3C2E4-4DB3-47C6-813A-25E8C3BBCD45}">
      <dsp:nvSpPr>
        <dsp:cNvPr id="0" name=""/>
        <dsp:cNvSpPr/>
      </dsp:nvSpPr>
      <dsp:spPr>
        <a:xfrm flipV="1">
          <a:off x="379580" y="3204353"/>
          <a:ext cx="7388087" cy="396048"/>
        </a:xfrm>
        <a:prstGeom prst="leftRightArrow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D5DD4-51DE-4455-8015-61038AF655A3}">
      <dsp:nvSpPr>
        <dsp:cNvPr id="0" name=""/>
        <dsp:cNvSpPr/>
      </dsp:nvSpPr>
      <dsp:spPr>
        <a:xfrm>
          <a:off x="1897" y="0"/>
          <a:ext cx="1988535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Предупреждение и ликвидация пожаров, чрезвычайных ситуаций и стихийных бедствий, </a:t>
          </a:r>
          <a:r>
            <a:rPr lang="ru-RU" sz="1600" kern="1200" dirty="0" smtClean="0">
              <a:solidFill>
                <a:srgbClr val="FF0000"/>
              </a:solidFill>
            </a:rPr>
            <a:t>2685,9 тыс. рублей 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1897" y="1555372"/>
        <a:ext cx="1988535" cy="1555372"/>
      </dsp:txXfrm>
    </dsp:sp>
    <dsp:sp modelId="{835F507B-7E9D-4CCB-964F-001488EFBDEC}">
      <dsp:nvSpPr>
        <dsp:cNvPr id="0" name=""/>
        <dsp:cNvSpPr/>
      </dsp:nvSpPr>
      <dsp:spPr>
        <a:xfrm>
          <a:off x="288031" y="72006"/>
          <a:ext cx="1425640" cy="11937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8307BB-97E5-405A-ABAF-417D9742F8B2}">
      <dsp:nvSpPr>
        <dsp:cNvPr id="0" name=""/>
        <dsp:cNvSpPr/>
      </dsp:nvSpPr>
      <dsp:spPr>
        <a:xfrm>
          <a:off x="2050088" y="0"/>
          <a:ext cx="1988535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и ведение профилактической работы по вопросам безопасности дорожного </a:t>
          </a:r>
          <a:r>
            <a:rPr lang="ru-RU" sz="1600" kern="1200" dirty="0" smtClean="0">
              <a:solidFill>
                <a:schemeClr val="tx1"/>
              </a:solidFill>
            </a:rPr>
            <a:t>движения</a:t>
          </a:r>
          <a:r>
            <a:rPr lang="ru-RU" sz="1600" kern="1200" dirty="0" smtClean="0">
              <a:solidFill>
                <a:srgbClr val="FF0000"/>
              </a:solidFill>
            </a:rPr>
            <a:t>,153,9 тыс.рублей  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2050088" y="1555372"/>
        <a:ext cx="1988535" cy="1555372"/>
      </dsp:txXfrm>
    </dsp:sp>
    <dsp:sp modelId="{5DA98582-0517-4D10-BEF9-A4C6AF701208}">
      <dsp:nvSpPr>
        <dsp:cNvPr id="0" name=""/>
        <dsp:cNvSpPr/>
      </dsp:nvSpPr>
      <dsp:spPr>
        <a:xfrm>
          <a:off x="2304260" y="0"/>
          <a:ext cx="1400118" cy="13294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8FC011-7404-4B4E-9304-11B8AD71FE17}">
      <dsp:nvSpPr>
        <dsp:cNvPr id="0" name=""/>
        <dsp:cNvSpPr/>
      </dsp:nvSpPr>
      <dsp:spPr>
        <a:xfrm>
          <a:off x="4098280" y="0"/>
          <a:ext cx="1988535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и ведение профилактической работы по вопросам профилактики правонарушений, </a:t>
          </a:r>
          <a:r>
            <a:rPr lang="ru-RU" sz="1600" kern="1200" dirty="0" smtClean="0">
              <a:solidFill>
                <a:srgbClr val="FF0000"/>
              </a:solidFill>
            </a:rPr>
            <a:t>52,5 тыс.рублей 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4098280" y="1555372"/>
        <a:ext cx="1988535" cy="1555372"/>
      </dsp:txXfrm>
    </dsp:sp>
    <dsp:sp modelId="{1438A339-328C-49B9-9012-9EF5C76A833A}">
      <dsp:nvSpPr>
        <dsp:cNvPr id="0" name=""/>
        <dsp:cNvSpPr/>
      </dsp:nvSpPr>
      <dsp:spPr>
        <a:xfrm>
          <a:off x="4248475" y="72006"/>
          <a:ext cx="1598619" cy="11937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6FB0CD-CA2F-455A-B5A5-864A1731A57D}">
      <dsp:nvSpPr>
        <dsp:cNvPr id="0" name=""/>
        <dsp:cNvSpPr/>
      </dsp:nvSpPr>
      <dsp:spPr>
        <a:xfrm>
          <a:off x="6146471" y="0"/>
          <a:ext cx="1988535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Ремонт кабинетов, крыши гаража, наружной канализации, </a:t>
          </a:r>
          <a:r>
            <a:rPr lang="ru-RU" sz="1600" kern="1200" dirty="0" smtClean="0">
              <a:solidFill>
                <a:srgbClr val="FF0000"/>
              </a:solidFill>
            </a:rPr>
            <a:t>11016,8  тыс.рублей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6146471" y="1555372"/>
        <a:ext cx="1988535" cy="1555372"/>
      </dsp:txXfrm>
    </dsp:sp>
    <dsp:sp modelId="{BC79BA3B-C3BE-44D3-BCF0-A131A3D035AB}">
      <dsp:nvSpPr>
        <dsp:cNvPr id="0" name=""/>
        <dsp:cNvSpPr/>
      </dsp:nvSpPr>
      <dsp:spPr>
        <a:xfrm>
          <a:off x="6336703" y="72013"/>
          <a:ext cx="1608071" cy="12628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D225FF-EE02-419B-B8D3-D0AFDC71E4EB}">
      <dsp:nvSpPr>
        <dsp:cNvPr id="0" name=""/>
        <dsp:cNvSpPr/>
      </dsp:nvSpPr>
      <dsp:spPr>
        <a:xfrm flipV="1">
          <a:off x="325476" y="3377688"/>
          <a:ext cx="7485951" cy="49379"/>
        </a:xfrm>
        <a:prstGeom prst="leftRightArrow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47DC-E6A5-492F-9B23-DA0B062C3019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4862-2AC4-4A7B-B7A2-17818299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ak-privlech-dengi-v-svoyu-zhizn-2-1024x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013176"/>
            <a:ext cx="2301532" cy="15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50405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Функционально –целевое направление </a:t>
            </a:r>
            <a:br>
              <a:rPr lang="ru-RU" sz="2000" b="1" dirty="0" smtClean="0"/>
            </a:br>
            <a:r>
              <a:rPr lang="ru-RU" sz="2000" b="1" dirty="0" smtClean="0"/>
              <a:t>«ЭКОНОМИЧЕСКОЕ РАЗВИТИЕ»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052736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gerb-nytvenskogo-rayo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392435" cy="633360"/>
          </a:xfrm>
          <a:prstGeom prst="rect">
            <a:avLst/>
          </a:prstGeom>
        </p:spPr>
      </p:pic>
      <p:pic>
        <p:nvPicPr>
          <p:cNvPr id="6" name="Рисунок 5" descr="Hozyajstv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77072"/>
            <a:ext cx="3456384" cy="263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149080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800" b="1" i="1" dirty="0" smtClean="0"/>
              <a:t>МП"Развитие сельского хозяйства и регулирование рынков сельскохозяйственной продукции, сырья и продовольствия в </a:t>
            </a:r>
            <a:r>
              <a:rPr lang="ru-RU" sz="1800" b="1" i="1" dirty="0" err="1" smtClean="0"/>
              <a:t>Нытвенском</a:t>
            </a:r>
            <a:r>
              <a:rPr lang="ru-RU" sz="1800" b="1" i="1" dirty="0" smtClean="0"/>
              <a:t> муниципальном районе"</a:t>
            </a:r>
            <a:endParaRPr lang="ru-RU" sz="18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gerb-nytvenskogo-rayon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392435" cy="633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809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gerb-nytvenskogo-rayo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92435" cy="63336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467544" y="3068960"/>
          <a:ext cx="8352928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83568" y="116632"/>
            <a:ext cx="8075240" cy="10801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МП"Развитие сельского хозяйства и регулирование рынков сельскохозяйственной продукции, сырья и продовольствия в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Нытвенском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муниципальном районе"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6864" cy="998984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000" b="1" dirty="0" smtClean="0"/>
              <a:t> </a:t>
            </a:r>
            <a:r>
              <a:rPr lang="ru-RU" sz="2000" b="1" i="1" dirty="0" smtClean="0"/>
              <a:t>ВЦП «Развитие малого и среднего предпринимательства </a:t>
            </a:r>
            <a:br>
              <a:rPr lang="ru-RU" sz="2000" b="1" i="1" dirty="0" smtClean="0"/>
            </a:br>
            <a:r>
              <a:rPr lang="ru-RU" sz="2000" b="1" i="1" dirty="0" smtClean="0"/>
              <a:t>в </a:t>
            </a:r>
            <a:r>
              <a:rPr lang="ru-RU" sz="2000" b="1" i="1" dirty="0" err="1" smtClean="0"/>
              <a:t>Нытвенском</a:t>
            </a:r>
            <a:r>
              <a:rPr lang="ru-RU" sz="2000" b="1" i="1" dirty="0" smtClean="0"/>
              <a:t> муниципальном районе»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gerb-nytvenskogo-rayon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392435" cy="63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88832" cy="936104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i="1" dirty="0" smtClean="0"/>
              <a:t>ВЦП «Развитие малого и среднего предпринимательства </a:t>
            </a:r>
            <a:br>
              <a:rPr lang="ru-RU" sz="2000" b="1" i="1" dirty="0" smtClean="0"/>
            </a:br>
            <a:r>
              <a:rPr lang="ru-RU" sz="2000" b="1" i="1" dirty="0" smtClean="0"/>
              <a:t>в </a:t>
            </a:r>
            <a:r>
              <a:rPr lang="ru-RU" sz="2000" b="1" i="1" dirty="0" err="1" smtClean="0"/>
              <a:t>Нытвенском</a:t>
            </a:r>
            <a:r>
              <a:rPr lang="ru-RU" sz="2000" b="1" i="1" dirty="0" smtClean="0"/>
              <a:t> муниципальном районе»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809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gerb-nytvenskogo-rayo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92435" cy="63336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611560" y="3068960"/>
          <a:ext cx="81369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\\Server\отдел экономики и торговли\слайды 05.12.17\Новая папка\_DSC3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869160"/>
            <a:ext cx="2619762" cy="155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\\Server\отдел экономики и торговли\слайды 05.12.17\Новая папка\э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088232" cy="1491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\\Server\отдел экономики и торговли\слайды 05.12.17\Новая папка\Латофлекс (рубит. машина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9"/>
            <a:ext cx="2304256" cy="167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827584" y="188640"/>
            <a:ext cx="813690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+mj-lt"/>
                <a:cs typeface="Times New Roman" pitchFamily="18" charset="0"/>
              </a:rPr>
              <a:t>ВЦП «Развитие </a:t>
            </a:r>
            <a:r>
              <a:rPr lang="ru-RU" b="1" i="1" dirty="0">
                <a:latin typeface="+mj-lt"/>
                <a:cs typeface="Times New Roman" pitchFamily="18" charset="0"/>
              </a:rPr>
              <a:t>малого и среднего предпринимательства в </a:t>
            </a:r>
            <a:r>
              <a:rPr lang="ru-RU" b="1" i="1" dirty="0" err="1">
                <a:latin typeface="+mj-lt"/>
                <a:cs typeface="Times New Roman" pitchFamily="18" charset="0"/>
              </a:rPr>
              <a:t>Нытвенском</a:t>
            </a:r>
            <a:r>
              <a:rPr lang="ru-RU" b="1" i="1" dirty="0">
                <a:latin typeface="+mj-lt"/>
                <a:cs typeface="Times New Roman" pitchFamily="18" charset="0"/>
              </a:rPr>
              <a:t> муниципальном районе»</a:t>
            </a:r>
          </a:p>
        </p:txBody>
      </p:sp>
      <p:pic>
        <p:nvPicPr>
          <p:cNvPr id="50180" name="Picture 12" descr="nytvenskii_rayon_c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379282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0" y="1196752"/>
            <a:ext cx="1907704" cy="177281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2017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 субсидию получили 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субъекта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475656" y="1340768"/>
            <a:ext cx="1368152" cy="9361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1338,9 тыс.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руб.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56325">
            <a:off x="3867081" y="1290179"/>
            <a:ext cx="22088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500" dirty="0" smtClean="0"/>
              <a:t>ООО «</a:t>
            </a:r>
            <a:r>
              <a:rPr lang="ru-RU" sz="1500" dirty="0" err="1" smtClean="0"/>
              <a:t>Латофлекс</a:t>
            </a:r>
            <a:r>
              <a:rPr lang="ru-RU" sz="1500" dirty="0" smtClean="0"/>
              <a:t> Плюс»</a:t>
            </a:r>
            <a:endParaRPr lang="ru-RU" sz="1500" dirty="0"/>
          </a:p>
        </p:txBody>
      </p:sp>
      <p:sp>
        <p:nvSpPr>
          <p:cNvPr id="13" name="TextBox 12"/>
          <p:cNvSpPr txBox="1"/>
          <p:nvPr/>
        </p:nvSpPr>
        <p:spPr>
          <a:xfrm rot="1094134">
            <a:off x="6895391" y="1348897"/>
            <a:ext cx="1909749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/>
              <a:t>ООО «ЭКО»</a:t>
            </a:r>
            <a:endParaRPr lang="ru-RU" sz="15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7B-29D5-44AA-A4DC-4710D166F53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0" y="4941168"/>
            <a:ext cx="2051720" cy="19168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Бизнес-игра «Юный фермер»                  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475656" y="5085184"/>
            <a:ext cx="1512168" cy="1080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22,3 тыс.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руб.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" name="Picture 4" descr="\\Server\отдел экономики и торговли\слайды 05.12.17\Юный фермер\IMG_20170616_184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221018"/>
            <a:ext cx="2376264" cy="163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трелка вправо 15"/>
          <p:cNvSpPr/>
          <p:nvPr/>
        </p:nvSpPr>
        <p:spPr>
          <a:xfrm>
            <a:off x="0" y="2924944"/>
            <a:ext cx="2051720" cy="19168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 «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Нытвенский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перезвон»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03648" y="2852936"/>
            <a:ext cx="1512168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15,0 тыс.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руб.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Рисунок 19" descr="tnwZUqM5BM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780927"/>
            <a:ext cx="1728192" cy="230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 descr="F:\фото\Кузнечный фестиваль\IMG_23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852936"/>
            <a:ext cx="2376266" cy="158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9"/>
            <a:ext cx="7560840" cy="12311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Функционально-целевое направление </a:t>
            </a:r>
          </a:p>
          <a:p>
            <a:pPr algn="ctr"/>
            <a:r>
              <a:rPr lang="ru-RU" sz="2000" b="1" dirty="0" smtClean="0"/>
              <a:t>«ОБЩЕСТВЕННАЯ БЕЗОПАСНОСТЬ»</a:t>
            </a:r>
          </a:p>
          <a:p>
            <a:pPr algn="ctr"/>
            <a:r>
              <a:rPr lang="ru-RU" sz="1700" b="1" i="1" dirty="0" smtClean="0"/>
              <a:t>МП "Обеспечение безопасности</a:t>
            </a:r>
          </a:p>
          <a:p>
            <a:pPr algn="ctr"/>
            <a:r>
              <a:rPr lang="ru-RU" sz="1700" b="1" i="1" dirty="0" smtClean="0"/>
              <a:t> жизнедеятельности населения </a:t>
            </a:r>
            <a:r>
              <a:rPr lang="ru-RU" sz="1700" b="1" i="1" dirty="0" err="1" smtClean="0"/>
              <a:t>Нытвенского</a:t>
            </a:r>
            <a:r>
              <a:rPr lang="ru-RU" sz="1700" b="1" i="1" dirty="0" smtClean="0"/>
              <a:t> муниципального района»</a:t>
            </a:r>
            <a:endParaRPr lang="ru-RU" sz="1700" b="1" dirty="0"/>
          </a:p>
        </p:txBody>
      </p:sp>
      <p:pic>
        <p:nvPicPr>
          <p:cNvPr id="3" name="Рисунок 2" descr="gerb-nytvenskogo-rayo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392435" cy="63336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/>
        </p:nvGraphicFramePr>
        <p:xfrm>
          <a:off x="971600" y="1484784"/>
          <a:ext cx="720080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c3e17e23adf2375e5fbc80c61d0b34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40968"/>
            <a:ext cx="2907815" cy="1635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823_kuwls_djmjbc-80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653136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c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140968"/>
            <a:ext cx="2623351" cy="1751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object_31.1160392117.849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869160"/>
            <a:ext cx="2705611" cy="180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850106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b="1" i="1" dirty="0" smtClean="0"/>
              <a:t>МП "Обеспечение безопасности</a:t>
            </a:r>
            <a:br>
              <a:rPr lang="ru-RU" sz="1800" b="1" i="1" dirty="0" smtClean="0"/>
            </a:br>
            <a:r>
              <a:rPr lang="ru-RU" sz="1800" b="1" i="1" dirty="0" smtClean="0"/>
              <a:t> жизнедеятельности населения </a:t>
            </a:r>
            <a:r>
              <a:rPr lang="ru-RU" sz="1800" b="1" i="1" dirty="0" err="1" smtClean="0"/>
              <a:t>Нытвенского</a:t>
            </a:r>
            <a:r>
              <a:rPr lang="ru-RU" sz="1800" b="1" i="1" dirty="0" smtClean="0"/>
              <a:t> муниципального района»</a:t>
            </a: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14724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gerb-nytvenskogo-rayon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16632"/>
            <a:ext cx="392435" cy="63336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5229200"/>
            <a:ext cx="8064896" cy="14904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всем показателям уровень эффективности достигнут. Однако показатель </a:t>
            </a:r>
            <a:r>
              <a:rPr lang="ru-RU" sz="1400" dirty="0" smtClean="0">
                <a:solidFill>
                  <a:srgbClr val="FF0000"/>
                </a:solidFill>
              </a:rPr>
              <a:t>«Число пожаров»</a:t>
            </a:r>
            <a:r>
              <a:rPr lang="ru-RU" sz="1400" dirty="0" smtClean="0"/>
              <a:t> не достигнут до уровня планового значения на </a:t>
            </a:r>
            <a:r>
              <a:rPr lang="ru-RU" sz="1400" dirty="0" smtClean="0">
                <a:solidFill>
                  <a:srgbClr val="FF0000"/>
                </a:solidFill>
              </a:rPr>
              <a:t>6,5%</a:t>
            </a:r>
            <a:r>
              <a:rPr lang="ru-RU" sz="1400" dirty="0" smtClean="0"/>
              <a:t> и целевой показатель </a:t>
            </a:r>
            <a:r>
              <a:rPr lang="ru-RU" sz="1400" dirty="0" smtClean="0">
                <a:solidFill>
                  <a:srgbClr val="FF0000"/>
                </a:solidFill>
              </a:rPr>
              <a:t>«Количество людей, погибших на пожарах»</a:t>
            </a:r>
            <a:r>
              <a:rPr lang="ru-RU" sz="1400" dirty="0" smtClean="0"/>
              <a:t> не достигнут на </a:t>
            </a:r>
            <a:r>
              <a:rPr lang="ru-RU" sz="1400" dirty="0" smtClean="0">
                <a:solidFill>
                  <a:srgbClr val="FF0000"/>
                </a:solidFill>
              </a:rPr>
              <a:t>33,3% </a:t>
            </a:r>
            <a:r>
              <a:rPr lang="ru-RU" sz="1400" dirty="0" smtClean="0"/>
              <a:t>до уровня планового значения, в связи с трудностью  ведения профилактической работы с употребляющими алкоголь гражданами, не достаточной работой  среди населения по профилактике пожаров.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864096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i="1" dirty="0" smtClean="0"/>
              <a:t>МП "Обеспечение безопасности</a:t>
            </a:r>
            <a:br>
              <a:rPr lang="ru-RU" sz="2000" b="1" i="1" dirty="0" smtClean="0"/>
            </a:br>
            <a:r>
              <a:rPr lang="ru-RU" sz="2000" b="1" i="1" dirty="0" smtClean="0"/>
              <a:t> жизнедеятельности населения </a:t>
            </a:r>
            <a:r>
              <a:rPr lang="ru-RU" sz="2000" b="1" i="1" dirty="0" err="1" smtClean="0"/>
              <a:t>Нытвенского</a:t>
            </a:r>
            <a:r>
              <a:rPr lang="ru-RU" sz="2000" b="1" i="1" dirty="0" smtClean="0"/>
              <a:t> муниципального района»</a:t>
            </a:r>
            <a:br>
              <a:rPr lang="ru-RU" sz="2000" b="1" i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809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51520" y="2780928"/>
          <a:ext cx="81369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gerb-nytvenskogo-rayon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16632"/>
            <a:ext cx="392435" cy="63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545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Функционально –целевое направление  «ЭКОНОМИЧЕСКОЕ РАЗВИТИЕ»</vt:lpstr>
      <vt:lpstr>МП"Развитие сельского хозяйства и регулирование рынков сельскохозяйственной продукции, сырья и продовольствия в Нытвенском муниципальном районе"</vt:lpstr>
      <vt:lpstr>Слайд 3</vt:lpstr>
      <vt:lpstr>  ВЦП «Развитие малого и среднего предпринимательства  в Нытвенском муниципальном районе» </vt:lpstr>
      <vt:lpstr>  ВЦП «Развитие малого и среднего предпринимательства  в Нытвенском муниципальном районе»  </vt:lpstr>
      <vt:lpstr>Слайд 6</vt:lpstr>
      <vt:lpstr>Слайд 7</vt:lpstr>
      <vt:lpstr>МП "Обеспечение безопасности  жизнедеятельности населения Нытвенского муниципального района»</vt:lpstr>
      <vt:lpstr>  МП "Обеспечение безопасности  жизнедеятельности населения Нытвенского муниципального района»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Функционально-целевой направление</dc:title>
  <dc:creator>1</dc:creator>
  <cp:lastModifiedBy>1</cp:lastModifiedBy>
  <cp:revision>55</cp:revision>
  <dcterms:created xsi:type="dcterms:W3CDTF">2018-03-30T09:12:20Z</dcterms:created>
  <dcterms:modified xsi:type="dcterms:W3CDTF">2018-04-09T11:49:06Z</dcterms:modified>
</cp:coreProperties>
</file>