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2" r:id="rId2"/>
    <p:sldId id="343" r:id="rId3"/>
    <p:sldId id="351" r:id="rId4"/>
    <p:sldId id="344" r:id="rId5"/>
    <p:sldId id="345" r:id="rId6"/>
    <p:sldId id="330" r:id="rId7"/>
    <p:sldId id="346" r:id="rId8"/>
    <p:sldId id="335" r:id="rId9"/>
    <p:sldId id="336" r:id="rId10"/>
    <p:sldId id="338" r:id="rId11"/>
    <p:sldId id="339" r:id="rId12"/>
    <p:sldId id="349" r:id="rId13"/>
    <p:sldId id="355" r:id="rId14"/>
    <p:sldId id="347" r:id="rId15"/>
    <p:sldId id="357" r:id="rId16"/>
    <p:sldId id="341" r:id="rId17"/>
    <p:sldId id="353" r:id="rId18"/>
    <p:sldId id="359" r:id="rId19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CC"/>
    <a:srgbClr val="FF9999"/>
    <a:srgbClr val="FF7C80"/>
    <a:srgbClr val="FF0066"/>
    <a:srgbClr val="6600FF"/>
    <a:srgbClr val="328E48"/>
    <a:srgbClr val="009900"/>
    <a:srgbClr val="0066FF"/>
    <a:srgbClr val="FCD2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84982" autoAdjust="0"/>
  </p:normalViewPr>
  <p:slideViewPr>
    <p:cSldViewPr>
      <p:cViewPr>
        <p:scale>
          <a:sx n="60" d="100"/>
          <a:sy n="60" d="100"/>
        </p:scale>
        <p:origin x="-768" y="-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3724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6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1519079579393076E-2"/>
          <c:y val="0.11500993247918054"/>
          <c:w val="0.95808292747161106"/>
          <c:h val="0.72303957658636564"/>
        </c:manualLayout>
      </c:layout>
      <c:barChart>
        <c:barDir val="col"/>
        <c:grouping val="stacked"/>
        <c:ser>
          <c:idx val="1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2"/>
              <c:layout>
                <c:manualLayout>
                  <c:x val="3.9299701966406296E-3"/>
                  <c:y val="-2.3578232575686428E-3"/>
                </c:manualLayout>
              </c:layout>
              <c:spPr/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6323774970277154E-3"/>
                  <c:y val="-2.119277516904841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4.7160178258864489E-3"/>
                </c:manualLayout>
              </c:layout>
              <c:spPr/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8475547016378758E-3"/>
                  <c:y val="4.0083552344790163E-2"/>
                </c:manualLayout>
              </c:layout>
              <c:spPr/>
              <c:txPr>
                <a:bodyPr/>
                <a:lstStyle/>
                <a:p>
                  <a:pPr>
                    <a:defRPr sz="1600" b="1" i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1.4237773508189641E-3"/>
                  <c:y val="4.9515402341188994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600" b="1" i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1.3161887485138677E-3"/>
                  <c:y val="1.9423427347746439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6.5809437425692315E-3"/>
                  <c:y val="2.118943824963894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2.6323774970277154E-3"/>
                  <c:y val="2.118776978993452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       2016год</c:v>
                </c:pt>
                <c:pt idx="1">
                  <c:v>Уточненный план 2017 год</c:v>
                </c:pt>
                <c:pt idx="2">
                  <c:v>Исполнено        2017год</c:v>
                </c:pt>
                <c:pt idx="4">
                  <c:v>2016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778.8</c:v>
                </c:pt>
                <c:pt idx="1">
                  <c:v>845.1</c:v>
                </c:pt>
                <c:pt idx="2">
                  <c:v>838.9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160,4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170,1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17</a:t>
                    </a:r>
                    <a:r>
                      <a:rPr lang="ru-RU" smtClean="0"/>
                      <a:t>1,7</a:t>
                    </a:r>
                    <a:endParaRPr lang="en-US"/>
                  </a:p>
                </c:rich>
              </c:tx>
              <c:showVal val="1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       2016год</c:v>
                </c:pt>
                <c:pt idx="1">
                  <c:v>Уточненный план 2017 год</c:v>
                </c:pt>
                <c:pt idx="2">
                  <c:v>Исполнено        2017год</c:v>
                </c:pt>
                <c:pt idx="4">
                  <c:v>2016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160.4</c:v>
                </c:pt>
                <c:pt idx="1">
                  <c:v>170.1</c:v>
                </c:pt>
                <c:pt idx="2">
                  <c:v>171.7</c:v>
                </c:pt>
              </c:numCache>
            </c:numRef>
          </c:val>
        </c:ser>
        <c:ser>
          <c:idx val="3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Лист1!$A$2:$A$6</c:f>
              <c:strCache>
                <c:ptCount val="5"/>
                <c:pt idx="0">
                  <c:v>Исполнено        2016год</c:v>
                </c:pt>
                <c:pt idx="1">
                  <c:v>Уточненный план 2017 год</c:v>
                </c:pt>
                <c:pt idx="2">
                  <c:v>Исполнено        2017год</c:v>
                </c:pt>
                <c:pt idx="4">
                  <c:v>2016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3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4.4137097875388706E-2"/>
                  <c:y val="-1.414693954541168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2713320524569512E-3"/>
                  <c:y val="-2.357823257568642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8408429927845574E-2"/>
                  <c:y val="-4.715832170511853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4.5560875226206804E-2"/>
                  <c:y val="-4.715646515137271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       2016год</c:v>
                </c:pt>
                <c:pt idx="1">
                  <c:v>Уточненный план 2017 год</c:v>
                </c:pt>
                <c:pt idx="2">
                  <c:v>Исполнено        2017год</c:v>
                </c:pt>
                <c:pt idx="4">
                  <c:v>2016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gapWidth val="48"/>
        <c:overlap val="100"/>
        <c:axId val="64075264"/>
        <c:axId val="64076800"/>
      </c:barChart>
      <c:catAx>
        <c:axId val="640752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4076800"/>
        <c:crosses val="autoZero"/>
        <c:auto val="1"/>
        <c:lblAlgn val="ctr"/>
        <c:lblOffset val="100"/>
      </c:catAx>
      <c:valAx>
        <c:axId val="64076800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numFmt formatCode="#,##0" sourceLinked="0"/>
        <c:tickLblPos val="none"/>
        <c:crossAx val="64075264"/>
        <c:crosses val="autoZero"/>
        <c:crossBetween val="between"/>
      </c:valAx>
    </c:plotArea>
    <c:legend>
      <c:legendPos val="l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72287585862108272"/>
          <c:y val="0.17663054225997588"/>
          <c:w val="0.27712414137892732"/>
          <c:h val="0.46231078587201618"/>
        </c:manualLayout>
      </c:layout>
      <c:txPr>
        <a:bodyPr/>
        <a:lstStyle/>
        <a:p>
          <a:pPr>
            <a:defRPr sz="1600" b="1" i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>
          <a:latin typeface="+mn-lt"/>
          <a:cs typeface="Times New Roman" panose="02020603050405020304" pitchFamily="18" charset="0"/>
        </a:defRPr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>
        <c:manualLayout>
          <c:layoutTarget val="inner"/>
          <c:xMode val="edge"/>
          <c:yMode val="edge"/>
          <c:x val="0.19015132577861657"/>
          <c:y val="0.29440015924156582"/>
          <c:w val="0.80284983767236018"/>
          <c:h val="0.370546078925704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Краевой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0.65000000000000291</c:v>
                </c:pt>
                <c:pt idx="1">
                  <c:v>0.35000000000000031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18989590587495739"/>
          <c:y val="0.7941658547910625"/>
          <c:w val="0.81010409412504303"/>
          <c:h val="0.1922672765704102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1519079579393076E-2"/>
          <c:y val="0.10364881516070348"/>
          <c:w val="0.95808292747161106"/>
          <c:h val="0.61170067006738615"/>
        </c:manualLayout>
      </c:layout>
      <c:barChart>
        <c:barDir val="col"/>
        <c:grouping val="stacked"/>
        <c:ser>
          <c:idx val="1"/>
          <c:order val="0"/>
          <c:tx>
            <c:strRef>
              <c:f>Лист1!$B$1</c:f>
              <c:strCache>
                <c:ptCount val="1"/>
                <c:pt idx="0">
                  <c:v>Расходы за счет целевых МБТ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2"/>
              <c:layout>
                <c:manualLayout>
                  <c:x val="3.9299701966406192E-3"/>
                  <c:y val="-2.3578232575686402E-3"/>
                </c:manualLayout>
              </c:layout>
              <c:spPr/>
              <c:txPr>
                <a:bodyPr/>
                <a:lstStyle/>
                <a:p>
                  <a:pPr algn="ctr">
                    <a:defRPr lang="en-US" sz="20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6323774970277046E-3"/>
                  <c:y val="-2.119277516904841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4.7160178258864489E-3"/>
                </c:manualLayout>
              </c:layout>
              <c:spPr/>
              <c:txPr>
                <a:bodyPr/>
                <a:lstStyle/>
                <a:p>
                  <a:pPr algn="ctr">
                    <a:defRPr lang="en-US" sz="20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8475547016378836E-3"/>
                  <c:y val="4.0083552344790163E-2"/>
                </c:manualLayout>
              </c:layout>
              <c:spPr/>
              <c:txPr>
                <a:bodyPr/>
                <a:lstStyle/>
                <a:p>
                  <a:pPr>
                    <a:defRPr sz="2000" b="1" i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1.4237773508189639E-3"/>
                  <c:y val="4.9515402341188834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2000" b="1" i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1.3161887485138703E-3"/>
                  <c:y val="1.942342734774672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6.5809437425692393E-3"/>
                  <c:y val="2.118943824963894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2.6323774970277046E-3"/>
                  <c:y val="2.118776978993441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       2016год</c:v>
                </c:pt>
                <c:pt idx="1">
                  <c:v>Уточненный план 2017 год</c:v>
                </c:pt>
                <c:pt idx="2">
                  <c:v>Исполнено        2017год</c:v>
                </c:pt>
                <c:pt idx="4">
                  <c:v>2016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559.79999999999995</c:v>
                </c:pt>
                <c:pt idx="1">
                  <c:v>625.1</c:v>
                </c:pt>
                <c:pt idx="2">
                  <c:v>614.20000000000005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Расходы за счет  собственных средств бюджета</c:v>
                </c:pt>
              </c:strCache>
            </c:strRef>
          </c:tx>
          <c:spPr>
            <a:solidFill>
              <a:srgbClr val="FF66CC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000" dirty="0" smtClean="0"/>
                      <a:t>369,8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429,3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000" dirty="0" smtClean="0"/>
                      <a:t>419,8</a:t>
                    </a:r>
                    <a:endParaRPr lang="en-US" sz="2000" dirty="0"/>
                  </a:p>
                </c:rich>
              </c:tx>
              <c:showVal val="1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       2016год</c:v>
                </c:pt>
                <c:pt idx="1">
                  <c:v>Уточненный план 2017 год</c:v>
                </c:pt>
                <c:pt idx="2">
                  <c:v>Исполнено        2017год</c:v>
                </c:pt>
                <c:pt idx="4">
                  <c:v>2016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369.8</c:v>
                </c:pt>
                <c:pt idx="1">
                  <c:v>429.3</c:v>
                </c:pt>
                <c:pt idx="2">
                  <c:v>419.8</c:v>
                </c:pt>
              </c:numCache>
            </c:numRef>
          </c:val>
        </c:ser>
        <c:ser>
          <c:idx val="3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Лист1!$A$2:$A$6</c:f>
              <c:strCache>
                <c:ptCount val="5"/>
                <c:pt idx="0">
                  <c:v>Исполнено        2016год</c:v>
                </c:pt>
                <c:pt idx="1">
                  <c:v>Уточненный план 2017 год</c:v>
                </c:pt>
                <c:pt idx="2">
                  <c:v>Исполнено        2017год</c:v>
                </c:pt>
                <c:pt idx="4">
                  <c:v>2016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3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4.4137097875388873E-2"/>
                  <c:y val="-1.414693954541168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2713320524569139E-3"/>
                  <c:y val="-2.35782325756864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8408429927845747E-2"/>
                  <c:y val="-4.715832170511853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4.5560875226206804E-2"/>
                  <c:y val="-4.715646515137248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       2016год</c:v>
                </c:pt>
                <c:pt idx="1">
                  <c:v>Уточненный план 2017 год</c:v>
                </c:pt>
                <c:pt idx="2">
                  <c:v>Исполнено        2017год</c:v>
                </c:pt>
                <c:pt idx="4">
                  <c:v>2016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gapWidth val="48"/>
        <c:overlap val="100"/>
        <c:axId val="79242752"/>
        <c:axId val="79244288"/>
      </c:barChart>
      <c:catAx>
        <c:axId val="792427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244288"/>
        <c:crosses val="autoZero"/>
        <c:auto val="1"/>
        <c:lblAlgn val="ctr"/>
        <c:lblOffset val="100"/>
      </c:catAx>
      <c:valAx>
        <c:axId val="79244288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numFmt formatCode="#,##0" sourceLinked="0"/>
        <c:tickLblPos val="none"/>
        <c:crossAx val="79242752"/>
        <c:crosses val="autoZero"/>
        <c:crossBetween val="between"/>
      </c:valAx>
    </c:plotArea>
    <c:legend>
      <c:legendPos val="l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72287585862108605"/>
          <c:y val="0.17663054225997588"/>
          <c:w val="0.27712414137892732"/>
          <c:h val="0.46231078587201768"/>
        </c:manualLayout>
      </c:layout>
      <c:txPr>
        <a:bodyPr/>
        <a:lstStyle/>
        <a:p>
          <a:pPr>
            <a:defRPr sz="1600" b="1" i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>
          <a:latin typeface="+mn-lt"/>
          <a:cs typeface="Times New Roman" panose="02020603050405020304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3432692360229976"/>
          <c:y val="2.6863566158598487E-2"/>
          <c:w val="0.48562762152110606"/>
          <c:h val="0.8756909147688515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2016 год   ФАКТ   160,4 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Прочие доходы</c:v>
                </c:pt>
                <c:pt idx="1">
                  <c:v>Аренда земли и имущества</c:v>
                </c:pt>
                <c:pt idx="2">
                  <c:v>ЕНВД</c:v>
                </c:pt>
                <c:pt idx="3">
                  <c:v>Транспортный налог</c:v>
                </c:pt>
                <c:pt idx="4">
                  <c:v>Налог на доходы физических лиц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19</c:v>
                </c:pt>
                <c:pt idx="1">
                  <c:v>8.5</c:v>
                </c:pt>
                <c:pt idx="2">
                  <c:v>15.1</c:v>
                </c:pt>
                <c:pt idx="3">
                  <c:v>16.5</c:v>
                </c:pt>
                <c:pt idx="4">
                  <c:v>101.3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2017 год   ПЛАН   170,1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Прочие доходы</c:v>
                </c:pt>
                <c:pt idx="1">
                  <c:v>Аренда земли и имущества</c:v>
                </c:pt>
                <c:pt idx="2">
                  <c:v>ЕНВД</c:v>
                </c:pt>
                <c:pt idx="3">
                  <c:v>Транспортный налог</c:v>
                </c:pt>
                <c:pt idx="4">
                  <c:v>Налог на доходы физических лиц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17.600000000000001</c:v>
                </c:pt>
                <c:pt idx="1">
                  <c:v>8.1</c:v>
                </c:pt>
                <c:pt idx="2">
                  <c:v>13.6</c:v>
                </c:pt>
                <c:pt idx="3">
                  <c:v>16.8</c:v>
                </c:pt>
                <c:pt idx="4">
                  <c:v>114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2017 год   ФАКТ   171,7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Прочие доходы</c:v>
                </c:pt>
                <c:pt idx="1">
                  <c:v>Аренда земли и имущества</c:v>
                </c:pt>
                <c:pt idx="2">
                  <c:v>ЕНВД</c:v>
                </c:pt>
                <c:pt idx="3">
                  <c:v>Транспортный налог</c:v>
                </c:pt>
                <c:pt idx="4">
                  <c:v>Налог на доходы физических лиц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>
                  <c:v>19.899999999999999</c:v>
                </c:pt>
                <c:pt idx="1">
                  <c:v>8.1</c:v>
                </c:pt>
                <c:pt idx="2">
                  <c:v>13.8</c:v>
                </c:pt>
                <c:pt idx="3">
                  <c:v>16.8</c:v>
                </c:pt>
                <c:pt idx="4">
                  <c:v>113.1</c:v>
                </c:pt>
              </c:numCache>
            </c:numRef>
          </c:val>
        </c:ser>
        <c:axId val="79425920"/>
        <c:axId val="79427456"/>
      </c:barChart>
      <c:catAx>
        <c:axId val="79425920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427456"/>
        <c:crosses val="autoZero"/>
        <c:auto val="1"/>
        <c:lblAlgn val="ctr"/>
        <c:lblOffset val="100"/>
      </c:catAx>
      <c:valAx>
        <c:axId val="79427456"/>
        <c:scaling>
          <c:orientation val="minMax"/>
        </c:scaling>
        <c:delete val="1"/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0.0" sourceLinked="1"/>
        <c:tickLblPos val="none"/>
        <c:crossAx val="794259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9851494995179918"/>
          <c:y val="0.77746487160869482"/>
          <c:w val="0.49982069644591676"/>
          <c:h val="0.22152038938902596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0"/>
          <c:y val="0.23376906623196197"/>
          <c:w val="1"/>
          <c:h val="0.52037635087729472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A749A"/>
            </a:soli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2.1875261060571381E-2"/>
                  <c:y val="2.556076700012407E-3"/>
                </c:manualLayout>
              </c:layout>
              <c:showVal val="1"/>
            </c:dLbl>
            <c:dLbl>
              <c:idx val="1"/>
              <c:layout>
                <c:manualLayout>
                  <c:x val="1.7773649611714123E-2"/>
                  <c:y val="-5.1121534000247984E-3"/>
                </c:manualLayout>
              </c:layout>
              <c:showVal val="1"/>
            </c:dLbl>
            <c:dLbl>
              <c:idx val="2"/>
              <c:layout>
                <c:manualLayout>
                  <c:x val="1.2304834346571343E-2"/>
                  <c:y val="2.556076700012407E-3"/>
                </c:manualLayout>
              </c:layout>
              <c:showVal val="1"/>
            </c:dLbl>
            <c:dLbl>
              <c:idx val="3"/>
              <c:layout>
                <c:manualLayout>
                  <c:x val="9.5704267139999771E-3"/>
                  <c:y val="2.556076700012407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89.2</c:v>
                </c:pt>
                <c:pt idx="1">
                  <c:v>90.4</c:v>
                </c:pt>
                <c:pt idx="2">
                  <c:v>101.3</c:v>
                </c:pt>
                <c:pt idx="3">
                  <c:v>113.1</c:v>
                </c:pt>
              </c:numCache>
            </c:numRef>
          </c:val>
        </c:ser>
        <c:dLbls>
          <c:showVal val="1"/>
        </c:dLbls>
        <c:shape val="cylinder"/>
        <c:axId val="79465472"/>
        <c:axId val="79758080"/>
        <c:axId val="0"/>
      </c:bar3DChart>
      <c:catAx>
        <c:axId val="79465472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758080"/>
        <c:crosses val="autoZero"/>
        <c:auto val="1"/>
        <c:lblAlgn val="ctr"/>
        <c:lblOffset val="100"/>
      </c:catAx>
      <c:valAx>
        <c:axId val="79758080"/>
        <c:scaling>
          <c:orientation val="minMax"/>
        </c:scaling>
        <c:delete val="1"/>
        <c:axPos val="l"/>
        <c:majorGridlines>
          <c:spPr>
            <a:ln>
              <a:noFill/>
              <a:prstDash val="sysDot"/>
            </a:ln>
          </c:spPr>
        </c:majorGridlines>
        <c:numFmt formatCode="0%" sourceLinked="1"/>
        <c:tickLblPos val="none"/>
        <c:crossAx val="794654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 i="0" baseline="0">
          <a:latin typeface="+mn-lt"/>
          <a:cs typeface="Times New Roman" panose="02020603050405020304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2916666666666672E-2"/>
          <c:y val="3.437500000000001E-2"/>
          <c:w val="0.9541666666666665"/>
          <c:h val="0.73125000000000062"/>
        </c:manualLayout>
      </c:layout>
      <c:lineChart>
        <c:grouping val="standard"/>
        <c:marker val="1"/>
        <c:axId val="81543552"/>
        <c:axId val="81545088"/>
      </c:lineChart>
      <c:catAx>
        <c:axId val="81543552"/>
        <c:scaling>
          <c:orientation val="minMax"/>
        </c:scaling>
        <c:delete val="1"/>
        <c:axPos val="b"/>
        <c:numFmt formatCode="General" sourceLinked="1"/>
        <c:tickLblPos val="none"/>
        <c:crossAx val="81545088"/>
        <c:crosses val="autoZero"/>
        <c:auto val="1"/>
        <c:lblAlgn val="ctr"/>
        <c:lblOffset val="100"/>
      </c:catAx>
      <c:valAx>
        <c:axId val="8154508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%" sourceLinked="1"/>
        <c:tickLblPos val="none"/>
        <c:crossAx val="815435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7749690172238427E-5"/>
          <c:y val="0.13368261014476637"/>
          <c:w val="0.98430719153513457"/>
          <c:h val="0.86631738985522566"/>
        </c:manualLayout>
      </c:layout>
      <c:lineChart>
        <c:grouping val="standard"/>
        <c:marker val="1"/>
        <c:axId val="81576320"/>
        <c:axId val="81577856"/>
      </c:lineChart>
      <c:catAx>
        <c:axId val="8157632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1577856"/>
        <c:crosses val="autoZero"/>
        <c:auto val="1"/>
        <c:lblAlgn val="ctr"/>
        <c:lblOffset val="100"/>
      </c:catAx>
      <c:valAx>
        <c:axId val="8157785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%" sourceLinked="1"/>
        <c:majorTickMark val="none"/>
        <c:tickLblPos val="none"/>
        <c:crossAx val="815763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288375365699845E-3"/>
          <c:y val="0.13628024608708239"/>
          <c:w val="0.99143726577804958"/>
          <c:h val="0.5925898170837411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 роста/снижения налоговых и неналоговых доходов местных бюджетов 2017 к 2016</c:v>
                </c:pt>
              </c:strCache>
            </c:strRef>
          </c:tx>
          <c:dPt>
            <c:idx val="11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Лист1!$A$2:$A$49</c:f>
              <c:strCache>
                <c:ptCount val="48"/>
                <c:pt idx="0">
                  <c:v>р-н Усольский</c:v>
                </c:pt>
                <c:pt idx="1">
                  <c:v>р-н Октябрьский</c:v>
                </c:pt>
                <c:pt idx="2">
                  <c:v>р-н Александровский</c:v>
                </c:pt>
                <c:pt idx="3">
                  <c:v>г.Соликамск</c:v>
                </c:pt>
                <c:pt idx="4">
                  <c:v>р-н Суксунский</c:v>
                </c:pt>
                <c:pt idx="5">
                  <c:v>р-н Пермский</c:v>
                </c:pt>
                <c:pt idx="6">
                  <c:v>р-н Осинский</c:v>
                </c:pt>
                <c:pt idx="7">
                  <c:v>р-н Ильинский</c:v>
                </c:pt>
                <c:pt idx="8">
                  <c:v>р-н Соликамский</c:v>
                </c:pt>
                <c:pt idx="9">
                  <c:v>г. Губаха</c:v>
                </c:pt>
                <c:pt idx="10">
                  <c:v>р-н Кизеловский</c:v>
                </c:pt>
                <c:pt idx="11">
                  <c:v>р-н Нытвенский</c:v>
                </c:pt>
                <c:pt idx="12">
                  <c:v>р-н Чайковский</c:v>
                </c:pt>
                <c:pt idx="13">
                  <c:v>р-н Краснокамский</c:v>
                </c:pt>
                <c:pt idx="14">
                  <c:v>р-н Еловский</c:v>
                </c:pt>
                <c:pt idx="15">
                  <c:v>р-н Красновишерский</c:v>
                </c:pt>
                <c:pt idx="16">
                  <c:v>г.Кунгур</c:v>
                </c:pt>
                <c:pt idx="17">
                  <c:v>р-н Кунгурский</c:v>
                </c:pt>
                <c:pt idx="18">
                  <c:v>ЗАТО Звездный</c:v>
                </c:pt>
                <c:pt idx="19">
                  <c:v>р-н Юсьвинский </c:v>
                </c:pt>
                <c:pt idx="20">
                  <c:v>р-н Кишертский</c:v>
                </c:pt>
                <c:pt idx="21">
                  <c:v>р-н Чусовской</c:v>
                </c:pt>
                <c:pt idx="22">
                  <c:v>р-н Куединский</c:v>
                </c:pt>
                <c:pt idx="23">
                  <c:v>р-н Ординский</c:v>
                </c:pt>
                <c:pt idx="24">
                  <c:v>р-н Горнозаводский</c:v>
                </c:pt>
                <c:pt idx="25">
                  <c:v>р-н Чернушинский</c:v>
                </c:pt>
                <c:pt idx="26">
                  <c:v>г. Лысьва</c:v>
                </c:pt>
                <c:pt idx="27">
                  <c:v>р-н Частинский</c:v>
                </c:pt>
                <c:pt idx="28">
                  <c:v>р-н  Верещагинский</c:v>
                </c:pt>
                <c:pt idx="29">
                  <c:v>р-н Добрянский</c:v>
                </c:pt>
                <c:pt idx="30">
                  <c:v>р-н Кочевский </c:v>
                </c:pt>
                <c:pt idx="31">
                  <c:v>р-н Оханский</c:v>
                </c:pt>
                <c:pt idx="32">
                  <c:v>р-н Бардымский</c:v>
                </c:pt>
                <c:pt idx="33">
                  <c:v>г.Пермь</c:v>
                </c:pt>
                <c:pt idx="34">
                  <c:v>р-н Сивинский</c:v>
                </c:pt>
                <c:pt idx="35">
                  <c:v>р-н Очерский</c:v>
                </c:pt>
                <c:pt idx="36">
                  <c:v>р-н Б-Сосновский</c:v>
                </c:pt>
                <c:pt idx="37">
                  <c:v>р-н Косинский </c:v>
                </c:pt>
                <c:pt idx="38">
                  <c:v>р-н Карагайский</c:v>
                </c:pt>
                <c:pt idx="39">
                  <c:v>р-н Гремячинский</c:v>
                </c:pt>
                <c:pt idx="40">
                  <c:v>г.Кудымкар</c:v>
                </c:pt>
                <c:pt idx="41">
                  <c:v>р-н Юрлинский</c:v>
                </c:pt>
                <c:pt idx="42">
                  <c:v>р-н Кудымкарский </c:v>
                </c:pt>
                <c:pt idx="43">
                  <c:v>р-н Березовский</c:v>
                </c:pt>
                <c:pt idx="44">
                  <c:v>р-н Уинский</c:v>
                </c:pt>
                <c:pt idx="45">
                  <c:v>р-н  Гайнский </c:v>
                </c:pt>
                <c:pt idx="46">
                  <c:v>г.Березники</c:v>
                </c:pt>
                <c:pt idx="47">
                  <c:v>р-н Чердынский</c:v>
                </c:pt>
              </c:strCache>
            </c:strRef>
          </c:cat>
          <c:val>
            <c:numRef>
              <c:f>Лист1!$B$2:$B$49</c:f>
              <c:numCache>
                <c:formatCode>0.0%</c:formatCode>
                <c:ptCount val="48"/>
                <c:pt idx="0">
                  <c:v>1.3285602437258281</c:v>
                </c:pt>
                <c:pt idx="1">
                  <c:v>1.1304883098282441</c:v>
                </c:pt>
                <c:pt idx="2">
                  <c:v>1.1298697199088972</c:v>
                </c:pt>
                <c:pt idx="3">
                  <c:v>1.1095699652120299</c:v>
                </c:pt>
                <c:pt idx="4">
                  <c:v>1.1015981929040455</c:v>
                </c:pt>
                <c:pt idx="5">
                  <c:v>1.0872004290418111</c:v>
                </c:pt>
                <c:pt idx="6">
                  <c:v>1.0869897207653259</c:v>
                </c:pt>
                <c:pt idx="7">
                  <c:v>1.0863763915281297</c:v>
                </c:pt>
                <c:pt idx="8">
                  <c:v>1.0811019290121016</c:v>
                </c:pt>
                <c:pt idx="9">
                  <c:v>1.0693784670084017</c:v>
                </c:pt>
                <c:pt idx="10">
                  <c:v>1.0624040646616062</c:v>
                </c:pt>
                <c:pt idx="11">
                  <c:v>1.0608585031716518</c:v>
                </c:pt>
                <c:pt idx="12">
                  <c:v>1.0604190829168232</c:v>
                </c:pt>
                <c:pt idx="13">
                  <c:v>1.0602479502497963</c:v>
                </c:pt>
                <c:pt idx="14">
                  <c:v>1.0590613196327476</c:v>
                </c:pt>
                <c:pt idx="15">
                  <c:v>1.0543503605541213</c:v>
                </c:pt>
                <c:pt idx="16">
                  <c:v>1.0519792646667219</c:v>
                </c:pt>
                <c:pt idx="17">
                  <c:v>1.0435822327003215</c:v>
                </c:pt>
                <c:pt idx="18">
                  <c:v>1.0396613017242382</c:v>
                </c:pt>
                <c:pt idx="19">
                  <c:v>1.0330590003935785</c:v>
                </c:pt>
                <c:pt idx="20">
                  <c:v>1.0307103670894411</c:v>
                </c:pt>
                <c:pt idx="21">
                  <c:v>1.0299368693618811</c:v>
                </c:pt>
                <c:pt idx="22">
                  <c:v>1.0257452651677643</c:v>
                </c:pt>
                <c:pt idx="23">
                  <c:v>1.0248415026409028</c:v>
                </c:pt>
                <c:pt idx="24">
                  <c:v>1.0193399507645169</c:v>
                </c:pt>
                <c:pt idx="25">
                  <c:v>1.0185151069876131</c:v>
                </c:pt>
                <c:pt idx="26">
                  <c:v>1.0156754059030013</c:v>
                </c:pt>
                <c:pt idx="27">
                  <c:v>1.0133976497920762</c:v>
                </c:pt>
                <c:pt idx="28">
                  <c:v>1.0114630829369622</c:v>
                </c:pt>
                <c:pt idx="29">
                  <c:v>1.01142117657866</c:v>
                </c:pt>
                <c:pt idx="30">
                  <c:v>1.0086238244297596</c:v>
                </c:pt>
                <c:pt idx="31">
                  <c:v>1.0037843949943661</c:v>
                </c:pt>
                <c:pt idx="32">
                  <c:v>1.0019591526179317</c:v>
                </c:pt>
                <c:pt idx="33">
                  <c:v>0.99273024411115307</c:v>
                </c:pt>
                <c:pt idx="34">
                  <c:v>0.99030520934337585</c:v>
                </c:pt>
                <c:pt idx="35">
                  <c:v>0.98537483664634851</c:v>
                </c:pt>
                <c:pt idx="36">
                  <c:v>0.98309330134431105</c:v>
                </c:pt>
                <c:pt idx="37">
                  <c:v>0.98027231248356228</c:v>
                </c:pt>
                <c:pt idx="38">
                  <c:v>0.97460197214687627</c:v>
                </c:pt>
                <c:pt idx="39">
                  <c:v>0.97060530800241296</c:v>
                </c:pt>
                <c:pt idx="40">
                  <c:v>0.96917531550375591</c:v>
                </c:pt>
                <c:pt idx="41">
                  <c:v>0.96368966350980878</c:v>
                </c:pt>
                <c:pt idx="42">
                  <c:v>0.96029897284853338</c:v>
                </c:pt>
                <c:pt idx="43">
                  <c:v>0.95915097934137628</c:v>
                </c:pt>
                <c:pt idx="44">
                  <c:v>0.95182462455178518</c:v>
                </c:pt>
                <c:pt idx="45">
                  <c:v>0.94687800122037347</c:v>
                </c:pt>
                <c:pt idx="46">
                  <c:v>0.93393937481311495</c:v>
                </c:pt>
                <c:pt idx="47">
                  <c:v>0.92452861912524686</c:v>
                </c:pt>
              </c:numCache>
            </c:numRef>
          </c:val>
        </c:ser>
        <c:axId val="63736064"/>
        <c:axId val="63759104"/>
      </c:barChart>
      <c:lineChart>
        <c:grouping val="standard"/>
        <c:ser>
          <c:idx val="1"/>
          <c:order val="1"/>
          <c:tx>
            <c:strRef>
              <c:f>Лист1!$C$1</c:f>
              <c:strCache>
                <c:ptCount val="1"/>
                <c:pt idx="0">
                  <c:v>100,00%</c:v>
                </c:pt>
              </c:strCache>
            </c:strRef>
          </c:tx>
          <c:marker>
            <c:symbol val="square"/>
            <c:size val="2"/>
          </c:marker>
          <c:cat>
            <c:strRef>
              <c:f>Лист1!$A$2:$A$49</c:f>
              <c:strCache>
                <c:ptCount val="48"/>
                <c:pt idx="0">
                  <c:v>р-н Усольский</c:v>
                </c:pt>
                <c:pt idx="1">
                  <c:v>р-н Октябрьский</c:v>
                </c:pt>
                <c:pt idx="2">
                  <c:v>р-н Александровский</c:v>
                </c:pt>
                <c:pt idx="3">
                  <c:v>г.Соликамск</c:v>
                </c:pt>
                <c:pt idx="4">
                  <c:v>р-н Суксунский</c:v>
                </c:pt>
                <c:pt idx="5">
                  <c:v>р-н Пермский</c:v>
                </c:pt>
                <c:pt idx="6">
                  <c:v>р-н Осинский</c:v>
                </c:pt>
                <c:pt idx="7">
                  <c:v>р-н Ильинский</c:v>
                </c:pt>
                <c:pt idx="8">
                  <c:v>р-н Соликамский</c:v>
                </c:pt>
                <c:pt idx="9">
                  <c:v>г. Губаха</c:v>
                </c:pt>
                <c:pt idx="10">
                  <c:v>р-н Кизеловский</c:v>
                </c:pt>
                <c:pt idx="11">
                  <c:v>р-н Нытвенский</c:v>
                </c:pt>
                <c:pt idx="12">
                  <c:v>р-н Чайковский</c:v>
                </c:pt>
                <c:pt idx="13">
                  <c:v>р-н Краснокамский</c:v>
                </c:pt>
                <c:pt idx="14">
                  <c:v>р-н Еловский</c:v>
                </c:pt>
                <c:pt idx="15">
                  <c:v>р-н Красновишерский</c:v>
                </c:pt>
                <c:pt idx="16">
                  <c:v>г.Кунгур</c:v>
                </c:pt>
                <c:pt idx="17">
                  <c:v>р-н Кунгурский</c:v>
                </c:pt>
                <c:pt idx="18">
                  <c:v>ЗАТО Звездный</c:v>
                </c:pt>
                <c:pt idx="19">
                  <c:v>р-н Юсьвинский </c:v>
                </c:pt>
                <c:pt idx="20">
                  <c:v>р-н Кишертский</c:v>
                </c:pt>
                <c:pt idx="21">
                  <c:v>р-н Чусовской</c:v>
                </c:pt>
                <c:pt idx="22">
                  <c:v>р-н Куединский</c:v>
                </c:pt>
                <c:pt idx="23">
                  <c:v>р-н Ординский</c:v>
                </c:pt>
                <c:pt idx="24">
                  <c:v>р-н Горнозаводский</c:v>
                </c:pt>
                <c:pt idx="25">
                  <c:v>р-н Чернушинский</c:v>
                </c:pt>
                <c:pt idx="26">
                  <c:v>г. Лысьва</c:v>
                </c:pt>
                <c:pt idx="27">
                  <c:v>р-н Частинский</c:v>
                </c:pt>
                <c:pt idx="28">
                  <c:v>р-н  Верещагинский</c:v>
                </c:pt>
                <c:pt idx="29">
                  <c:v>р-н Добрянский</c:v>
                </c:pt>
                <c:pt idx="30">
                  <c:v>р-н Кочевский </c:v>
                </c:pt>
                <c:pt idx="31">
                  <c:v>р-н Оханский</c:v>
                </c:pt>
                <c:pt idx="32">
                  <c:v>р-н Бардымский</c:v>
                </c:pt>
                <c:pt idx="33">
                  <c:v>г.Пермь</c:v>
                </c:pt>
                <c:pt idx="34">
                  <c:v>р-н Сивинский</c:v>
                </c:pt>
                <c:pt idx="35">
                  <c:v>р-н Очерский</c:v>
                </c:pt>
                <c:pt idx="36">
                  <c:v>р-н Б-Сосновский</c:v>
                </c:pt>
                <c:pt idx="37">
                  <c:v>р-н Косинский </c:v>
                </c:pt>
                <c:pt idx="38">
                  <c:v>р-н Карагайский</c:v>
                </c:pt>
                <c:pt idx="39">
                  <c:v>р-н Гремячинский</c:v>
                </c:pt>
                <c:pt idx="40">
                  <c:v>г.Кудымкар</c:v>
                </c:pt>
                <c:pt idx="41">
                  <c:v>р-н Юрлинский</c:v>
                </c:pt>
                <c:pt idx="42">
                  <c:v>р-н Кудымкарский </c:v>
                </c:pt>
                <c:pt idx="43">
                  <c:v>р-н Березовский</c:v>
                </c:pt>
                <c:pt idx="44">
                  <c:v>р-н Уинский</c:v>
                </c:pt>
                <c:pt idx="45">
                  <c:v>р-н  Гайнский </c:v>
                </c:pt>
                <c:pt idx="46">
                  <c:v>г.Березники</c:v>
                </c:pt>
                <c:pt idx="47">
                  <c:v>р-н Чердынский</c:v>
                </c:pt>
              </c:strCache>
            </c:strRef>
          </c:cat>
          <c:val>
            <c:numRef>
              <c:f>Лист1!$C$2:$C$49</c:f>
              <c:numCache>
                <c:formatCode>0.0%</c:formatCode>
                <c:ptCount val="4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</c:numCache>
            </c:numRef>
          </c:val>
        </c:ser>
        <c:marker val="1"/>
        <c:axId val="82513920"/>
        <c:axId val="63760640"/>
      </c:lineChart>
      <c:catAx>
        <c:axId val="63736064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63759104"/>
        <c:crosses val="autoZero"/>
        <c:auto val="1"/>
        <c:lblAlgn val="ctr"/>
        <c:lblOffset val="100"/>
      </c:catAx>
      <c:valAx>
        <c:axId val="63759104"/>
        <c:scaling>
          <c:orientation val="minMax"/>
          <c:min val="0.5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numFmt formatCode="0%" sourceLinked="0"/>
        <c:tickLblPos val="none"/>
        <c:crossAx val="63736064"/>
        <c:crosses val="autoZero"/>
        <c:crossBetween val="between"/>
      </c:valAx>
      <c:valAx>
        <c:axId val="63760640"/>
        <c:scaling>
          <c:orientation val="minMax"/>
        </c:scaling>
        <c:delete val="1"/>
        <c:axPos val="r"/>
        <c:numFmt formatCode="0.0%" sourceLinked="1"/>
        <c:tickLblPos val="none"/>
        <c:crossAx val="82513920"/>
        <c:crosses val="max"/>
        <c:crossBetween val="between"/>
      </c:valAx>
      <c:catAx>
        <c:axId val="82513920"/>
        <c:scaling>
          <c:orientation val="minMax"/>
        </c:scaling>
        <c:delete val="1"/>
        <c:axPos val="b"/>
        <c:numFmt formatCode="General" sourceLinked="1"/>
        <c:tickLblPos val="none"/>
        <c:crossAx val="63760640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15228027960759571"/>
          <c:y val="4.6801720650160472E-2"/>
          <c:w val="0.84771972039240462"/>
          <c:h val="0.1741499289396693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100">
          <a:latin typeface="+mn-lt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4029419385057679E-2"/>
          <c:y val="3.9714092800330475E-2"/>
          <c:w val="0.79382860928471577"/>
          <c:h val="0.861167225550838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4820948932844978E-3"/>
                  <c:y val="-2.9808894473384046E-2"/>
                </c:manualLayout>
              </c:layout>
              <c:showVal val="1"/>
            </c:dLbl>
            <c:dLbl>
              <c:idx val="1"/>
              <c:layout>
                <c:manualLayout>
                  <c:x val="7.4104744664224981E-3"/>
                  <c:y val="-1.9872596315589467E-2"/>
                </c:manualLayout>
              </c:layout>
              <c:showVal val="1"/>
            </c:dLbl>
            <c:dLbl>
              <c:idx val="2"/>
              <c:layout>
                <c:manualLayout>
                  <c:x val="7.4104744664224981E-3"/>
                  <c:y val="-3.2292969012832691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Дотация 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200.8</c:v>
                </c:pt>
                <c:pt idx="1">
                  <c:v>496.6</c:v>
                </c:pt>
                <c:pt idx="2">
                  <c:v>68.2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1.3338854039560597E-2"/>
                  <c:y val="-6.7070012565114051E-2"/>
                </c:manualLayout>
              </c:layout>
              <c:showVal val="1"/>
            </c:dLbl>
            <c:dLbl>
              <c:idx val="1"/>
              <c:layout>
                <c:manualLayout>
                  <c:x val="1.4820948932844915E-2"/>
                  <c:y val="-6.2101863486216713E-2"/>
                </c:manualLayout>
              </c:layout>
              <c:showVal val="1"/>
            </c:dLbl>
            <c:dLbl>
              <c:idx val="2"/>
              <c:layout>
                <c:manualLayout>
                  <c:x val="1.7785138719414124E-2"/>
                  <c:y val="-5.961778894676853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solidFill>
                      <a:schemeClr val="accent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Дотация 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214.9</c:v>
                </c:pt>
                <c:pt idx="1">
                  <c:v>501.5</c:v>
                </c:pt>
                <c:pt idx="2">
                  <c:v>114.6</c:v>
                </c:pt>
              </c:numCache>
            </c:numRef>
          </c:val>
        </c:ser>
        <c:shape val="cylinder"/>
        <c:axId val="82249600"/>
        <c:axId val="82527360"/>
        <c:axId val="0"/>
      </c:bar3DChart>
      <c:catAx>
        <c:axId val="8224960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527360"/>
        <c:crosses val="autoZero"/>
        <c:auto val="1"/>
        <c:lblAlgn val="ctr"/>
        <c:lblOffset val="100"/>
      </c:catAx>
      <c:valAx>
        <c:axId val="82527360"/>
        <c:scaling>
          <c:orientation val="minMax"/>
        </c:scaling>
        <c:axPos val="l"/>
        <c:majorGridlines/>
        <c:numFmt formatCode="General" sourceLinked="1"/>
        <c:tickLblPos val="nextTo"/>
        <c:crossAx val="8224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006011671124331"/>
          <c:y val="0.43105402216655131"/>
          <c:w val="9.9939883288753043E-2"/>
          <c:h val="0.1378919556668977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1.2927156805560523E-3"/>
          <c:y val="2.6473791786569493E-4"/>
          <c:w val="0.99005514326606059"/>
          <c:h val="0.7765734362848610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дорог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1</a:t>
                    </a:r>
                    <a:r>
                      <a:rPr lang="en-US" dirty="0" smtClean="0"/>
                      <a:t>5</a:t>
                    </a:r>
                    <a:r>
                      <a:rPr lang="ru-RU" dirty="0" smtClean="0"/>
                      <a:t>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bg1"/>
                        </a:solidFill>
                      </a:rPr>
                      <a:t>1</a:t>
                    </a:r>
                    <a:r>
                      <a:rPr lang="en-US" smtClean="0"/>
                      <a:t>4</a:t>
                    </a:r>
                    <a:r>
                      <a:rPr lang="ru-RU" smtClean="0"/>
                      <a:t>,7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План 2017</c:v>
                </c:pt>
                <c:pt idx="1">
                  <c:v>Факт  2017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15591.3</c:v>
                </c:pt>
                <c:pt idx="1">
                  <c:v>14688.1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Капитальный ремонт дорог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en-US" smtClean="0"/>
                      <a:t>6</a:t>
                    </a:r>
                    <a:r>
                      <a:rPr lang="ru-RU" smtClean="0"/>
                      <a:t>,7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en-US" smtClean="0"/>
                      <a:t>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План 2017</c:v>
                </c:pt>
                <c:pt idx="1">
                  <c:v>Факт  2017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26618.2</c:v>
                </c:pt>
                <c:pt idx="1">
                  <c:v>23316.799999999996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Ремонт дорог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bg1"/>
                        </a:solidFill>
                      </a:rPr>
                      <a:t>3</a:t>
                    </a:r>
                    <a:r>
                      <a:rPr lang="en-US" smtClean="0"/>
                      <a:t>0</a:t>
                    </a:r>
                    <a:r>
                      <a:rPr lang="ru-RU" smtClean="0"/>
                      <a:t>,8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en-US" smtClean="0"/>
                      <a:t>8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План 2017</c:v>
                </c:pt>
                <c:pt idx="1">
                  <c:v>Факт  2017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30797.599999999911</c:v>
                </c:pt>
                <c:pt idx="1">
                  <c:v>28745.7</c:v>
                </c:pt>
              </c:numCache>
            </c:numRef>
          </c:val>
        </c:ser>
        <c:dLbls>
          <c:showVal val="1"/>
        </c:dLbls>
        <c:gapWidth val="158"/>
        <c:overlap val="100"/>
        <c:axId val="88520576"/>
        <c:axId val="88522112"/>
      </c:barChart>
      <c:catAx>
        <c:axId val="885205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8522112"/>
        <c:crosses val="autoZero"/>
        <c:auto val="1"/>
        <c:lblAlgn val="ctr"/>
        <c:lblOffset val="100"/>
      </c:catAx>
      <c:valAx>
        <c:axId val="88522112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0"/>
        <c:tickLblPos val="none"/>
        <c:crossAx val="88520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96441619208711"/>
          <c:y val="0.34146434526531061"/>
          <c:w val="0.3163594456019348"/>
          <c:h val="0.3446886749425526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8D6B52-F0C2-4DF2-9728-C2AC96C7E2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3E14EA-8726-4A61-A6C2-ADA3C4EAAC98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800" b="1" dirty="0" smtClean="0"/>
            <a:t>СПК «Вика» 52,0</a:t>
          </a:r>
          <a:endParaRPr lang="ru-RU" sz="2800" b="1" dirty="0"/>
        </a:p>
      </dgm:t>
    </dgm:pt>
    <dgm:pt modelId="{2430F2EC-E604-4E31-86FA-5C0A3256A7DD}" type="parTrans" cxnId="{2B36CA7C-173E-4951-BD15-86D3B34E7F0B}">
      <dgm:prSet/>
      <dgm:spPr/>
      <dgm:t>
        <a:bodyPr/>
        <a:lstStyle/>
        <a:p>
          <a:endParaRPr lang="ru-RU"/>
        </a:p>
      </dgm:t>
    </dgm:pt>
    <dgm:pt modelId="{CBEA78D2-5B21-4A7F-AFE7-764F73AE3C1F}" type="sibTrans" cxnId="{2B36CA7C-173E-4951-BD15-86D3B34E7F0B}">
      <dgm:prSet/>
      <dgm:spPr/>
      <dgm:t>
        <a:bodyPr/>
        <a:lstStyle/>
        <a:p>
          <a:endParaRPr lang="ru-RU"/>
        </a:p>
      </dgm:t>
    </dgm:pt>
    <dgm:pt modelId="{33F9226A-40AB-4C30-A4D6-E387435BA428}" type="pres">
      <dgm:prSet presAssocID="{CC8D6B52-F0C2-4DF2-9728-C2AC96C7E2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BA038A-D6EF-4D5B-80AB-E083DB974E00}" type="pres">
      <dgm:prSet presAssocID="{633E14EA-8726-4A61-A6C2-ADA3C4EAAC9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C46C15-9078-4233-A876-9AC4951CE9D0}" type="presOf" srcId="{CC8D6B52-F0C2-4DF2-9728-C2AC96C7E243}" destId="{33F9226A-40AB-4C30-A4D6-E387435BA428}" srcOrd="0" destOrd="0" presId="urn:microsoft.com/office/officeart/2005/8/layout/vList2"/>
    <dgm:cxn modelId="{0C8B9172-3D2A-4275-B616-F5705E35BD6D}" type="presOf" srcId="{633E14EA-8726-4A61-A6C2-ADA3C4EAAC98}" destId="{AABA038A-D6EF-4D5B-80AB-E083DB974E00}" srcOrd="0" destOrd="0" presId="urn:microsoft.com/office/officeart/2005/8/layout/vList2"/>
    <dgm:cxn modelId="{2B36CA7C-173E-4951-BD15-86D3B34E7F0B}" srcId="{CC8D6B52-F0C2-4DF2-9728-C2AC96C7E243}" destId="{633E14EA-8726-4A61-A6C2-ADA3C4EAAC98}" srcOrd="0" destOrd="0" parTransId="{2430F2EC-E604-4E31-86FA-5C0A3256A7DD}" sibTransId="{CBEA78D2-5B21-4A7F-AFE7-764F73AE3C1F}"/>
    <dgm:cxn modelId="{310B27F6-49B8-4D84-87C9-D2FC5211D8F9}" type="presParOf" srcId="{33F9226A-40AB-4C30-A4D6-E387435BA428}" destId="{AABA038A-D6EF-4D5B-80AB-E083DB974E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81AF20-DCC4-45E4-B386-F6B444F4F3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106A1C-5582-4200-8E1A-9731C776FC68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3200" b="1" dirty="0" smtClean="0"/>
            <a:t>СПК «Вика» 510,8</a:t>
          </a:r>
          <a:endParaRPr lang="ru-RU" sz="3200" b="1" dirty="0"/>
        </a:p>
      </dgm:t>
    </dgm:pt>
    <dgm:pt modelId="{CAB42DC9-D479-4006-B28F-C19E377BF250}" type="parTrans" cxnId="{0DEF30E3-8937-4BEF-AA44-B95C75B035CF}">
      <dgm:prSet/>
      <dgm:spPr/>
      <dgm:t>
        <a:bodyPr/>
        <a:lstStyle/>
        <a:p>
          <a:endParaRPr lang="ru-RU"/>
        </a:p>
      </dgm:t>
    </dgm:pt>
    <dgm:pt modelId="{787C57CC-ACFA-4E63-B932-B48C975CA90C}" type="sibTrans" cxnId="{0DEF30E3-8937-4BEF-AA44-B95C75B035CF}">
      <dgm:prSet/>
      <dgm:spPr/>
      <dgm:t>
        <a:bodyPr/>
        <a:lstStyle/>
        <a:p>
          <a:endParaRPr lang="ru-RU"/>
        </a:p>
      </dgm:t>
    </dgm:pt>
    <dgm:pt modelId="{08067C20-2A85-4D15-9EDE-A02D820FCF4A}" type="pres">
      <dgm:prSet presAssocID="{B181AF20-DCC4-45E4-B386-F6B444F4F3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8DA7F1-27FE-432F-A4E6-5EF8D920D7AB}" type="pres">
      <dgm:prSet presAssocID="{76106A1C-5582-4200-8E1A-9731C776FC6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EF30E3-8937-4BEF-AA44-B95C75B035CF}" srcId="{B181AF20-DCC4-45E4-B386-F6B444F4F3CD}" destId="{76106A1C-5582-4200-8E1A-9731C776FC68}" srcOrd="0" destOrd="0" parTransId="{CAB42DC9-D479-4006-B28F-C19E377BF250}" sibTransId="{787C57CC-ACFA-4E63-B932-B48C975CA90C}"/>
    <dgm:cxn modelId="{BDBD1A80-6707-4349-8795-1947CEEE8EFB}" type="presOf" srcId="{76106A1C-5582-4200-8E1A-9731C776FC68}" destId="{F48DA7F1-27FE-432F-A4E6-5EF8D920D7AB}" srcOrd="0" destOrd="0" presId="urn:microsoft.com/office/officeart/2005/8/layout/vList2"/>
    <dgm:cxn modelId="{F003D814-CFFA-47C0-AED4-40B14AC8302F}" type="presOf" srcId="{B181AF20-DCC4-45E4-B386-F6B444F4F3CD}" destId="{08067C20-2A85-4D15-9EDE-A02D820FCF4A}" srcOrd="0" destOrd="0" presId="urn:microsoft.com/office/officeart/2005/8/layout/vList2"/>
    <dgm:cxn modelId="{07FEA5AB-1DD4-44BB-A804-50FA8CDB004B}" type="presParOf" srcId="{08067C20-2A85-4D15-9EDE-A02D820FCF4A}" destId="{F48DA7F1-27FE-432F-A4E6-5EF8D920D7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AAEF01-2E99-497C-929C-4180AB234B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A52747-70B8-4ABB-8281-F4C26898A82B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на 1.01.2017 = 541,3</a:t>
          </a:r>
          <a:endParaRPr lang="ru-RU" b="1" dirty="0"/>
        </a:p>
      </dgm:t>
    </dgm:pt>
    <dgm:pt modelId="{211BA573-A8D1-427F-A0BF-D4F7E8CC284C}" type="parTrans" cxnId="{28660697-40C7-47E3-A6F0-EE12EF727041}">
      <dgm:prSet/>
      <dgm:spPr/>
      <dgm:t>
        <a:bodyPr/>
        <a:lstStyle/>
        <a:p>
          <a:endParaRPr lang="ru-RU"/>
        </a:p>
      </dgm:t>
    </dgm:pt>
    <dgm:pt modelId="{9B8E1B39-6046-46DE-B9D3-29828E17ACE6}" type="sibTrans" cxnId="{28660697-40C7-47E3-A6F0-EE12EF727041}">
      <dgm:prSet/>
      <dgm:spPr/>
      <dgm:t>
        <a:bodyPr/>
        <a:lstStyle/>
        <a:p>
          <a:endParaRPr lang="ru-RU"/>
        </a:p>
      </dgm:t>
    </dgm:pt>
    <dgm:pt modelId="{687C4407-7652-41FC-B5D5-B4822A94B1CD}" type="pres">
      <dgm:prSet presAssocID="{A7AAEF01-2E99-497C-929C-4180AB234B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9F811E-23C9-4E08-8AE2-0B7CA1E884D7}" type="pres">
      <dgm:prSet presAssocID="{F9A52747-70B8-4ABB-8281-F4C26898A82B}" presName="linNode" presStyleCnt="0"/>
      <dgm:spPr/>
    </dgm:pt>
    <dgm:pt modelId="{2063E229-2481-4439-B770-9D6BCE4E19FF}" type="pres">
      <dgm:prSet presAssocID="{F9A52747-70B8-4ABB-8281-F4C26898A82B}" presName="parentText" presStyleLbl="node1" presStyleIdx="0" presStyleCnt="1" custScaleX="2491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3A07AC-4909-495A-9F65-6D873547B01E}" type="presOf" srcId="{F9A52747-70B8-4ABB-8281-F4C26898A82B}" destId="{2063E229-2481-4439-B770-9D6BCE4E19FF}" srcOrd="0" destOrd="0" presId="urn:microsoft.com/office/officeart/2005/8/layout/vList5"/>
    <dgm:cxn modelId="{B460D115-BFAF-4DE6-85B2-5D77059B349A}" type="presOf" srcId="{A7AAEF01-2E99-497C-929C-4180AB234B47}" destId="{687C4407-7652-41FC-B5D5-B4822A94B1CD}" srcOrd="0" destOrd="0" presId="urn:microsoft.com/office/officeart/2005/8/layout/vList5"/>
    <dgm:cxn modelId="{28660697-40C7-47E3-A6F0-EE12EF727041}" srcId="{A7AAEF01-2E99-497C-929C-4180AB234B47}" destId="{F9A52747-70B8-4ABB-8281-F4C26898A82B}" srcOrd="0" destOrd="0" parTransId="{211BA573-A8D1-427F-A0BF-D4F7E8CC284C}" sibTransId="{9B8E1B39-6046-46DE-B9D3-29828E17ACE6}"/>
    <dgm:cxn modelId="{A422C654-2CA3-42A2-80F1-4B300B916FA8}" type="presParOf" srcId="{687C4407-7652-41FC-B5D5-B4822A94B1CD}" destId="{7C9F811E-23C9-4E08-8AE2-0B7CA1E884D7}" srcOrd="0" destOrd="0" presId="urn:microsoft.com/office/officeart/2005/8/layout/vList5"/>
    <dgm:cxn modelId="{3DE6BCF2-6C74-440B-AEF5-D2C52D3B7BFE}" type="presParOf" srcId="{7C9F811E-23C9-4E08-8AE2-0B7CA1E884D7}" destId="{2063E229-2481-4439-B770-9D6BCE4E19F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23BF28-B786-488E-ADB9-90F44ED435A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AAF480-0C60-4C37-AFBD-D0B2A78686D0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на 1.01.2018 = 76,5</a:t>
          </a:r>
          <a:endParaRPr lang="ru-RU" b="1" dirty="0"/>
        </a:p>
      </dgm:t>
    </dgm:pt>
    <dgm:pt modelId="{3EF9872A-E852-4A36-9C30-435F0B91C441}" type="parTrans" cxnId="{CFE3581D-3CB2-4A4D-8657-F302915693E1}">
      <dgm:prSet/>
      <dgm:spPr/>
      <dgm:t>
        <a:bodyPr/>
        <a:lstStyle/>
        <a:p>
          <a:endParaRPr lang="ru-RU"/>
        </a:p>
      </dgm:t>
    </dgm:pt>
    <dgm:pt modelId="{82DAA6ED-DFC5-4342-9BD7-4FD56DECBC4D}" type="sibTrans" cxnId="{CFE3581D-3CB2-4A4D-8657-F302915693E1}">
      <dgm:prSet/>
      <dgm:spPr/>
      <dgm:t>
        <a:bodyPr/>
        <a:lstStyle/>
        <a:p>
          <a:endParaRPr lang="ru-RU"/>
        </a:p>
      </dgm:t>
    </dgm:pt>
    <dgm:pt modelId="{2B13A20B-A126-4581-A781-DC6E6D553375}" type="pres">
      <dgm:prSet presAssocID="{C223BF28-B786-488E-ADB9-90F44ED435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D04F81-34BF-4AAF-83EB-685C495D5CF3}" type="pres">
      <dgm:prSet presAssocID="{84AAF480-0C60-4C37-AFBD-D0B2A78686D0}" presName="linNode" presStyleCnt="0"/>
      <dgm:spPr/>
    </dgm:pt>
    <dgm:pt modelId="{3D72DD53-9876-41C3-9257-AB4C4270A9AD}" type="pres">
      <dgm:prSet presAssocID="{84AAF480-0C60-4C37-AFBD-D0B2A78686D0}" presName="parentText" presStyleLbl="node1" presStyleIdx="0" presStyleCnt="1" custScaleX="2629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B90728-53AB-4E22-AF37-FC660ED2CB24}" type="presOf" srcId="{84AAF480-0C60-4C37-AFBD-D0B2A78686D0}" destId="{3D72DD53-9876-41C3-9257-AB4C4270A9AD}" srcOrd="0" destOrd="0" presId="urn:microsoft.com/office/officeart/2005/8/layout/vList5"/>
    <dgm:cxn modelId="{97654AA7-DF30-42CF-9EDE-6730274BAF91}" type="presOf" srcId="{C223BF28-B786-488E-ADB9-90F44ED435A3}" destId="{2B13A20B-A126-4581-A781-DC6E6D553375}" srcOrd="0" destOrd="0" presId="urn:microsoft.com/office/officeart/2005/8/layout/vList5"/>
    <dgm:cxn modelId="{CFE3581D-3CB2-4A4D-8657-F302915693E1}" srcId="{C223BF28-B786-488E-ADB9-90F44ED435A3}" destId="{84AAF480-0C60-4C37-AFBD-D0B2A78686D0}" srcOrd="0" destOrd="0" parTransId="{3EF9872A-E852-4A36-9C30-435F0B91C441}" sibTransId="{82DAA6ED-DFC5-4342-9BD7-4FD56DECBC4D}"/>
    <dgm:cxn modelId="{F54BB8F3-7791-42C2-83AA-F0425D11C5C0}" type="presParOf" srcId="{2B13A20B-A126-4581-A781-DC6E6D553375}" destId="{0DD04F81-34BF-4AAF-83EB-685C495D5CF3}" srcOrd="0" destOrd="0" presId="urn:microsoft.com/office/officeart/2005/8/layout/vList5"/>
    <dgm:cxn modelId="{6945CD7F-876D-494C-B1AE-CD68465DED58}" type="presParOf" srcId="{0DD04F81-34BF-4AAF-83EB-685C495D5CF3}" destId="{3D72DD53-9876-41C3-9257-AB4C4270A9A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9F80E8-12B4-490A-B27B-37016438F4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A4BE0F-0215-4440-AB7A-9D7981651F11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smtClean="0"/>
            <a:t>Физические лица по программе «Сельский дом» и «Социальное развитие села» 30,5</a:t>
          </a:r>
          <a:endParaRPr lang="ru-RU" b="1" dirty="0"/>
        </a:p>
      </dgm:t>
    </dgm:pt>
    <dgm:pt modelId="{9385EC08-3E75-45CD-AABF-DA25B53C79DA}" type="parTrans" cxnId="{1C3915C6-852A-4817-B119-CED320FE1E57}">
      <dgm:prSet/>
      <dgm:spPr/>
      <dgm:t>
        <a:bodyPr/>
        <a:lstStyle/>
        <a:p>
          <a:endParaRPr lang="ru-RU"/>
        </a:p>
      </dgm:t>
    </dgm:pt>
    <dgm:pt modelId="{10997E73-1144-4B4F-9E3C-ED0E7138B6BF}" type="sibTrans" cxnId="{1C3915C6-852A-4817-B119-CED320FE1E57}">
      <dgm:prSet/>
      <dgm:spPr/>
      <dgm:t>
        <a:bodyPr/>
        <a:lstStyle/>
        <a:p>
          <a:endParaRPr lang="ru-RU"/>
        </a:p>
      </dgm:t>
    </dgm:pt>
    <dgm:pt modelId="{6ED67E8B-397F-4ABA-AFFB-133890B52479}" type="pres">
      <dgm:prSet presAssocID="{2E9F80E8-12B4-490A-B27B-37016438F4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EFEA76-1CF0-42E2-AC69-6AD0D2F9C997}" type="pres">
      <dgm:prSet presAssocID="{C4A4BE0F-0215-4440-AB7A-9D7981651F11}" presName="parentText" presStyleLbl="node1" presStyleIdx="0" presStyleCnt="1" custScaleY="1129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207173-C6EB-4DEA-A638-6B0C90095322}" type="presOf" srcId="{2E9F80E8-12B4-490A-B27B-37016438F4A0}" destId="{6ED67E8B-397F-4ABA-AFFB-133890B52479}" srcOrd="0" destOrd="0" presId="urn:microsoft.com/office/officeart/2005/8/layout/vList2"/>
    <dgm:cxn modelId="{1C3915C6-852A-4817-B119-CED320FE1E57}" srcId="{2E9F80E8-12B4-490A-B27B-37016438F4A0}" destId="{C4A4BE0F-0215-4440-AB7A-9D7981651F11}" srcOrd="0" destOrd="0" parTransId="{9385EC08-3E75-45CD-AABF-DA25B53C79DA}" sibTransId="{10997E73-1144-4B4F-9E3C-ED0E7138B6BF}"/>
    <dgm:cxn modelId="{1C13F60B-BC0A-4E36-8239-C54A07A6388B}" type="presOf" srcId="{C4A4BE0F-0215-4440-AB7A-9D7981651F11}" destId="{FBEFEA76-1CF0-42E2-AC69-6AD0D2F9C997}" srcOrd="0" destOrd="0" presId="urn:microsoft.com/office/officeart/2005/8/layout/vList2"/>
    <dgm:cxn modelId="{35513494-F812-4BF5-B965-772854644DAE}" type="presParOf" srcId="{6ED67E8B-397F-4ABA-AFFB-133890B52479}" destId="{FBEFEA76-1CF0-42E2-AC69-6AD0D2F9C9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6754CB-AB10-4756-8E22-40A54A6DFD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DD3F3F-4181-4366-BCBE-F826B502E8B0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smtClean="0"/>
            <a:t>Физические лица по программе «Сельский дом»</a:t>
          </a:r>
        </a:p>
        <a:p>
          <a:pPr rtl="0"/>
          <a:r>
            <a:rPr lang="ru-RU" b="1" dirty="0" smtClean="0"/>
            <a:t> и «Социальное развитие села» 24,5</a:t>
          </a:r>
          <a:endParaRPr lang="ru-RU" b="1" dirty="0"/>
        </a:p>
      </dgm:t>
    </dgm:pt>
    <dgm:pt modelId="{F79F7E8C-7A94-49A0-9073-DAE5F06D22A7}" type="parTrans" cxnId="{CD8D2214-E8DF-435B-98D1-1EEA022AD671}">
      <dgm:prSet/>
      <dgm:spPr/>
      <dgm:t>
        <a:bodyPr/>
        <a:lstStyle/>
        <a:p>
          <a:endParaRPr lang="ru-RU"/>
        </a:p>
      </dgm:t>
    </dgm:pt>
    <dgm:pt modelId="{8C54E959-F577-43B5-BD77-4B673CAD5FA3}" type="sibTrans" cxnId="{CD8D2214-E8DF-435B-98D1-1EEA022AD671}">
      <dgm:prSet/>
      <dgm:spPr/>
      <dgm:t>
        <a:bodyPr/>
        <a:lstStyle/>
        <a:p>
          <a:endParaRPr lang="ru-RU"/>
        </a:p>
      </dgm:t>
    </dgm:pt>
    <dgm:pt modelId="{2A4E5686-C6CC-41F5-9028-74386309BC0E}" type="pres">
      <dgm:prSet presAssocID="{4D6754CB-AB10-4756-8E22-40A54A6DFD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A9A360-5DCD-4C2F-B9DA-D6099C161C2F}" type="pres">
      <dgm:prSet presAssocID="{29DD3F3F-4181-4366-BCBE-F826B502E8B0}" presName="parentText" presStyleLbl="node1" presStyleIdx="0" presStyleCnt="1" custScaleY="71048" custLinFactNeighborY="-47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D039B1-BAD2-4330-B77A-A3F30C3BEA60}" type="presOf" srcId="{4D6754CB-AB10-4756-8E22-40A54A6DFDA5}" destId="{2A4E5686-C6CC-41F5-9028-74386309BC0E}" srcOrd="0" destOrd="0" presId="urn:microsoft.com/office/officeart/2005/8/layout/vList2"/>
    <dgm:cxn modelId="{CD8D2214-E8DF-435B-98D1-1EEA022AD671}" srcId="{4D6754CB-AB10-4756-8E22-40A54A6DFDA5}" destId="{29DD3F3F-4181-4366-BCBE-F826B502E8B0}" srcOrd="0" destOrd="0" parTransId="{F79F7E8C-7A94-49A0-9073-DAE5F06D22A7}" sibTransId="{8C54E959-F577-43B5-BD77-4B673CAD5FA3}"/>
    <dgm:cxn modelId="{E40AA4D7-7924-4E93-9695-9535A07153FE}" type="presOf" srcId="{29DD3F3F-4181-4366-BCBE-F826B502E8B0}" destId="{46A9A360-5DCD-4C2F-B9DA-D6099C161C2F}" srcOrd="0" destOrd="0" presId="urn:microsoft.com/office/officeart/2005/8/layout/vList2"/>
    <dgm:cxn modelId="{57212CDB-6F05-4252-95E5-17D6A0853972}" type="presParOf" srcId="{2A4E5686-C6CC-41F5-9028-74386309BC0E}" destId="{46A9A360-5DCD-4C2F-B9DA-D6099C161C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BA038A-D6EF-4D5B-80AB-E083DB974E00}">
      <dsp:nvSpPr>
        <dsp:cNvPr id="0" name=""/>
        <dsp:cNvSpPr/>
      </dsp:nvSpPr>
      <dsp:spPr>
        <a:xfrm>
          <a:off x="0" y="7975"/>
          <a:ext cx="3997677" cy="99216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СПК «Вика» 52,0</a:t>
          </a:r>
          <a:endParaRPr lang="ru-RU" sz="2800" b="1" kern="1200" dirty="0"/>
        </a:p>
      </dsp:txBody>
      <dsp:txXfrm>
        <a:off x="0" y="7975"/>
        <a:ext cx="3997677" cy="992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8DA7F1-27FE-432F-A4E6-5EF8D920D7AB}">
      <dsp:nvSpPr>
        <dsp:cNvPr id="0" name=""/>
        <dsp:cNvSpPr/>
      </dsp:nvSpPr>
      <dsp:spPr>
        <a:xfrm>
          <a:off x="0" y="7975"/>
          <a:ext cx="4214842" cy="99216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СПК «Вика» 510,8</a:t>
          </a:r>
          <a:endParaRPr lang="ru-RU" sz="3200" b="1" kern="1200" dirty="0"/>
        </a:p>
      </dsp:txBody>
      <dsp:txXfrm>
        <a:off x="0" y="7975"/>
        <a:ext cx="4214842" cy="9921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63E229-2481-4439-B770-9D6BCE4E19FF}">
      <dsp:nvSpPr>
        <dsp:cNvPr id="0" name=""/>
        <dsp:cNvSpPr/>
      </dsp:nvSpPr>
      <dsp:spPr>
        <a:xfrm>
          <a:off x="217160" y="0"/>
          <a:ext cx="3780521" cy="648071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на 1.01.2017 = 541,3</a:t>
          </a:r>
          <a:endParaRPr lang="ru-RU" sz="3100" b="1" kern="1200" dirty="0"/>
        </a:p>
      </dsp:txBody>
      <dsp:txXfrm>
        <a:off x="217160" y="0"/>
        <a:ext cx="3780521" cy="64807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72DD53-9876-41C3-9257-AB4C4270A9AD}">
      <dsp:nvSpPr>
        <dsp:cNvPr id="0" name=""/>
        <dsp:cNvSpPr/>
      </dsp:nvSpPr>
      <dsp:spPr>
        <a:xfrm>
          <a:off x="108673" y="0"/>
          <a:ext cx="3854619" cy="648071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на 1.01.2018 = 76,5</a:t>
          </a:r>
          <a:endParaRPr lang="ru-RU" sz="3200" b="1" kern="1200" dirty="0"/>
        </a:p>
      </dsp:txBody>
      <dsp:txXfrm>
        <a:off x="108673" y="0"/>
        <a:ext cx="3854619" cy="64807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EFEA76-1CF0-42E2-AC69-6AD0D2F9C997}">
      <dsp:nvSpPr>
        <dsp:cNvPr id="0" name=""/>
        <dsp:cNvSpPr/>
      </dsp:nvSpPr>
      <dsp:spPr>
        <a:xfrm>
          <a:off x="0" y="26871"/>
          <a:ext cx="4177034" cy="124240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Физические лица по программе «Сельский дом» и «Социальное развитие села» 30,5</a:t>
          </a:r>
          <a:endParaRPr lang="ru-RU" sz="2000" b="1" kern="1200" dirty="0"/>
        </a:p>
      </dsp:txBody>
      <dsp:txXfrm>
        <a:off x="0" y="26871"/>
        <a:ext cx="4177034" cy="12424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A9A360-5DCD-4C2F-B9DA-D6099C161C2F}">
      <dsp:nvSpPr>
        <dsp:cNvPr id="0" name=""/>
        <dsp:cNvSpPr/>
      </dsp:nvSpPr>
      <dsp:spPr>
        <a:xfrm>
          <a:off x="0" y="0"/>
          <a:ext cx="4176464" cy="1206991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Физические лица по программе «Сельский дом»</a:t>
          </a:r>
        </a:p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и «Социальное развитие села» 24,5</a:t>
          </a:r>
          <a:endParaRPr lang="ru-RU" sz="1900" b="1" kern="1200" dirty="0"/>
        </a:p>
      </dsp:txBody>
      <dsp:txXfrm>
        <a:off x="0" y="0"/>
        <a:ext cx="4176464" cy="1206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0.46218</cdr:x>
      <cdr:y>0.48957</cdr:y>
    </cdr:from>
    <cdr:to>
      <cdr:x>0.58824</cdr:x>
      <cdr:y>0.54463</cdr:y>
    </cdr:to>
    <cdr:sp macro="" textlink="">
      <cdr:nvSpPr>
        <cdr:cNvPr id="4" name="TextBox 29"/>
        <cdr:cNvSpPr txBox="1"/>
      </cdr:nvSpPr>
      <cdr:spPr>
        <a:xfrm xmlns:a="http://schemas.openxmlformats.org/drawingml/2006/main">
          <a:off x="3960440" y="2736304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    99,3%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0.14286</cdr:x>
      <cdr:y>0.01288</cdr:y>
    </cdr:from>
    <cdr:to>
      <cdr:x>0.57983</cdr:x>
      <cdr:y>0.11595</cdr:y>
    </cdr:to>
    <cdr:sp macro="" textlink="">
      <cdr:nvSpPr>
        <cdr:cNvPr id="33" name="Прямая со стрелкой 32"/>
        <cdr:cNvSpPr/>
      </cdr:nvSpPr>
      <cdr:spPr>
        <a:xfrm xmlns:a="http://schemas.openxmlformats.org/drawingml/2006/main" flipV="1">
          <a:off x="1224160" y="72007"/>
          <a:ext cx="3744392" cy="57606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0.06944</cdr:x>
      <cdr:y>0.16545</cdr:y>
    </cdr:from>
    <cdr:to>
      <cdr:x>0.30137</cdr:x>
      <cdr:y>0.24817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360040" y="1008112"/>
          <a:ext cx="120243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0.58824</cdr:x>
      <cdr:y>0.10636</cdr:y>
    </cdr:from>
    <cdr:to>
      <cdr:x>0.68908</cdr:x>
      <cdr:y>0.16748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5040561" y="594461"/>
          <a:ext cx="864095" cy="341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1010,6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0.47899</cdr:x>
      <cdr:y>0.27055</cdr:y>
    </cdr:from>
    <cdr:to>
      <cdr:x>0.56303</cdr:x>
      <cdr:y>0.32208</cdr:y>
    </cdr:to>
    <cdr:sp macro="" textlink="">
      <cdr:nvSpPr>
        <cdr:cNvPr id="10" name="TextBox 9"/>
        <cdr:cNvSpPr txBox="1"/>
      </cdr:nvSpPr>
      <cdr:spPr>
        <a:xfrm xmlns:a="http://schemas.openxmlformats.org/drawingml/2006/main" flipH="1">
          <a:off x="4104456" y="151216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100,9%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0.34454</cdr:x>
      <cdr:y>0.11595</cdr:y>
    </cdr:from>
    <cdr:to>
      <cdr:x>0.45378</cdr:x>
      <cdr:y>0.18037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952328" y="648072"/>
          <a:ext cx="936104" cy="36004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1015,2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0.47899</cdr:x>
      <cdr:y>0.2319</cdr:y>
    </cdr:from>
    <cdr:to>
      <cdr:x>0.55462</cdr:x>
      <cdr:y>0.28343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V="1">
          <a:off x="4104456" y="1296144"/>
          <a:ext cx="648072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0.2521</cdr:x>
      <cdr:y>0</cdr:y>
    </cdr:from>
    <cdr:to>
      <cdr:x>0.36134</cdr:x>
      <cdr:y>0.10307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2160240" y="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0.47899</cdr:x>
      <cdr:y>0.42515</cdr:y>
    </cdr:from>
    <cdr:to>
      <cdr:x>0.56303</cdr:x>
      <cdr:y>0.4638</cdr:y>
    </cdr:to>
    <cdr:sp macro="" textlink="">
      <cdr:nvSpPr>
        <cdr:cNvPr id="27" name="Прямая со стрелкой 26"/>
        <cdr:cNvSpPr/>
      </cdr:nvSpPr>
      <cdr:spPr>
        <a:xfrm xmlns:a="http://schemas.openxmlformats.org/drawingml/2006/main">
          <a:off x="4104456" y="2376264"/>
          <a:ext cx="720080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0.12727</cdr:x>
      <cdr:y>0.01193</cdr:y>
    </cdr:from>
    <cdr:to>
      <cdr:x>0.45691</cdr:x>
      <cdr:y>0.08787</cdr:y>
    </cdr:to>
    <cdr:sp macro="" textlink="">
      <cdr:nvSpPr>
        <cdr:cNvPr id="28" name="TextBox 27"/>
        <cdr:cNvSpPr txBox="1"/>
      </cdr:nvSpPr>
      <cdr:spPr>
        <a:xfrm xmlns:a="http://schemas.openxmlformats.org/drawingml/2006/main" rot="21043061">
          <a:off x="1090535" y="66697"/>
          <a:ext cx="2824743" cy="424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+ 7,6 % (+71,4 млн. рублей)</a:t>
          </a:r>
          <a:endParaRPr lang="ru-RU" sz="16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0.45378</cdr:x>
      <cdr:y>0.0773</cdr:y>
    </cdr:from>
    <cdr:to>
      <cdr:x>0.58824</cdr:x>
      <cdr:y>0.16748</cdr:y>
    </cdr:to>
    <cdr:sp macro="" textlink="">
      <cdr:nvSpPr>
        <cdr:cNvPr id="12" name="Овал 11"/>
        <cdr:cNvSpPr/>
      </cdr:nvSpPr>
      <cdr:spPr>
        <a:xfrm xmlns:a="http://schemas.openxmlformats.org/drawingml/2006/main">
          <a:off x="3888432" y="432048"/>
          <a:ext cx="1152128" cy="50405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99,6%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0.46218</cdr:x>
      <cdr:y>0.48957</cdr:y>
    </cdr:from>
    <cdr:to>
      <cdr:x>0.58824</cdr:x>
      <cdr:y>0.54463</cdr:y>
    </cdr:to>
    <cdr:sp macro="" textlink="">
      <cdr:nvSpPr>
        <cdr:cNvPr id="4" name="TextBox 29"/>
        <cdr:cNvSpPr txBox="1"/>
      </cdr:nvSpPr>
      <cdr:spPr>
        <a:xfrm xmlns:a="http://schemas.openxmlformats.org/drawingml/2006/main">
          <a:off x="3960440" y="2736304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   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0.14286</cdr:x>
      <cdr:y>0.01288</cdr:y>
    </cdr:from>
    <cdr:to>
      <cdr:x>0.57983</cdr:x>
      <cdr:y>0.11595</cdr:y>
    </cdr:to>
    <cdr:sp macro="" textlink="">
      <cdr:nvSpPr>
        <cdr:cNvPr id="33" name="Прямая со стрелкой 32"/>
        <cdr:cNvSpPr/>
      </cdr:nvSpPr>
      <cdr:spPr>
        <a:xfrm xmlns:a="http://schemas.openxmlformats.org/drawingml/2006/main" flipV="1">
          <a:off x="1224160" y="72007"/>
          <a:ext cx="3744392" cy="57606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0.06944</cdr:x>
      <cdr:y>0.16545</cdr:y>
    </cdr:from>
    <cdr:to>
      <cdr:x>0.30137</cdr:x>
      <cdr:y>0.24817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360040" y="1008112"/>
          <a:ext cx="120243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0.58824</cdr:x>
      <cdr:y>0.10636</cdr:y>
    </cdr:from>
    <cdr:to>
      <cdr:x>0.68908</cdr:x>
      <cdr:y>0.16748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5040561" y="594461"/>
          <a:ext cx="864095" cy="341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1034,0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0.48659</cdr:x>
      <cdr:y>0.07936</cdr:y>
    </cdr:from>
    <cdr:to>
      <cdr:x>0.56722</cdr:x>
      <cdr:y>0.14373</cdr:y>
    </cdr:to>
    <cdr:sp macro="" textlink="">
      <cdr:nvSpPr>
        <cdr:cNvPr id="10" name="TextBox 9"/>
        <cdr:cNvSpPr txBox="1"/>
      </cdr:nvSpPr>
      <cdr:spPr>
        <a:xfrm xmlns:a="http://schemas.openxmlformats.org/drawingml/2006/main" flipH="1">
          <a:off x="4169538" y="437893"/>
          <a:ext cx="690941" cy="3551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98%</a:t>
          </a:r>
          <a:endParaRPr lang="ru-RU" sz="16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0.34454</cdr:x>
      <cdr:y>0.09294</cdr:y>
    </cdr:from>
    <cdr:to>
      <cdr:x>0.45378</cdr:x>
      <cdr:y>0.15684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952347" y="519447"/>
          <a:ext cx="936072" cy="35719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 1054,4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0.4752</cdr:x>
      <cdr:y>0.11652</cdr:y>
    </cdr:from>
    <cdr:to>
      <cdr:x>0.56691</cdr:x>
      <cdr:y>0.16831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>
          <a:off x="4071966" y="642942"/>
          <a:ext cx="785818" cy="28575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0.2521</cdr:x>
      <cdr:y>0</cdr:y>
    </cdr:from>
    <cdr:to>
      <cdr:x>0.36134</cdr:x>
      <cdr:y>0.10307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2160240" y="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0.12727</cdr:x>
      <cdr:y>0.01193</cdr:y>
    </cdr:from>
    <cdr:to>
      <cdr:x>0.45691</cdr:x>
      <cdr:y>0.08787</cdr:y>
    </cdr:to>
    <cdr:sp macro="" textlink="">
      <cdr:nvSpPr>
        <cdr:cNvPr id="28" name="TextBox 27"/>
        <cdr:cNvSpPr txBox="1"/>
      </cdr:nvSpPr>
      <cdr:spPr>
        <a:xfrm xmlns:a="http://schemas.openxmlformats.org/drawingml/2006/main" rot="21043061">
          <a:off x="1090535" y="66697"/>
          <a:ext cx="2824743" cy="424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+ 11,2 % (+104,4 млн. рублей)</a:t>
          </a:r>
          <a:endParaRPr lang="ru-RU" sz="16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0.48746</cdr:x>
      <cdr:y>0.27188</cdr:y>
    </cdr:from>
    <cdr:to>
      <cdr:x>0.54582</cdr:x>
      <cdr:y>0.323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177034" y="151957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0.47912</cdr:x>
      <cdr:y>0.27188</cdr:y>
    </cdr:from>
    <cdr:to>
      <cdr:x>0.54582</cdr:x>
      <cdr:y>0.33578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105596" y="1519578"/>
          <a:ext cx="57150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0.07896</cdr:x>
      <cdr:y>0.8364</cdr:y>
    </cdr:from>
    <cdr:to>
      <cdr:x>0.24569</cdr:x>
      <cdr:y>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76572" y="4674839"/>
          <a:ext cx="14287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0.05002</cdr:x>
      <cdr:y>0.8364</cdr:y>
    </cdr:from>
    <cdr:to>
      <cdr:x>0.26678</cdr:x>
      <cdr:y>1</cdr:y>
    </cdr:to>
    <cdr:sp macro="" textlink="">
      <cdr:nvSpPr>
        <cdr:cNvPr id="18" name="Овал 17"/>
        <cdr:cNvSpPr/>
      </cdr:nvSpPr>
      <cdr:spPr>
        <a:xfrm xmlns:a="http://schemas.openxmlformats.org/drawingml/2006/main">
          <a:off x="428619" y="4615089"/>
          <a:ext cx="1857397" cy="90271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ПРОФИЦИТ</a:t>
          </a:r>
        </a:p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9,6 МЛН.РУБ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0.30013</cdr:x>
      <cdr:y>0.8364</cdr:y>
    </cdr:from>
    <cdr:to>
      <cdr:x>0.53542</cdr:x>
      <cdr:y>1</cdr:y>
    </cdr:to>
    <cdr:sp macro="" textlink="">
      <cdr:nvSpPr>
        <cdr:cNvPr id="19" name="Овал 18"/>
        <cdr:cNvSpPr/>
      </cdr:nvSpPr>
      <cdr:spPr>
        <a:xfrm xmlns:a="http://schemas.openxmlformats.org/drawingml/2006/main">
          <a:off x="2571768" y="4643470"/>
          <a:ext cx="2016189" cy="90271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ДЕФИЦИТ</a:t>
          </a:r>
        </a:p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-39,2МЛН.РУБ</a:t>
          </a:r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0.57524</cdr:x>
      <cdr:y>0.8286</cdr:y>
    </cdr:from>
    <cdr:to>
      <cdr:x>0.82534</cdr:x>
      <cdr:y>0.9922</cdr:y>
    </cdr:to>
    <cdr:sp macro="" textlink="">
      <cdr:nvSpPr>
        <cdr:cNvPr id="20" name="Овал 19"/>
        <cdr:cNvSpPr/>
      </cdr:nvSpPr>
      <cdr:spPr>
        <a:xfrm xmlns:a="http://schemas.openxmlformats.org/drawingml/2006/main">
          <a:off x="4929222" y="4572032"/>
          <a:ext cx="2143099" cy="90271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ДЕФИЦИТ</a:t>
          </a:r>
        </a:p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-23,4 МЛН.РУБ.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0.65574</cdr:x>
      <cdr:y>0.30766</cdr:y>
    </cdr:from>
    <cdr:to>
      <cdr:x>1</cdr:x>
      <cdr:y>0.5846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6984776" y="1599952"/>
          <a:ext cx="3024336" cy="1440160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+11,3 </a:t>
          </a:r>
          <a: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млн.рублей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(↑ 107 %)</a:t>
          </a:r>
          <a:endParaRPr lang="ru-RU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0.31783</cdr:x>
      <cdr:y>0.15942</cdr:y>
    </cdr:from>
    <cdr:to>
      <cdr:x>0.46512</cdr:x>
      <cdr:y>0.31507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52328" y="792088"/>
          <a:ext cx="1368152" cy="773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i="1" dirty="0" smtClean="0">
              <a:solidFill>
                <a:srgbClr val="12BC0E"/>
              </a:solidFill>
            </a:rPr>
            <a:t>101,3%</a:t>
          </a:r>
          <a:endParaRPr lang="ru-RU" sz="2000" b="1" i="1" dirty="0">
            <a:solidFill>
              <a:srgbClr val="12BC0E"/>
            </a:solidFill>
          </a:endParaRPr>
        </a:p>
      </cdr:txBody>
    </cdr:sp>
  </cdr:relSizeAnchor>
  <cdr:relSizeAnchor xmlns:cdr="http://schemas.openxmlformats.org/drawingml/2006/chartDrawing">
    <cdr:from>
      <cdr:x>0.49799</cdr:x>
      <cdr:y>0.15942</cdr:y>
    </cdr:from>
    <cdr:to>
      <cdr:x>0.62861</cdr:x>
      <cdr:y>0.21739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625845" y="792089"/>
          <a:ext cx="1213333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rgbClr val="12BC0E"/>
              </a:solidFill>
            </a:rPr>
            <a:t>112%</a:t>
          </a:r>
          <a:endParaRPr lang="ru-RU" sz="2000" b="1" i="1" dirty="0">
            <a:solidFill>
              <a:srgbClr val="12BC0E"/>
            </a:solidFill>
          </a:endParaRPr>
        </a:p>
      </cdr:txBody>
    </cdr:sp>
  </cdr:relSizeAnchor>
  <cdr:relSizeAnchor xmlns:cdr="http://schemas.openxmlformats.org/drawingml/2006/chartDrawing">
    <cdr:from>
      <cdr:x>0.66943</cdr:x>
      <cdr:y>0.15942</cdr:y>
    </cdr:from>
    <cdr:to>
      <cdr:x>0.80821</cdr:x>
      <cdr:y>0.24638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218357" y="792088"/>
          <a:ext cx="128913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i="1" dirty="0" smtClean="0">
              <a:solidFill>
                <a:srgbClr val="12BC0E"/>
              </a:solidFill>
            </a:rPr>
            <a:t>111,6%</a:t>
          </a:r>
          <a:endParaRPr lang="ru-RU" sz="2000" b="1" i="1" dirty="0">
            <a:solidFill>
              <a:srgbClr val="12BC0E"/>
            </a:solidFill>
          </a:endParaRPr>
        </a:p>
      </cdr:txBody>
    </cdr:sp>
  </cdr:relSizeAnchor>
  <cdr:relSizeAnchor xmlns:cdr="http://schemas.openxmlformats.org/drawingml/2006/chartDrawing">
    <cdr:from>
      <cdr:x>0.28682</cdr:x>
      <cdr:y>0.23188</cdr:y>
    </cdr:from>
    <cdr:to>
      <cdr:x>0.39535</cdr:x>
      <cdr:y>0.33219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2664296" y="1152128"/>
          <a:ext cx="1008112" cy="4983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0.44186</cdr:x>
      <cdr:y>0.24638</cdr:y>
    </cdr:from>
    <cdr:to>
      <cdr:x>0.56589</cdr:x>
      <cdr:y>0.33333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4104456" y="1224136"/>
          <a:ext cx="1152128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0.5969</cdr:x>
      <cdr:y>0.26087</cdr:y>
    </cdr:from>
    <cdr:to>
      <cdr:x>0.72868</cdr:x>
      <cdr:y>0.36232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5544616" y="1296144"/>
          <a:ext cx="1224136" cy="50405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0.33726</cdr:x>
      <cdr:y>0</cdr:y>
    </cdr:from>
    <cdr:to>
      <cdr:x>0.78688</cdr:x>
      <cdr:y>1</cdr:y>
    </cdr:to>
    <cdr:sp macro="" textlink="">
      <cdr:nvSpPr>
        <cdr:cNvPr id="3" name="12-конечная звезда 2"/>
        <cdr:cNvSpPr/>
      </cdr:nvSpPr>
      <cdr:spPr>
        <a:xfrm xmlns:a="http://schemas.openxmlformats.org/drawingml/2006/main">
          <a:off x="3132856" y="0"/>
          <a:ext cx="4176464" cy="792088"/>
        </a:xfrm>
        <a:prstGeom xmlns:a="http://schemas.openxmlformats.org/drawingml/2006/main" prst="star12">
          <a:avLst/>
        </a:prstGeom>
        <a:solidFill xmlns:a="http://schemas.openxmlformats.org/drawingml/2006/main">
          <a:schemeClr val="bg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0.37602</cdr:x>
      <cdr:y>0.18182</cdr:y>
    </cdr:from>
    <cdr:to>
      <cdr:x>0.72567</cdr:x>
      <cdr:y>0.92229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92897" y="144017"/>
          <a:ext cx="3247876" cy="586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+ 24 млн. рублей или на 27%</a:t>
          </a:r>
          <a:endParaRPr lang="ru-RU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0.65753</cdr:x>
      <cdr:y>0.07262</cdr:y>
    </cdr:from>
    <cdr:to>
      <cdr:x>0.9726</cdr:x>
      <cdr:y>0.24207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3456384" y="432048"/>
          <a:ext cx="1656184" cy="1008112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dirty="0" smtClean="0"/>
            <a:t>Остаток    </a:t>
          </a:r>
          <a:r>
            <a:rPr lang="ru-RU" sz="1800" b="1" dirty="0" smtClean="0"/>
            <a:t>6,3</a:t>
          </a:r>
          <a:endParaRPr lang="ru-RU" sz="18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0.31111</cdr:x>
      <cdr:y>0.39744</cdr:y>
    </cdr:from>
    <cdr:to>
      <cdr:x>0.75523</cdr:x>
      <cdr:y>0.55128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2232248"/>
          <a:ext cx="1439105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0.41667</cdr:x>
      <cdr:y>0.39744</cdr:y>
    </cdr:from>
    <cdr:to>
      <cdr:x>0.77778</cdr:x>
      <cdr:y>0.53846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80120" y="2232248"/>
          <a:ext cx="93610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0.52778</cdr:x>
      <cdr:y>0.48718</cdr:y>
    </cdr:from>
    <cdr:to>
      <cdr:x>0.88052</cdr:x>
      <cdr:y>0.64998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68152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0.22222</cdr:x>
      <cdr:y>0.17949</cdr:y>
    </cdr:from>
    <cdr:to>
      <cdr:x>0.57496</cdr:x>
      <cdr:y>0.34229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6064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0.41667</cdr:x>
      <cdr:y>0.42308</cdr:y>
    </cdr:from>
    <cdr:to>
      <cdr:x>0.77778</cdr:x>
      <cdr:y>0.53846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80120" y="2376264"/>
          <a:ext cx="93610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Факт  </a:t>
          </a:r>
        </a:p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66,7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E9F02-52DC-45D2-9D96-CE15D3FBCB57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BE6F4-6B06-4D52-83DA-2C445DD4FA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327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C29842-43F5-464D-9BE1-BD592D902A5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 </a:t>
            </a:r>
            <a:endParaRPr lang="ru-RU" sz="1200" baseline="0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502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 </a:t>
            </a:r>
            <a:endParaRPr lang="ru-RU" sz="1200" baseline="0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502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</a:t>
            </a:r>
            <a:endParaRPr lang="ru-R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538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38062" y="4715907"/>
            <a:ext cx="5863608" cy="4929474"/>
          </a:xfrm>
        </p:spPr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9415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b="1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098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xfrm>
            <a:off x="666913" y="4715910"/>
            <a:ext cx="5493469" cy="471341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2C52CEC3-5B18-4C54-A600-A211770F7AD7}" type="slidenum">
              <a:rPr lang="en-US" altLang="ru-RU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ru-R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7434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ABADD-B4D8-4B29-90D5-C67F935E7BA4}" type="datetime1">
              <a:rPr lang="ru-RU" smtClean="0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0B24F-4024-4D58-9861-B18A48B07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857224" y="332657"/>
            <a:ext cx="7643866" cy="563231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Отчет </a:t>
            </a:r>
          </a:p>
          <a:p>
            <a:pPr algn="ctr"/>
            <a:r>
              <a:rPr lang="ru-RU" sz="44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об исполнении бюджета Нытвенского муниципального района (районного бюджета)                       за 2017 </a:t>
            </a:r>
            <a:r>
              <a:rPr lang="ru-RU" sz="4400" b="1" dirty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ctr"/>
            <a:endParaRPr lang="ru-RU" sz="2600" dirty="0">
              <a:latin typeface="Tahoma" pitchFamily="34" charset="0"/>
            </a:endParaRPr>
          </a:p>
          <a:p>
            <a:pPr algn="ctr"/>
            <a:endParaRPr lang="ru-RU" sz="2600" dirty="0">
              <a:latin typeface="Tahoma" pitchFamily="34" charset="0"/>
            </a:endParaRPr>
          </a:p>
        </p:txBody>
      </p:sp>
      <p:sp>
        <p:nvSpPr>
          <p:cNvPr id="15363" name="Заголовок 1"/>
          <p:cNvSpPr>
            <a:spLocks/>
          </p:cNvSpPr>
          <p:nvPr/>
        </p:nvSpPr>
        <p:spPr bwMode="auto">
          <a:xfrm>
            <a:off x="250825" y="333375"/>
            <a:ext cx="863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endParaRPr lang="ru-RU" sz="1600" b="1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827584" y="5445224"/>
            <a:ext cx="78878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 –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зам.главы администрации района, начальник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финансового управления администрации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Нытвенского муниципального района Н.А.Иванив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pic>
        <p:nvPicPr>
          <p:cNvPr id="5" name="Picture 65" descr="nytvenskii_rayon_c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6858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5040560" cy="64807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endParaRPr lang="ru-RU" sz="24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30621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1" y="1482570"/>
            <a:ext cx="6624736" cy="4659919"/>
          </a:xfrm>
        </p:spPr>
      </p:pic>
      <p:pic>
        <p:nvPicPr>
          <p:cNvPr id="5" name="Picture 65" descr="nytvenskii_rayon_c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78581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93037" cy="100008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</a:rPr>
              <a:t>Задолженность по бюджетным кредитам на 01.01.2018 года, тыс.рублей</a:t>
            </a:r>
            <a:endParaRPr lang="ru-RU" sz="2000" b="1" dirty="0">
              <a:solidFill>
                <a:srgbClr val="328E48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B24F-4024-4D58-9861-B18A48B073EA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6" name="Picture 65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68580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" name="Схема 32"/>
          <p:cNvGraphicFramePr/>
          <p:nvPr/>
        </p:nvGraphicFramePr>
        <p:xfrm>
          <a:off x="4932040" y="2564904"/>
          <a:ext cx="399767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8" name="Схема 27"/>
          <p:cNvGraphicFramePr/>
          <p:nvPr/>
        </p:nvGraphicFramePr>
        <p:xfrm>
          <a:off x="214282" y="2564904"/>
          <a:ext cx="421484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214282" y="1340768"/>
          <a:ext cx="4214842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4929190" y="1340768"/>
          <a:ext cx="4071966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4" name="Схема 33"/>
          <p:cNvGraphicFramePr/>
          <p:nvPr/>
        </p:nvGraphicFramePr>
        <p:xfrm>
          <a:off x="323528" y="4221088"/>
          <a:ext cx="417703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35" name="Схема 34"/>
          <p:cNvGraphicFramePr/>
          <p:nvPr/>
        </p:nvGraphicFramePr>
        <p:xfrm>
          <a:off x="4788024" y="4293096"/>
          <a:ext cx="4176464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 descr="15800957-Orange-cartoon-character-as-electrician-with-toolbox-and-house--Stock-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4293096"/>
            <a:ext cx="1937470" cy="1368152"/>
          </a:xfrm>
          <a:prstGeom prst="rect">
            <a:avLst/>
          </a:prstGeom>
        </p:spPr>
      </p:pic>
      <p:pic>
        <p:nvPicPr>
          <p:cNvPr id="34" name="Рисунок 33" descr="b119f1c6c4545ff018184679f5f08aba.jpg"/>
          <p:cNvPicPr>
            <a:picLocks noChangeAspect="1"/>
          </p:cNvPicPr>
          <p:nvPr/>
        </p:nvPicPr>
        <p:blipFill>
          <a:blip r:embed="rId4" cstate="print"/>
          <a:srcRect r="8290"/>
          <a:stretch>
            <a:fillRect/>
          </a:stretch>
        </p:blipFill>
        <p:spPr>
          <a:xfrm>
            <a:off x="0" y="1050225"/>
            <a:ext cx="1187624" cy="1618717"/>
          </a:xfrm>
          <a:prstGeom prst="rect">
            <a:avLst/>
          </a:prstGeom>
        </p:spPr>
      </p:pic>
      <p:pic>
        <p:nvPicPr>
          <p:cNvPr id="92" name="Рисунок 91" descr="information_items_367.jpg"/>
          <p:cNvPicPr>
            <a:picLocks noChangeAspect="1"/>
          </p:cNvPicPr>
          <p:nvPr/>
        </p:nvPicPr>
        <p:blipFill>
          <a:blip r:embed="rId5" cstate="print"/>
          <a:srcRect l="5675" t="11351" b="14868"/>
          <a:stretch>
            <a:fillRect/>
          </a:stretch>
        </p:blipFill>
        <p:spPr>
          <a:xfrm>
            <a:off x="1651580" y="3645024"/>
            <a:ext cx="1380868" cy="1080120"/>
          </a:xfrm>
          <a:prstGeom prst="rect">
            <a:avLst/>
          </a:prstGeom>
        </p:spPr>
      </p:pic>
      <p:cxnSp>
        <p:nvCxnSpPr>
          <p:cNvPr id="52" name="Прямая со стрелкой 51"/>
          <p:cNvCxnSpPr/>
          <p:nvPr/>
        </p:nvCxnSpPr>
        <p:spPr>
          <a:xfrm flipH="1" flipV="1">
            <a:off x="5796136" y="4149080"/>
            <a:ext cx="1728192" cy="720080"/>
          </a:xfrm>
          <a:prstGeom prst="straightConnector1">
            <a:avLst/>
          </a:prstGeom>
          <a:ln w="12700"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Рисунок 81" descr="4365735_stock-vector-plumber-pipe-worker-turning-on-flow-circle-carto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3645024"/>
            <a:ext cx="1372727" cy="1368152"/>
          </a:xfrm>
          <a:prstGeom prst="rect">
            <a:avLst/>
          </a:prstGeom>
        </p:spPr>
      </p:pic>
      <p:cxnSp>
        <p:nvCxnSpPr>
          <p:cNvPr id="67" name="Прямая со стрелкой 66"/>
          <p:cNvCxnSpPr/>
          <p:nvPr/>
        </p:nvCxnSpPr>
        <p:spPr>
          <a:xfrm flipH="1" flipV="1">
            <a:off x="4860032" y="4437112"/>
            <a:ext cx="216024" cy="1368152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632848" cy="504056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МУНИЦИПАЛЬНЫХ ПРОГРАММ, ПРИОРИТЕТНЫХ МУНИЦИПАЛЬНЫХ ПРОЕКТОВ, ИНВЕСТИЦИОННЫХ ПРОЕКТОВ НЫТВЕНСКОГО МУНИЦИПАЛЬНОГО РАЙОНА И ОБЪЕКТЫ РАЗВИТИЯ</a:t>
            </a:r>
            <a:endParaRPr lang="ru-RU" sz="1600" b="1" dirty="0">
              <a:solidFill>
                <a:srgbClr val="328E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15816" y="2564904"/>
            <a:ext cx="3456384" cy="1800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03848" y="299695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План – 93,0 млн.рублей</a:t>
            </a:r>
          </a:p>
          <a:p>
            <a:pPr algn="ctr"/>
            <a:r>
              <a:rPr lang="ru-RU" b="1" dirty="0" smtClean="0"/>
              <a:t>Факт – 84,1 млн.рублей</a:t>
            </a:r>
          </a:p>
          <a:p>
            <a:pPr algn="ctr"/>
            <a:r>
              <a:rPr lang="ru-RU" b="1" dirty="0" smtClean="0"/>
              <a:t>Исполнение – 90,4 %</a:t>
            </a:r>
          </a:p>
          <a:p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2636912"/>
            <a:ext cx="2376264" cy="64633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Приведение в нормативное состояние объектов культуры</a:t>
            </a:r>
          </a:p>
          <a:p>
            <a:pPr algn="ctr"/>
            <a:r>
              <a:rPr lang="ru-RU" sz="1200" b="1" dirty="0" smtClean="0"/>
              <a:t>1,4 млн.рублей (100%)</a:t>
            </a:r>
            <a:endParaRPr lang="ru-RU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87624" y="1052736"/>
            <a:ext cx="1800200" cy="120032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Приведение в нормативное состояние муниципальных образовательных учреждений</a:t>
            </a:r>
          </a:p>
          <a:p>
            <a:pPr algn="ctr"/>
            <a:r>
              <a:rPr lang="ru-RU" sz="1200" b="1" dirty="0" smtClean="0"/>
              <a:t>12,6 млн.рублей (100%)</a:t>
            </a:r>
            <a:endParaRPr lang="ru-RU" sz="1200" b="1" dirty="0"/>
          </a:p>
        </p:txBody>
      </p:sp>
      <p:cxnSp>
        <p:nvCxnSpPr>
          <p:cNvPr id="15" name="Прямая со стрелкой 14"/>
          <p:cNvCxnSpPr>
            <a:endCxn id="4" idx="2"/>
          </p:cNvCxnSpPr>
          <p:nvPr/>
        </p:nvCxnSpPr>
        <p:spPr>
          <a:xfrm flipV="1">
            <a:off x="1763688" y="3465004"/>
            <a:ext cx="1152128" cy="180020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520" y="3429000"/>
            <a:ext cx="1368152" cy="138499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Приведение в нормативное объектов дорожного хозяйства </a:t>
            </a:r>
          </a:p>
          <a:p>
            <a:pPr algn="ctr"/>
            <a:r>
              <a:rPr lang="ru-RU" sz="1200" b="1" dirty="0" smtClean="0"/>
              <a:t>3,6 млн.рублей (100%)</a:t>
            </a:r>
            <a:endParaRPr lang="ru-RU" sz="1200" b="1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2411760" y="4149080"/>
            <a:ext cx="1224136" cy="864094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380312" y="3140968"/>
            <a:ext cx="1584176" cy="101566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Строительство газопровода в </a:t>
            </a:r>
          </a:p>
          <a:p>
            <a:pPr algn="ctr"/>
            <a:r>
              <a:rPr lang="ru-RU" sz="1200" dirty="0" smtClean="0"/>
              <a:t>с. Григорьевское</a:t>
            </a:r>
          </a:p>
          <a:p>
            <a:pPr algn="ctr"/>
            <a:r>
              <a:rPr lang="ru-RU" sz="1200" dirty="0" smtClean="0"/>
              <a:t> </a:t>
            </a:r>
            <a:r>
              <a:rPr lang="ru-RU" sz="1200" b="1" dirty="0" smtClean="0"/>
              <a:t>8,6 млн.рублей (99%)</a:t>
            </a:r>
            <a:endParaRPr lang="ru-RU" sz="1200" b="1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6444208" y="3501008"/>
            <a:ext cx="792088" cy="0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596336" y="4437112"/>
            <a:ext cx="1440160" cy="101566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Строительство газопровода </a:t>
            </a:r>
          </a:p>
          <a:p>
            <a:pPr algn="ctr"/>
            <a:r>
              <a:rPr lang="ru-RU" sz="1200" dirty="0" smtClean="0"/>
              <a:t>п. Новоильинский </a:t>
            </a:r>
          </a:p>
          <a:p>
            <a:pPr algn="ctr"/>
            <a:r>
              <a:rPr lang="ru-RU" sz="1200" b="1" dirty="0" smtClean="0"/>
              <a:t>5,9 млн.рублей (100 %)</a:t>
            </a:r>
            <a:endParaRPr lang="ru-RU" sz="1200" b="1" dirty="0"/>
          </a:p>
        </p:txBody>
      </p:sp>
      <p:cxnSp>
        <p:nvCxnSpPr>
          <p:cNvPr id="62" name="Прямая со стрелкой 61"/>
          <p:cNvCxnSpPr/>
          <p:nvPr/>
        </p:nvCxnSpPr>
        <p:spPr>
          <a:xfrm flipH="1" flipV="1">
            <a:off x="5436096" y="4293096"/>
            <a:ext cx="864096" cy="792088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560" y="4869160"/>
            <a:ext cx="1656184" cy="101566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Приобретение здания эллинга по адресу г.Нытва ул.Майская</a:t>
            </a:r>
          </a:p>
          <a:p>
            <a:pPr algn="ctr"/>
            <a:r>
              <a:rPr lang="ru-RU" sz="1200" b="1" dirty="0" smtClean="0"/>
              <a:t>1,5 млн.рублей  (100%)</a:t>
            </a:r>
            <a:endParaRPr lang="ru-RU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211960" y="5877272"/>
            <a:ext cx="1872208" cy="83099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Реконструкция сетей водоснабжения в д.Нижняя Гаревая </a:t>
            </a:r>
          </a:p>
          <a:p>
            <a:pPr algn="ctr"/>
            <a:r>
              <a:rPr lang="ru-RU" sz="1200" b="1" dirty="0" smtClean="0"/>
              <a:t>2,3 млн.рублей  (37%)</a:t>
            </a:r>
            <a:endParaRPr lang="ru-RU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156176" y="5157192"/>
            <a:ext cx="1368152" cy="101566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Реконструкция водопровода с.Сергино </a:t>
            </a:r>
          </a:p>
          <a:p>
            <a:pPr algn="ctr"/>
            <a:r>
              <a:rPr lang="ru-RU" sz="1200" b="1" dirty="0" smtClean="0"/>
              <a:t>11,8 млн.рублей  (98 %)</a:t>
            </a:r>
            <a:endParaRPr lang="ru-RU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1840" y="908720"/>
            <a:ext cx="3096344" cy="120032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Строительство межшкольного стадиона </a:t>
            </a:r>
          </a:p>
          <a:p>
            <a:pPr algn="ctr"/>
            <a:r>
              <a:rPr lang="ru-RU" sz="1200" b="1" dirty="0" smtClean="0"/>
              <a:t>14,8 млн.рублей  (100%)</a:t>
            </a:r>
            <a:r>
              <a:rPr lang="ru-RU" sz="1200" dirty="0" smtClean="0"/>
              <a:t> </a:t>
            </a:r>
          </a:p>
          <a:p>
            <a:pPr algn="ctr"/>
            <a:r>
              <a:rPr lang="ru-RU" sz="1200" dirty="0" smtClean="0"/>
              <a:t>Школа на 550 мест г.Нытва  </a:t>
            </a:r>
          </a:p>
          <a:p>
            <a:pPr algn="ctr"/>
            <a:r>
              <a:rPr lang="ru-RU" sz="1200" b="1" dirty="0" smtClean="0"/>
              <a:t>3,3 млн.рублей  (97,1%) </a:t>
            </a:r>
          </a:p>
          <a:p>
            <a:pPr algn="ctr"/>
            <a:r>
              <a:rPr lang="ru-RU" sz="1200" dirty="0" smtClean="0"/>
              <a:t>АГРС «Нытва-Белобородово» </a:t>
            </a:r>
          </a:p>
          <a:p>
            <a:pPr algn="ctr"/>
            <a:r>
              <a:rPr lang="ru-RU" sz="1200" b="1" dirty="0" smtClean="0"/>
              <a:t>1,8 млн.рублей  (100%)</a:t>
            </a:r>
            <a:endParaRPr lang="ru-RU" sz="1200" dirty="0"/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3059832" y="2204864"/>
            <a:ext cx="432048" cy="504056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>
            <a:off x="5796136" y="2348880"/>
            <a:ext cx="504056" cy="360040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4716016" y="2204864"/>
            <a:ext cx="0" cy="288032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372200" y="1412776"/>
            <a:ext cx="1656184" cy="156966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Строительство распределительных сетей газопроводов  в г.Нытва </a:t>
            </a:r>
          </a:p>
          <a:p>
            <a:pPr algn="ctr"/>
            <a:r>
              <a:rPr lang="ru-RU" sz="1200" dirty="0" smtClean="0"/>
              <a:t>(IV пусковой комплекс)</a:t>
            </a:r>
          </a:p>
          <a:p>
            <a:pPr algn="ctr"/>
            <a:r>
              <a:rPr lang="ru-RU" sz="1200" b="1" dirty="0" smtClean="0"/>
              <a:t>19,1 млн.рублей (100%)</a:t>
            </a:r>
            <a:endParaRPr lang="ru-RU" sz="1200" b="1" dirty="0"/>
          </a:p>
        </p:txBody>
      </p:sp>
      <p:pic>
        <p:nvPicPr>
          <p:cNvPr id="81" name="Рисунок 80" descr="29892335-Р”РѕР±С‹С‡Р°-Рё-РїРµСЂРµСЂР°Р±РѕС‚РєР°-РїСЂРёСЂРѕРґРЅРѕРіРѕ-РіР°Р·Р°-Р_Р»Р»СЋСЃС‚СЂР°С†РёСЏ-РЅР°-Р±Р.jpg"/>
          <p:cNvPicPr>
            <a:picLocks noChangeAspect="1"/>
          </p:cNvPicPr>
          <p:nvPr/>
        </p:nvPicPr>
        <p:blipFill>
          <a:blip r:embed="rId7" cstate="print"/>
          <a:srcRect l="25870" t="13048" r="26261"/>
          <a:stretch>
            <a:fillRect/>
          </a:stretch>
        </p:blipFill>
        <p:spPr>
          <a:xfrm>
            <a:off x="8100392" y="253104"/>
            <a:ext cx="1043607" cy="2196587"/>
          </a:xfrm>
          <a:prstGeom prst="rect">
            <a:avLst/>
          </a:prstGeom>
        </p:spPr>
      </p:pic>
      <p:pic>
        <p:nvPicPr>
          <p:cNvPr id="88" name="Рисунок 87" descr="67e2ad80fc6a602e26e654b98dfd58a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60032" y="4509120"/>
            <a:ext cx="1440160" cy="1334034"/>
          </a:xfrm>
          <a:prstGeom prst="rect">
            <a:avLst/>
          </a:prstGeom>
        </p:spPr>
      </p:pic>
      <p:cxnSp>
        <p:nvCxnSpPr>
          <p:cNvPr id="99" name="Прямая со стрелкой 98"/>
          <p:cNvCxnSpPr/>
          <p:nvPr/>
        </p:nvCxnSpPr>
        <p:spPr>
          <a:xfrm>
            <a:off x="2771800" y="2996952"/>
            <a:ext cx="288032" cy="0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65" descr="nytvenskii_rayon_co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0"/>
            <a:ext cx="6858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42"/>
          <p:cNvSpPr txBox="1"/>
          <p:nvPr/>
        </p:nvSpPr>
        <p:spPr>
          <a:xfrm>
            <a:off x="2339752" y="5589240"/>
            <a:ext cx="1728192" cy="101566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Улучшение жилищных условий граждан проживающих в сельской местности</a:t>
            </a:r>
          </a:p>
          <a:p>
            <a:pPr algn="ctr"/>
            <a:r>
              <a:rPr lang="ru-RU" sz="1200" b="1" dirty="0" smtClean="0"/>
              <a:t>5,2 млн.рублей  (100%)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225715889"/>
              </p:ext>
            </p:extLst>
          </p:nvPr>
        </p:nvGraphicFramePr>
        <p:xfrm>
          <a:off x="395536" y="980728"/>
          <a:ext cx="525658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27584" y="980728"/>
            <a:ext cx="864096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73 ,0</a:t>
            </a: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2276872"/>
            <a:ext cx="792088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55776" y="1268760"/>
            <a:ext cx="792088" cy="4320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66,7</a:t>
            </a: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3968" y="2924944"/>
            <a:ext cx="12241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b="1" dirty="0"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21055537">
            <a:off x="5015895" y="1287416"/>
            <a:ext cx="1917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dirty="0">
              <a:solidFill>
                <a:srgbClr val="328E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71600" y="116632"/>
            <a:ext cx="799288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28E48"/>
                </a:solidFill>
                <a:latin typeface="PT Serif"/>
              </a:rPr>
              <a:t>Расходы дорожного фонда Нытвенского муниципального района за 2017 год, млн. рублей</a:t>
            </a:r>
            <a:endParaRPr lang="ru-RU" sz="2000" b="1" dirty="0">
              <a:solidFill>
                <a:srgbClr val="328E48"/>
              </a:solidFill>
              <a:latin typeface="PT Serif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868144" y="404664"/>
          <a:ext cx="295232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65" descr="nytvenskii_rayon_co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0"/>
            <a:ext cx="6858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6143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8188369-11BF-4B80-8BC4-33749395DBFA}" type="slidenum">
              <a:rPr lang="ru-RU" altLang="ru-RU" sz="1000" smtClean="0">
                <a:solidFill>
                  <a:prstClr val="black"/>
                </a:solidFill>
              </a:rPr>
              <a:pPr/>
              <a:t>14</a:t>
            </a:fld>
            <a:endParaRPr lang="ru-RU" altLang="ru-RU" sz="10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9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75912338"/>
              </p:ext>
            </p:extLst>
          </p:nvPr>
        </p:nvGraphicFramePr>
        <p:xfrm>
          <a:off x="252427" y="2276872"/>
          <a:ext cx="8644845" cy="4392488"/>
        </p:xfrm>
        <a:graphic>
          <a:graphicData uri="http://schemas.openxmlformats.org/drawingml/2006/table">
            <a:tbl>
              <a:tblPr/>
              <a:tblGrid>
                <a:gridCol w="1632811"/>
                <a:gridCol w="863129"/>
                <a:gridCol w="169411"/>
                <a:gridCol w="654411"/>
                <a:gridCol w="1469393"/>
                <a:gridCol w="650362"/>
                <a:gridCol w="3205328"/>
              </a:tblGrid>
              <a:tr h="1112742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itchFamily="34" charset="0"/>
                        <a:defRPr sz="1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Нежилое помещение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адресу г.Нытва, К.Либкнехта, 1</a:t>
                      </a:r>
                    </a:p>
                  </a:txBody>
                  <a:tcPr marL="144011" marR="144011" marT="72016" marB="720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44011" marR="144011" marT="72016" marB="720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44011" marR="144011" marT="72016" marB="720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itchFamily="34" charset="0"/>
                        <a:defRPr sz="1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Ранее приватизированные объекты</a:t>
                      </a:r>
                    </a:p>
                  </a:txBody>
                  <a:tcPr marL="144011" marR="144011" marT="72016" marB="720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4367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itchFamily="34" charset="0"/>
                        <a:defRPr sz="1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T Serif"/>
                          <a:cs typeface="Arial" pitchFamily="34" charset="0"/>
                        </a:rPr>
                        <a:t>        100 тыс. рублей 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T Serif"/>
                          <a:cs typeface="Arial" pitchFamily="34" charset="0"/>
                        </a:rPr>
                        <a:t>        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T Serif"/>
                        <a:cs typeface="Arial" pitchFamily="34" charset="0"/>
                      </a:endParaRP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itchFamily="34" charset="0"/>
                        <a:defRPr sz="1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T Serif"/>
                        <a:cs typeface="Arial" pitchFamily="34" charset="0"/>
                      </a:endParaRP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itchFamily="34" charset="0"/>
                        <a:defRPr sz="1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1521,2 тыс. рублей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T Serif"/>
                        <a:cs typeface="Arial" pitchFamily="34" charset="0"/>
                      </a:endParaRP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0454">
                <a:tc gridSpan="4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itchFamily="34" charset="0"/>
                        <a:defRPr sz="1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T Serif"/>
                          <a:cs typeface="Arial" pitchFamily="34" charset="0"/>
                        </a:rPr>
                        <a:t>       </a:t>
                      </a: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T Serif"/>
                        <a:cs typeface="Arial" pitchFamily="34" charset="0"/>
                      </a:endParaRP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itchFamily="34" charset="0"/>
                        <a:defRPr sz="1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T Serif"/>
                          <a:cs typeface="Arial" pitchFamily="34" charset="0"/>
                        </a:rPr>
                        <a:t>                       </a:t>
                      </a: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04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T Serif"/>
                        <a:cs typeface="Arial" pitchFamily="34" charset="0"/>
                      </a:endParaRP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T Serif"/>
                          <a:cs typeface="Arial" pitchFamily="34" charset="0"/>
                        </a:rPr>
                        <a:t>     1440,4 тыс. рублей               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01032"/>
                          </a:solidFill>
                          <a:effectLst/>
                          <a:latin typeface="Arial" pitchFamily="34" charset="0"/>
                          <a:ea typeface="PT Serif"/>
                          <a:cs typeface="Arial" pitchFamily="34" charset="0"/>
                        </a:rPr>
                        <a:t>Закон 159-ФЗ</a:t>
                      </a: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T Serif"/>
                        <a:cs typeface="Arial" pitchFamily="34" charset="0"/>
                      </a:endParaRP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T Serif"/>
                          <a:cs typeface="Arial" pitchFamily="34" charset="0"/>
                        </a:rPr>
                        <a:t>            80,8 тыс. рублей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T Serif"/>
                          <a:cs typeface="Arial" pitchFamily="34" charset="0"/>
                        </a:rPr>
                        <a:t>      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01032"/>
                          </a:solidFill>
                          <a:effectLst/>
                          <a:latin typeface="Arial" pitchFamily="34" charset="0"/>
                          <a:ea typeface="PT Serif"/>
                          <a:cs typeface="Arial" pitchFamily="34" charset="0"/>
                        </a:rPr>
                        <a:t>Аукционная продажа</a:t>
                      </a: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47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T Serif"/>
                        <a:cs typeface="Arial" pitchFamily="34" charset="0"/>
                      </a:endParaRP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T Serif"/>
                        <a:cs typeface="Arial" pitchFamily="34" charset="0"/>
                      </a:endParaRP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itchFamily="34" charset="0"/>
                        <a:defRPr sz="1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T Serif"/>
                        <a:cs typeface="Arial" pitchFamily="34" charset="0"/>
                      </a:endParaRP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itchFamily="34" charset="0"/>
                        <a:defRPr sz="1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T Serif"/>
                        <a:cs typeface="Arial" pitchFamily="34" charset="0"/>
                      </a:endParaRPr>
                    </a:p>
                  </a:txBody>
                  <a:tcPr marL="144011" marR="144011" marT="108023" marB="1080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flipH="1">
            <a:off x="3851920" y="4293096"/>
            <a:ext cx="1152128" cy="86409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372200" y="4293096"/>
            <a:ext cx="936104" cy="93610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9" y="4725144"/>
            <a:ext cx="576064" cy="5040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3" y="4869160"/>
            <a:ext cx="576064" cy="3600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17032"/>
            <a:ext cx="504056" cy="43204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3" y="3501008"/>
            <a:ext cx="720079" cy="6480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Прямоугольник 18"/>
          <p:cNvSpPr/>
          <p:nvPr/>
        </p:nvSpPr>
        <p:spPr>
          <a:xfrm>
            <a:off x="755576" y="260648"/>
            <a:ext cx="8378556" cy="562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22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План приватизации муниципального имущества Нытвенского муниципального района за 2017 год</a:t>
            </a:r>
            <a:endParaRPr lang="ru-RU" sz="2200" b="1" dirty="0">
              <a:solidFill>
                <a:srgbClr val="328E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omskrielt.com/upload/iblock/2b2/6c99900f3e8e4841b648976290ae045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836713"/>
            <a:ext cx="3168352" cy="1656183"/>
          </a:xfrm>
          <a:prstGeom prst="rect">
            <a:avLst/>
          </a:prstGeom>
          <a:noFill/>
        </p:spPr>
      </p:pic>
      <p:sp>
        <p:nvSpPr>
          <p:cNvPr id="25" name="Овальная выноска 24"/>
          <p:cNvSpPr/>
          <p:nvPr/>
        </p:nvSpPr>
        <p:spPr>
          <a:xfrm>
            <a:off x="2195736" y="1052736"/>
            <a:ext cx="2664296" cy="1008112"/>
          </a:xfrm>
          <a:prstGeom prst="wedgeEllipseCallout">
            <a:avLst>
              <a:gd name="adj1" fmla="val 84574"/>
              <a:gd name="adj2" fmla="val 1792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1621,1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65" descr="nytvenskii_rayon_co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5804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32656"/>
            <a:ext cx="7158059" cy="864096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Исполнение  межбюджетных трансфертов, </a:t>
            </a:r>
            <a:br>
              <a:rPr lang="ru-RU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переданных бюджетам поселений, млн.рублей</a:t>
            </a:r>
            <a:endParaRPr lang="ru-RU" sz="20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3694F-B16B-4CA6-A708-95B3702DE0D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196753"/>
          <a:ext cx="8784976" cy="5348482"/>
        </p:xfrm>
        <a:graphic>
          <a:graphicData uri="http://schemas.openxmlformats.org/drawingml/2006/table">
            <a:tbl>
              <a:tblPr/>
              <a:tblGrid>
                <a:gridCol w="5400600"/>
                <a:gridCol w="1080120"/>
                <a:gridCol w="1224136"/>
                <a:gridCol w="1080120"/>
              </a:tblGrid>
              <a:tr h="99311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МБТ</a:t>
                      </a:r>
                    </a:p>
                    <a:p>
                      <a:pPr algn="ctr" rtl="0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82313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Дотация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районного фонда финансовой поддержки поселений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767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 – всего</a:t>
                      </a:r>
                    </a:p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19,1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95,0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72863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изъятие земельных участков для муниципальных нужд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75926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-выравнивание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финансового экономического положения поселений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764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инвестиционные проекты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проектирование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кап.ремонта берегоукрепление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3920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74,4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73,4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20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" marR="9000" marT="9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127049" name="Picture 65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1"/>
            <a:ext cx="6729429" cy="714380"/>
          </a:xfrm>
          <a:solidFill>
            <a:schemeClr val="bg1"/>
          </a:solidFill>
        </p:spPr>
        <p:txBody>
          <a:bodyPr/>
          <a:lstStyle/>
          <a:p>
            <a:r>
              <a:rPr lang="ru-RU" sz="2500" b="1" dirty="0" smtClean="0">
                <a:solidFill>
                  <a:srgbClr val="328E48"/>
                </a:solidFill>
              </a:rPr>
              <a:t>Исполнение резервного фонда</a:t>
            </a:r>
            <a:endParaRPr lang="ru-RU" sz="2500" b="1" dirty="0">
              <a:solidFill>
                <a:srgbClr val="328E48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0B24F-4024-4D58-9861-B18A48B073E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5" name="Picture 65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85786" y="1285860"/>
            <a:ext cx="45005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Утверждено 1068,0 тыс.рублей</a:t>
            </a:r>
            <a:endParaRPr lang="ru-RU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71934" y="1785926"/>
            <a:ext cx="47863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Направлено 1038,0 тыс.рублей</a:t>
            </a:r>
            <a:endParaRPr lang="ru-RU" sz="2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5214950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705,0 тыс.рублей </a:t>
            </a:r>
            <a:r>
              <a:rPr lang="ru-RU" dirty="0" smtClean="0"/>
              <a:t>гражданам, оказавшимся в трудной жизненной ситуации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43504" y="5429264"/>
            <a:ext cx="4000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333,0 тыс.рублей </a:t>
            </a:r>
            <a:r>
              <a:rPr lang="ru-RU" dirty="0" smtClean="0"/>
              <a:t>на ликвидацию возгорания на свалке</a:t>
            </a:r>
            <a:endParaRPr lang="ru-RU" dirty="0"/>
          </a:p>
        </p:txBody>
      </p:sp>
      <p:pic>
        <p:nvPicPr>
          <p:cNvPr id="117762" name="Picture 2" descr="C:\Documents and Settings\1\Рабочий стол\Слайды к отчету 2016\картинки\68b418b6296d6cc7f4b81ea4e4e6b5d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214554"/>
            <a:ext cx="3714776" cy="2714644"/>
          </a:xfrm>
          <a:prstGeom prst="rect">
            <a:avLst/>
          </a:prstGeom>
          <a:noFill/>
        </p:spPr>
      </p:pic>
      <p:pic>
        <p:nvPicPr>
          <p:cNvPr id="117763" name="Picture 3" descr="C:\Documents and Settings\1\Рабочий стол\Слайды к отчету 2016\картинки\8a5d6679f50d099960d69fa1e9024a6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2643182"/>
            <a:ext cx="35719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313"/>
            <a:ext cx="7872437" cy="114298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328E48"/>
                </a:solidFill>
                <a:latin typeface="Times New Roman" pitchFamily="18" charset="0"/>
              </a:rPr>
              <a:t>Остатки денежных средств</a:t>
            </a:r>
            <a:br>
              <a:rPr lang="ru-RU" sz="2200" b="1" dirty="0" smtClean="0">
                <a:solidFill>
                  <a:srgbClr val="328E48"/>
                </a:solidFill>
                <a:latin typeface="Times New Roman" pitchFamily="18" charset="0"/>
              </a:rPr>
            </a:br>
            <a:r>
              <a:rPr lang="ru-RU" sz="2200" b="1" dirty="0" smtClean="0">
                <a:solidFill>
                  <a:srgbClr val="328E48"/>
                </a:solidFill>
                <a:latin typeface="Times New Roman" pitchFamily="18" charset="0"/>
              </a:rPr>
              <a:t> на счете районного бюджета на 01.01.2018 года, млн.рублей</a:t>
            </a:r>
            <a:endParaRPr lang="ru-RU" sz="2200" dirty="0">
              <a:solidFill>
                <a:srgbClr val="328E48"/>
              </a:solidFill>
            </a:endParaRP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type="tbl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228601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428860" y="2143116"/>
            <a:ext cx="621510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66FF"/>
                </a:solidFill>
              </a:rPr>
              <a:t>ВСЕГО                                                                       54,9</a:t>
            </a:r>
            <a:endParaRPr lang="ru-RU" sz="2200" b="1" dirty="0">
              <a:solidFill>
                <a:srgbClr val="00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2643182"/>
            <a:ext cx="61436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66FF"/>
                </a:solidFill>
              </a:rPr>
              <a:t>Целевые (краевые средства)                             4,9</a:t>
            </a:r>
            <a:endParaRPr lang="ru-RU" sz="2200" b="1" dirty="0">
              <a:solidFill>
                <a:srgbClr val="00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3143248"/>
            <a:ext cx="60722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66FF"/>
                </a:solidFill>
              </a:rPr>
              <a:t>Целевые (местные средства)                             4,6</a:t>
            </a:r>
            <a:endParaRPr lang="ru-RU" sz="2200" b="1" dirty="0">
              <a:solidFill>
                <a:srgbClr val="00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8860" y="3643314"/>
            <a:ext cx="62151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66FF"/>
                </a:solidFill>
              </a:rPr>
              <a:t>Дефицит плановый                                              12,7 </a:t>
            </a:r>
            <a:endParaRPr lang="ru-RU" sz="2200" b="1" dirty="0">
              <a:solidFill>
                <a:srgbClr val="00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8860" y="4071942"/>
            <a:ext cx="62151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66FF"/>
                </a:solidFill>
              </a:rPr>
              <a:t>Оборотно-кассовая наличность                       22,0</a:t>
            </a:r>
            <a:endParaRPr lang="ru-RU" sz="2200" b="1" dirty="0">
              <a:solidFill>
                <a:srgbClr val="0066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3648" y="4725144"/>
            <a:ext cx="71024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66FF"/>
                </a:solidFill>
              </a:rPr>
              <a:t>Итого остаток, подлежащий распределению              10,7</a:t>
            </a:r>
            <a:endParaRPr lang="ru-RU" sz="2200" b="1" dirty="0">
              <a:solidFill>
                <a:srgbClr val="0066FF"/>
              </a:solidFill>
            </a:endParaRPr>
          </a:p>
        </p:txBody>
      </p:sp>
      <p:pic>
        <p:nvPicPr>
          <p:cNvPr id="12" name="Picture 65" descr="nytvenskii_rayon_c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524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5154612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787365687"/>
              </p:ext>
            </p:extLst>
          </p:nvPr>
        </p:nvGraphicFramePr>
        <p:xfrm>
          <a:off x="323528" y="980728"/>
          <a:ext cx="8568952" cy="5589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54897" y="2287719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921272" y="2308257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83568" y="2060848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590624" y="2083773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1963" y="188640"/>
            <a:ext cx="86009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Доходы бюджета Нытвенского муниципального района за</a:t>
            </a:r>
          </a:p>
          <a:p>
            <a:pPr algn="ctr"/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 2017 год, млн. рублей</a:t>
            </a:r>
            <a:endParaRPr lang="ru-RU" sz="2000" b="1" dirty="0">
              <a:solidFill>
                <a:srgbClr val="328E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7624" y="1772817"/>
            <a:ext cx="936104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939,2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5" descr="nytvenskii_rayon_c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64807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412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787365687"/>
              </p:ext>
            </p:extLst>
          </p:nvPr>
        </p:nvGraphicFramePr>
        <p:xfrm>
          <a:off x="357158" y="1000108"/>
          <a:ext cx="8568952" cy="551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54897" y="2287719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921272" y="2308257"/>
            <a:ext cx="743598" cy="2634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83568" y="2060848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590624" y="2083773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285852" y="188640"/>
            <a:ext cx="72866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Расходы бюджета Нытвенского муниципального района за</a:t>
            </a:r>
          </a:p>
          <a:p>
            <a:pPr algn="ctr"/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 2017 год, млн. рублей</a:t>
            </a:r>
            <a:endParaRPr lang="ru-RU" sz="2000" b="1" dirty="0">
              <a:solidFill>
                <a:srgbClr val="328E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7624" y="1772817"/>
            <a:ext cx="93610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929,6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5" descr="nytvenskii_rayon_c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42852"/>
            <a:ext cx="714380" cy="119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412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1397000"/>
          <a:ext cx="8928992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188640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Исполнение налоговых и неналоговых доходов бюджета Нытвенского муниципального района в 2017 году,</a:t>
            </a:r>
          </a:p>
          <a:p>
            <a:pPr algn="ctr"/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2000" b="1" dirty="0">
              <a:solidFill>
                <a:srgbClr val="328E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5" descr="nytvenskii_rayon_c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64807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924149139"/>
              </p:ext>
            </p:extLst>
          </p:nvPr>
        </p:nvGraphicFramePr>
        <p:xfrm>
          <a:off x="323528" y="836712"/>
          <a:ext cx="928903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899592" y="260648"/>
            <a:ext cx="820328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лиц, млн. рублей</a:t>
            </a:r>
          </a:p>
          <a:p>
            <a:pPr>
              <a:lnSpc>
                <a:spcPts val="1800"/>
              </a:lnSpc>
            </a:pPr>
            <a:endParaRPr lang="ru-RU" b="1" dirty="0">
              <a:solidFill>
                <a:srgbClr val="C00000"/>
              </a:solidFill>
              <a:latin typeface="PT Serif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3994711312"/>
              </p:ext>
            </p:extLst>
          </p:nvPr>
        </p:nvGraphicFramePr>
        <p:xfrm>
          <a:off x="2748136" y="6347018"/>
          <a:ext cx="527720" cy="30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xmlns="" val="3359127534"/>
              </p:ext>
            </p:extLst>
          </p:nvPr>
        </p:nvGraphicFramePr>
        <p:xfrm>
          <a:off x="-145032" y="764704"/>
          <a:ext cx="9289032" cy="79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150" name="AutoShape 6" descr="https://tire1.ru/wp-content/uploads/2017/07/nal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2" name="Picture 8" descr="http://zagorodnaya-life.ru/wp-content/uploads/2017/02/kak-poluchit-obratno-13-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509120"/>
            <a:ext cx="3384376" cy="2232248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</p:pic>
      <p:pic>
        <p:nvPicPr>
          <p:cNvPr id="23" name="Picture 65" descr="nytvenskii_rayon_co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188640"/>
            <a:ext cx="64807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402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637567370"/>
              </p:ext>
            </p:extLst>
          </p:nvPr>
        </p:nvGraphicFramePr>
        <p:xfrm>
          <a:off x="124051" y="865215"/>
          <a:ext cx="8856984" cy="551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202" y="6377085"/>
            <a:ext cx="77551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cs typeface="Times New Roman" panose="02020603050405020304" pitchFamily="18" charset="0"/>
              </a:rPr>
              <a:t>* - налоговые и неналоговые доходы приведены в сопоставимые условия (в 2017 году осуществлено замещение дотации доп. нормативом от НДФЛ)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051" y="0"/>
            <a:ext cx="432047" cy="72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01963" y="80384"/>
            <a:ext cx="860091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328E48"/>
                </a:solidFill>
                <a:latin typeface="PT Serif"/>
              </a:rPr>
              <a:t>Динамика налоговых и неналоговых доходов консолидированных </a:t>
            </a:r>
            <a:r>
              <a:rPr lang="ru-RU" b="1" dirty="0" smtClean="0">
                <a:solidFill>
                  <a:srgbClr val="328E48"/>
                </a:solidFill>
                <a:latin typeface="PT Serif"/>
              </a:rPr>
              <a:t>муниципальных бюджетов за </a:t>
            </a:r>
            <a:r>
              <a:rPr lang="ru-RU" b="1" dirty="0">
                <a:solidFill>
                  <a:srgbClr val="328E48"/>
                </a:solidFill>
                <a:latin typeface="PT Serif"/>
              </a:rPr>
              <a:t>2016-2017 годы*, % </a:t>
            </a:r>
          </a:p>
        </p:txBody>
      </p:sp>
    </p:spTree>
    <p:extLst>
      <p:ext uri="{BB962C8B-B14F-4D97-AF65-F5344CB8AC3E}">
        <p14:creationId xmlns="" xmlns:p14="http://schemas.microsoft.com/office/powerpoint/2010/main" val="40109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1556792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26064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 </a:t>
            </a:r>
          </a:p>
          <a:p>
            <a:pPr algn="ctr"/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Нытвенского муниципального района, млн. рублей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912" y="1484784"/>
            <a:ext cx="536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Исполнено 2017 году 839,0  млн. рублей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1124744"/>
            <a:ext cx="598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План 2017 года 845,1 млн. рублей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300192" y="1844824"/>
            <a:ext cx="2843808" cy="10081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99,3 %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-6,1 млн. рублей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5" descr="nytvenskii_rayon_c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64807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285720" y="142852"/>
            <a:ext cx="8543956" cy="5853113"/>
          </a:xfrm>
        </p:spPr>
        <p:txBody>
          <a:bodyPr>
            <a:normAutofit/>
          </a:bodyPr>
          <a:lstStyle/>
          <a:p>
            <a:pPr algn="ctr"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000" dirty="0" smtClean="0"/>
              <a:t>         </a:t>
            </a:r>
            <a:r>
              <a:rPr lang="ru-RU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Исполнение расходов районного бюджета по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муниципальным и ведомственным программам </a:t>
            </a:r>
            <a:endParaRPr lang="ru-RU" sz="20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196752"/>
            <a:ext cx="648072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12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1844824"/>
            <a:ext cx="50405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2</a:t>
            </a:r>
            <a:endParaRPr lang="ru-RU" sz="3000" b="1" dirty="0">
              <a:solidFill>
                <a:schemeClr val="tx1"/>
              </a:solidFill>
            </a:endParaRPr>
          </a:p>
        </p:txBody>
      </p:sp>
      <p:pic>
        <p:nvPicPr>
          <p:cNvPr id="9" name="Picture 65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714380" cy="120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верх 9"/>
          <p:cNvSpPr/>
          <p:nvPr/>
        </p:nvSpPr>
        <p:spPr>
          <a:xfrm rot="10800000">
            <a:off x="1475656" y="2276872"/>
            <a:ext cx="1688139" cy="13529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6516216" y="2780928"/>
            <a:ext cx="1714512" cy="1460542"/>
          </a:xfrm>
          <a:prstGeom prst="upArrow">
            <a:avLst>
              <a:gd name="adj1" fmla="val 50000"/>
              <a:gd name="adj2" fmla="val 50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20858607">
            <a:off x="103012" y="3239877"/>
            <a:ext cx="8347710" cy="188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 rot="20943415">
            <a:off x="1086615" y="3891055"/>
            <a:ext cx="2659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89,5 % общей суммы расходов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0837635">
            <a:off x="5916116" y="1816469"/>
            <a:ext cx="2440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10,5% общей суммы расходов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1600" y="134076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Муниципальных программ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7584" y="191683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Ведомственные целевые программы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9256" y="422108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Непрограммные мероприятия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0232" y="314096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109,8 млн. руб.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9672" y="242088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944,6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млн. руб.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1840" y="5013176"/>
            <a:ext cx="54006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- Исполнение  всего  98,0%</a:t>
            </a:r>
          </a:p>
          <a:p>
            <a:r>
              <a:rPr lang="ru-RU" b="1" dirty="0" smtClean="0"/>
              <a:t>- по программам  98,0%</a:t>
            </a:r>
          </a:p>
          <a:p>
            <a:r>
              <a:rPr lang="ru-RU" b="1" dirty="0" smtClean="0"/>
              <a:t>- по непрограммным мероприятиям  98,6%</a:t>
            </a:r>
            <a:endParaRPr lang="ru-RU" b="1" dirty="0"/>
          </a:p>
        </p:txBody>
      </p:sp>
      <p:pic>
        <p:nvPicPr>
          <p:cNvPr id="18" name="Рисунок 17" descr="img_IF6pi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564" y="4869160"/>
            <a:ext cx="2064475" cy="1669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14290"/>
            <a:ext cx="7311756" cy="714380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Исполнение расходов в разрезе муниципальных, ведомственных целевых программ, %</a:t>
            </a:r>
            <a:endParaRPr lang="ru-RU" sz="2200" dirty="0">
              <a:solidFill>
                <a:srgbClr val="328E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438D2-C511-405A-BA18-1E08E732053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7" name="Picture 65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67544" y="1052736"/>
          <a:ext cx="8429684" cy="5654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tblPr>
              <a:tblGrid>
                <a:gridCol w="357190"/>
                <a:gridCol w="7027144"/>
                <a:gridCol w="1045350"/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муниципальных, ведомственных целевых программ Нытвенского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Энергосбережение и повышение энергетической эффективности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/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культуры и искусства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/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физической культуры, спорта и формирование здорового образа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системы здравоохранения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/>
                        <a:t>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0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системы образования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99,4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97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сельского хозяйства и регулирование рынков сельскохозяйственной продукции, сырья и продовольствия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97,9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малого и среднего предпринимательства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/>
                        <a:t>94,0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8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земельными ресурсами и муниципальным имуществом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92,3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8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Строительство, реконструкция и приведение в нормативное состояние объектов общественной инфраструктуры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92,0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8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безопасности жизнедеятельности населения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/>
                        <a:t>91,5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8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Устойчивое развитие сельских территорий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91,2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8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жильем молодых семей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90,3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Совершенствование муниципального управления в сфере дополнительного профессионального образования муниципальных служащих и выборных должностных лиц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81,6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9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Охрана окружающей среды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63,0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6613</TotalTime>
  <Words>905</Words>
  <Application>Microsoft Office PowerPoint</Application>
  <PresentationFormat>Экран (4:3)</PresentationFormat>
  <Paragraphs>257</Paragraphs>
  <Slides>18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Исполнение расходов в разрезе муниципальных, ведомственных целевых программ, %</vt:lpstr>
      <vt:lpstr>Муниципальный долг</vt:lpstr>
      <vt:lpstr>Задолженность по бюджетным кредитам на 01.01.2018 года, тыс.рублей</vt:lpstr>
      <vt:lpstr>РАСХОДЫ НА РЕАЛИЗАЦИЮ МУНИЦИПАЛЬНЫХ ПРОГРАММ, ПРИОРИТЕТНЫХ МУНИЦИПАЛЬНЫХ ПРОЕКТОВ, ИНВЕСТИЦИОННЫХ ПРОЕКТОВ НЫТВЕНСКОГО МУНИЦИПАЛЬНОГО РАЙОНА И ОБЪЕКТЫ РАЗВИТИЯ</vt:lpstr>
      <vt:lpstr>Слайд 13</vt:lpstr>
      <vt:lpstr>Слайд 14</vt:lpstr>
      <vt:lpstr>Исполнение  межбюджетных трансфертов,  переданных бюджетам поселений, млн.рублей</vt:lpstr>
      <vt:lpstr>Исполнение резервного фонда</vt:lpstr>
      <vt:lpstr>Остатки денежных средств  на счете районного бюджета на 01.01.2018 года, млн.рублей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Майсурадзе Александра Димитриевна</dc:creator>
  <cp:lastModifiedBy>Fin</cp:lastModifiedBy>
  <cp:revision>1132</cp:revision>
  <cp:lastPrinted>2018-02-26T18:54:27Z</cp:lastPrinted>
  <dcterms:created xsi:type="dcterms:W3CDTF">2018-01-23T04:10:45Z</dcterms:created>
  <dcterms:modified xsi:type="dcterms:W3CDTF">2018-04-09T13:13:09Z</dcterms:modified>
</cp:coreProperties>
</file>