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2" r:id="rId6"/>
    <p:sldId id="269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4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C9646-1FD3-465B-BDB3-B48CD7BEE70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92F530-853D-44EB-BCCB-5A726175D6A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900" b="1" i="1" baseline="0" dirty="0" smtClean="0">
              <a:solidFill>
                <a:schemeClr val="tx1"/>
              </a:solidFill>
            </a:rPr>
            <a:t>Исполнено 779,8  тыс.рублей</a:t>
          </a:r>
          <a:endParaRPr lang="ru-RU" sz="1900" b="1" i="1" baseline="0" dirty="0">
            <a:solidFill>
              <a:schemeClr val="tx1"/>
            </a:solidFill>
          </a:endParaRPr>
        </a:p>
      </dgm:t>
    </dgm:pt>
    <dgm:pt modelId="{073C25EC-693D-4C0F-870C-774FB583CDDF}" type="parTrans" cxnId="{830717C2-7810-437E-BC10-B0C4B042646D}">
      <dgm:prSet/>
      <dgm:spPr/>
      <dgm:t>
        <a:bodyPr/>
        <a:lstStyle/>
        <a:p>
          <a:endParaRPr lang="ru-RU"/>
        </a:p>
      </dgm:t>
    </dgm:pt>
    <dgm:pt modelId="{F06029CC-E099-4788-89AC-D165E9056FBD}" type="sibTrans" cxnId="{830717C2-7810-437E-BC10-B0C4B042646D}">
      <dgm:prSet/>
      <dgm:spPr/>
      <dgm:t>
        <a:bodyPr/>
        <a:lstStyle/>
        <a:p>
          <a:endParaRPr lang="ru-RU"/>
        </a:p>
      </dgm:t>
    </dgm:pt>
    <dgm:pt modelId="{2F93F9B4-2A6E-45B2-A027-40363FCC6F0F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Проведение комплексных кадастровых работ 396,2 т.р.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0453F9C5-27BB-440A-8203-F9453CB45BB3}" type="parTrans" cxnId="{C8292E4F-D2CB-483D-982F-E3B8DA1BB880}">
      <dgm:prSet/>
      <dgm:spPr/>
      <dgm:t>
        <a:bodyPr/>
        <a:lstStyle/>
        <a:p>
          <a:endParaRPr lang="ru-RU"/>
        </a:p>
      </dgm:t>
    </dgm:pt>
    <dgm:pt modelId="{9AD6AAE1-866A-4FF1-8697-DA4942B643FA}" type="sibTrans" cxnId="{C8292E4F-D2CB-483D-982F-E3B8DA1BB880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EC1C6A1B-9392-46D8-96AA-57A6C96ED470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Установление границ населенных пунктов  99,0 т.р.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C0A680DA-4D49-406E-8A1C-79F191F30C41}" type="parTrans" cxnId="{9E75382C-46CA-480C-985D-E50FB6DBC0D8}">
      <dgm:prSet/>
      <dgm:spPr/>
      <dgm:t>
        <a:bodyPr/>
        <a:lstStyle/>
        <a:p>
          <a:endParaRPr lang="ru-RU"/>
        </a:p>
      </dgm:t>
    </dgm:pt>
    <dgm:pt modelId="{C7372F6F-2294-4BEC-B42F-63A60C58635A}" type="sibTrans" cxnId="{9E75382C-46CA-480C-985D-E50FB6DBC0D8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8C0CE7DA-8AA6-4C9A-93D8-BF54B4D1DEFA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Подготовка земельных участков к реализации  87,0т.р.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337F4C3D-904F-4B22-8C2A-7D7E581B8A0B}" type="parTrans" cxnId="{16767742-D4C3-46A7-BB76-4CC58B03DEB1}">
      <dgm:prSet/>
      <dgm:spPr/>
      <dgm:t>
        <a:bodyPr/>
        <a:lstStyle/>
        <a:p>
          <a:endParaRPr lang="ru-RU"/>
        </a:p>
      </dgm:t>
    </dgm:pt>
    <dgm:pt modelId="{2C249B2A-A77D-4E0C-A6DF-DDB2A7BE07F6}" type="sibTrans" cxnId="{16767742-D4C3-46A7-BB76-4CC58B03DEB1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838AA104-88DB-4689-982A-4709E142D363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Проведение кадастровых работ на земельных участках для предоставления многодетным семьям 102,0т.р.</a:t>
          </a:r>
          <a:endParaRPr lang="ru-RU" sz="1300" b="1" i="1" baseline="0" dirty="0">
            <a:solidFill>
              <a:schemeClr val="tx1"/>
            </a:solidFill>
          </a:endParaRPr>
        </a:p>
      </dgm:t>
    </dgm:pt>
    <dgm:pt modelId="{7E5E6E03-B681-4446-82FE-1A8E2C737121}" type="parTrans" cxnId="{C0402AD2-625A-43DE-A525-F492488D1318}">
      <dgm:prSet/>
      <dgm:spPr/>
      <dgm:t>
        <a:bodyPr/>
        <a:lstStyle/>
        <a:p>
          <a:endParaRPr lang="ru-RU"/>
        </a:p>
      </dgm:t>
    </dgm:pt>
    <dgm:pt modelId="{3B9E23A1-2194-446F-A9BC-FE35599968E1}" type="sibTrans" cxnId="{C0402AD2-625A-43DE-A525-F492488D1318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DA05E38E-1E16-4C47-93B9-CE5DC654AEFC}">
      <dgm:prSet phldrT="[Текст]" custT="1"/>
      <dgm:spPr>
        <a:solidFill>
          <a:srgbClr val="9AF874"/>
        </a:solidFill>
      </dgm:spPr>
      <dgm:t>
        <a:bodyPr/>
        <a:lstStyle/>
        <a:p>
          <a:r>
            <a:rPr lang="ru-RU" sz="1300" b="1" i="1" baseline="0" dirty="0" smtClean="0">
              <a:solidFill>
                <a:schemeClr val="tx1"/>
              </a:solidFill>
            </a:rPr>
            <a:t>Разработка документов территориального планирования и градостроительного  зонирования  95,6 т.р</a:t>
          </a:r>
          <a:r>
            <a:rPr lang="ru-RU" sz="1300" b="1" i="1" dirty="0" smtClean="0"/>
            <a:t>.</a:t>
          </a:r>
          <a:endParaRPr lang="ru-RU" sz="1300" b="1" i="1" dirty="0"/>
        </a:p>
      </dgm:t>
    </dgm:pt>
    <dgm:pt modelId="{7234F32F-4CD7-4160-8828-0C258636B1EF}" type="parTrans" cxnId="{C8FFCAC2-C556-4AE3-9FAB-77FFB0A31C0E}">
      <dgm:prSet/>
      <dgm:spPr/>
      <dgm:t>
        <a:bodyPr/>
        <a:lstStyle/>
        <a:p>
          <a:endParaRPr lang="ru-RU"/>
        </a:p>
      </dgm:t>
    </dgm:pt>
    <dgm:pt modelId="{D77EFF7D-916D-4AC4-A9D7-2431E9599399}" type="sibTrans" cxnId="{C8FFCAC2-C556-4AE3-9FAB-77FFB0A31C0E}">
      <dgm:prSet/>
      <dgm:spPr>
        <a:solidFill>
          <a:srgbClr val="C5FBAF"/>
        </a:solidFill>
      </dgm:spPr>
      <dgm:t>
        <a:bodyPr/>
        <a:lstStyle/>
        <a:p>
          <a:endParaRPr lang="ru-RU"/>
        </a:p>
      </dgm:t>
    </dgm:pt>
    <dgm:pt modelId="{C6A837DA-CAB0-457E-BF86-610B5955E30A}" type="pres">
      <dgm:prSet presAssocID="{5EAC9646-1FD3-465B-BDB3-B48CD7BEE70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5500B-73A3-4347-B78D-504AF6DE90B0}" type="pres">
      <dgm:prSet presAssocID="{C792F530-853D-44EB-BCCB-5A726175D6A2}" presName="centerShape" presStyleLbl="node0" presStyleIdx="0" presStyleCnt="1" custScaleX="126765" custScaleY="102479"/>
      <dgm:spPr/>
      <dgm:t>
        <a:bodyPr/>
        <a:lstStyle/>
        <a:p>
          <a:endParaRPr lang="ru-RU"/>
        </a:p>
      </dgm:t>
    </dgm:pt>
    <dgm:pt modelId="{B8074EE0-CAF7-477E-A93C-CAE3CCCAA133}" type="pres">
      <dgm:prSet presAssocID="{2F93F9B4-2A6E-45B2-A027-40363FCC6F0F}" presName="node" presStyleLbl="node1" presStyleIdx="0" presStyleCnt="5" custScaleX="181093" custScaleY="118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E7A43-9B40-489C-996D-06C3CB1D891F}" type="pres">
      <dgm:prSet presAssocID="{2F93F9B4-2A6E-45B2-A027-40363FCC6F0F}" presName="dummy" presStyleCnt="0"/>
      <dgm:spPr/>
    </dgm:pt>
    <dgm:pt modelId="{EBBB3453-EB47-4C95-AC8D-BF1B8560511A}" type="pres">
      <dgm:prSet presAssocID="{9AD6AAE1-866A-4FF1-8697-DA4942B643FA}" presName="sibTrans" presStyleLbl="sibTrans2D1" presStyleIdx="0" presStyleCnt="5" custScaleX="130581" custScaleY="109574" custLinFactNeighborX="4558" custLinFactNeighborY="-1654"/>
      <dgm:spPr/>
      <dgm:t>
        <a:bodyPr/>
        <a:lstStyle/>
        <a:p>
          <a:endParaRPr lang="ru-RU"/>
        </a:p>
      </dgm:t>
    </dgm:pt>
    <dgm:pt modelId="{4C7E78B4-946D-4F9C-B127-1DCBAFA3346B}" type="pres">
      <dgm:prSet presAssocID="{EC1C6A1B-9392-46D8-96AA-57A6C96ED470}" presName="node" presStyleLbl="node1" presStyleIdx="1" presStyleCnt="5" custScaleX="159827" custScaleY="121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7ED63-C1B6-4E00-9C98-5014A1865E13}" type="pres">
      <dgm:prSet presAssocID="{EC1C6A1B-9392-46D8-96AA-57A6C96ED470}" presName="dummy" presStyleCnt="0"/>
      <dgm:spPr/>
    </dgm:pt>
    <dgm:pt modelId="{0B229103-A25B-467A-BD1F-7291ABB0BEE3}" type="pres">
      <dgm:prSet presAssocID="{C7372F6F-2294-4BEC-B42F-63A60C58635A}" presName="sibTrans" presStyleLbl="sibTrans2D1" presStyleIdx="1" presStyleCnt="5" custScaleX="135228" custScaleY="113043"/>
      <dgm:spPr/>
      <dgm:t>
        <a:bodyPr/>
        <a:lstStyle/>
        <a:p>
          <a:endParaRPr lang="ru-RU"/>
        </a:p>
      </dgm:t>
    </dgm:pt>
    <dgm:pt modelId="{228A9C06-1EE4-4E13-A46C-51BBCD0A84A0}" type="pres">
      <dgm:prSet presAssocID="{8C0CE7DA-8AA6-4C9A-93D8-BF54B4D1DEFA}" presName="node" presStyleLbl="node1" presStyleIdx="2" presStyleCnt="5" custScaleX="163129" custScaleY="117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0C865-4F90-417A-93E9-57D92D648A38}" type="pres">
      <dgm:prSet presAssocID="{8C0CE7DA-8AA6-4C9A-93D8-BF54B4D1DEFA}" presName="dummy" presStyleCnt="0"/>
      <dgm:spPr/>
    </dgm:pt>
    <dgm:pt modelId="{A6D8C573-4317-4DDA-B22D-4DB14B028EFA}" type="pres">
      <dgm:prSet presAssocID="{2C249B2A-A77D-4E0C-A6DF-DDB2A7BE07F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0C8D4F9D-B09F-4905-B88C-B92CF2940D32}" type="pres">
      <dgm:prSet presAssocID="{838AA104-88DB-4689-982A-4709E142D363}" presName="node" presStyleLbl="node1" presStyleIdx="3" presStyleCnt="5" custScaleX="175215" custScaleY="123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FC89B-33FB-48B6-9DE9-5B2E8BF0CE10}" type="pres">
      <dgm:prSet presAssocID="{838AA104-88DB-4689-982A-4709E142D363}" presName="dummy" presStyleCnt="0"/>
      <dgm:spPr/>
    </dgm:pt>
    <dgm:pt modelId="{B0C90643-8EEC-46AD-B565-083AB90393CA}" type="pres">
      <dgm:prSet presAssocID="{3B9E23A1-2194-446F-A9BC-FE35599968E1}" presName="sibTrans" presStyleLbl="sibTrans2D1" presStyleIdx="3" presStyleCnt="5" custScaleX="124145" custLinFactNeighborX="-3794" custLinFactNeighborY="2115"/>
      <dgm:spPr/>
      <dgm:t>
        <a:bodyPr/>
        <a:lstStyle/>
        <a:p>
          <a:endParaRPr lang="ru-RU"/>
        </a:p>
      </dgm:t>
    </dgm:pt>
    <dgm:pt modelId="{D036C2AD-BFF9-46EF-B1CF-417FFB45ECF2}" type="pres">
      <dgm:prSet presAssocID="{DA05E38E-1E16-4C47-93B9-CE5DC654AEFC}" presName="node" presStyleLbl="node1" presStyleIdx="4" presStyleCnt="5" custScaleX="170228" custScaleY="13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40B78-6C46-4182-8CDF-73526B2195BB}" type="pres">
      <dgm:prSet presAssocID="{DA05E38E-1E16-4C47-93B9-CE5DC654AEFC}" presName="dummy" presStyleCnt="0"/>
      <dgm:spPr/>
    </dgm:pt>
    <dgm:pt modelId="{BFAE00B1-6A14-4CBA-B2ED-5D5A16636A4A}" type="pres">
      <dgm:prSet presAssocID="{D77EFF7D-916D-4AC4-A9D7-2431E9599399}" presName="sibTrans" presStyleLbl="sibTrans2D1" presStyleIdx="4" presStyleCnt="5" custScaleX="134471" custScaleY="112528"/>
      <dgm:spPr/>
      <dgm:t>
        <a:bodyPr/>
        <a:lstStyle/>
        <a:p>
          <a:endParaRPr lang="ru-RU"/>
        </a:p>
      </dgm:t>
    </dgm:pt>
  </dgm:ptLst>
  <dgm:cxnLst>
    <dgm:cxn modelId="{C8FFCAC2-C556-4AE3-9FAB-77FFB0A31C0E}" srcId="{C792F530-853D-44EB-BCCB-5A726175D6A2}" destId="{DA05E38E-1E16-4C47-93B9-CE5DC654AEFC}" srcOrd="4" destOrd="0" parTransId="{7234F32F-4CD7-4160-8828-0C258636B1EF}" sibTransId="{D77EFF7D-916D-4AC4-A9D7-2431E9599399}"/>
    <dgm:cxn modelId="{16767742-D4C3-46A7-BB76-4CC58B03DEB1}" srcId="{C792F530-853D-44EB-BCCB-5A726175D6A2}" destId="{8C0CE7DA-8AA6-4C9A-93D8-BF54B4D1DEFA}" srcOrd="2" destOrd="0" parTransId="{337F4C3D-904F-4B22-8C2A-7D7E581B8A0B}" sibTransId="{2C249B2A-A77D-4E0C-A6DF-DDB2A7BE07F6}"/>
    <dgm:cxn modelId="{01CA7D14-37A6-41D5-92C1-6C23AF3C6CB8}" type="presOf" srcId="{2C249B2A-A77D-4E0C-A6DF-DDB2A7BE07F6}" destId="{A6D8C573-4317-4DDA-B22D-4DB14B028EFA}" srcOrd="0" destOrd="0" presId="urn:microsoft.com/office/officeart/2005/8/layout/radial6"/>
    <dgm:cxn modelId="{21A5CBD9-4940-46DD-BD4D-D6D9641EFCDD}" type="presOf" srcId="{5EAC9646-1FD3-465B-BDB3-B48CD7BEE706}" destId="{C6A837DA-CAB0-457E-BF86-610B5955E30A}" srcOrd="0" destOrd="0" presId="urn:microsoft.com/office/officeart/2005/8/layout/radial6"/>
    <dgm:cxn modelId="{FA6BD04C-901E-4EFE-94D7-6917A6691443}" type="presOf" srcId="{DA05E38E-1E16-4C47-93B9-CE5DC654AEFC}" destId="{D036C2AD-BFF9-46EF-B1CF-417FFB45ECF2}" srcOrd="0" destOrd="0" presId="urn:microsoft.com/office/officeart/2005/8/layout/radial6"/>
    <dgm:cxn modelId="{C8292E4F-D2CB-483D-982F-E3B8DA1BB880}" srcId="{C792F530-853D-44EB-BCCB-5A726175D6A2}" destId="{2F93F9B4-2A6E-45B2-A027-40363FCC6F0F}" srcOrd="0" destOrd="0" parTransId="{0453F9C5-27BB-440A-8203-F9453CB45BB3}" sibTransId="{9AD6AAE1-866A-4FF1-8697-DA4942B643FA}"/>
    <dgm:cxn modelId="{C0402AD2-625A-43DE-A525-F492488D1318}" srcId="{C792F530-853D-44EB-BCCB-5A726175D6A2}" destId="{838AA104-88DB-4689-982A-4709E142D363}" srcOrd="3" destOrd="0" parTransId="{7E5E6E03-B681-4446-82FE-1A8E2C737121}" sibTransId="{3B9E23A1-2194-446F-A9BC-FE35599968E1}"/>
    <dgm:cxn modelId="{5D390552-01F2-443E-AACC-CD64ECB5BDF5}" type="presOf" srcId="{9AD6AAE1-866A-4FF1-8697-DA4942B643FA}" destId="{EBBB3453-EB47-4C95-AC8D-BF1B8560511A}" srcOrd="0" destOrd="0" presId="urn:microsoft.com/office/officeart/2005/8/layout/radial6"/>
    <dgm:cxn modelId="{830717C2-7810-437E-BC10-B0C4B042646D}" srcId="{5EAC9646-1FD3-465B-BDB3-B48CD7BEE706}" destId="{C792F530-853D-44EB-BCCB-5A726175D6A2}" srcOrd="0" destOrd="0" parTransId="{073C25EC-693D-4C0F-870C-774FB583CDDF}" sibTransId="{F06029CC-E099-4788-89AC-D165E9056FBD}"/>
    <dgm:cxn modelId="{889945E2-0123-4DA3-BE4F-D0BE52B8B599}" type="presOf" srcId="{EC1C6A1B-9392-46D8-96AA-57A6C96ED470}" destId="{4C7E78B4-946D-4F9C-B127-1DCBAFA3346B}" srcOrd="0" destOrd="0" presId="urn:microsoft.com/office/officeart/2005/8/layout/radial6"/>
    <dgm:cxn modelId="{F0AB11C2-62EC-46BD-AED3-55BEC4FE27F0}" type="presOf" srcId="{2F93F9B4-2A6E-45B2-A027-40363FCC6F0F}" destId="{B8074EE0-CAF7-477E-A93C-CAE3CCCAA133}" srcOrd="0" destOrd="0" presId="urn:microsoft.com/office/officeart/2005/8/layout/radial6"/>
    <dgm:cxn modelId="{2F53B4F3-B6CE-4FC0-ADB7-67983FD26354}" type="presOf" srcId="{8C0CE7DA-8AA6-4C9A-93D8-BF54B4D1DEFA}" destId="{228A9C06-1EE4-4E13-A46C-51BBCD0A84A0}" srcOrd="0" destOrd="0" presId="urn:microsoft.com/office/officeart/2005/8/layout/radial6"/>
    <dgm:cxn modelId="{A640CE68-753A-49D7-B705-E5404580FCC1}" type="presOf" srcId="{838AA104-88DB-4689-982A-4709E142D363}" destId="{0C8D4F9D-B09F-4905-B88C-B92CF2940D32}" srcOrd="0" destOrd="0" presId="urn:microsoft.com/office/officeart/2005/8/layout/radial6"/>
    <dgm:cxn modelId="{9E75382C-46CA-480C-985D-E50FB6DBC0D8}" srcId="{C792F530-853D-44EB-BCCB-5A726175D6A2}" destId="{EC1C6A1B-9392-46D8-96AA-57A6C96ED470}" srcOrd="1" destOrd="0" parTransId="{C0A680DA-4D49-406E-8A1C-79F191F30C41}" sibTransId="{C7372F6F-2294-4BEC-B42F-63A60C58635A}"/>
    <dgm:cxn modelId="{EADFA5D9-B2CD-4225-8FDF-7017F4587849}" type="presOf" srcId="{C792F530-853D-44EB-BCCB-5A726175D6A2}" destId="{93F5500B-73A3-4347-B78D-504AF6DE90B0}" srcOrd="0" destOrd="0" presId="urn:microsoft.com/office/officeart/2005/8/layout/radial6"/>
    <dgm:cxn modelId="{E58882D1-7E24-45DB-B899-2FB9E8E0B342}" type="presOf" srcId="{D77EFF7D-916D-4AC4-A9D7-2431E9599399}" destId="{BFAE00B1-6A14-4CBA-B2ED-5D5A16636A4A}" srcOrd="0" destOrd="0" presId="urn:microsoft.com/office/officeart/2005/8/layout/radial6"/>
    <dgm:cxn modelId="{38CFEC6A-9F9C-4564-9D95-8B2086A294C3}" type="presOf" srcId="{C7372F6F-2294-4BEC-B42F-63A60C58635A}" destId="{0B229103-A25B-467A-BD1F-7291ABB0BEE3}" srcOrd="0" destOrd="0" presId="urn:microsoft.com/office/officeart/2005/8/layout/radial6"/>
    <dgm:cxn modelId="{DE5682EE-3382-400D-A31F-8E126D2C7695}" type="presOf" srcId="{3B9E23A1-2194-446F-A9BC-FE35599968E1}" destId="{B0C90643-8EEC-46AD-B565-083AB90393CA}" srcOrd="0" destOrd="0" presId="urn:microsoft.com/office/officeart/2005/8/layout/radial6"/>
    <dgm:cxn modelId="{BC29C57D-B710-460B-A0DD-A0294E5FFB38}" type="presParOf" srcId="{C6A837DA-CAB0-457E-BF86-610B5955E30A}" destId="{93F5500B-73A3-4347-B78D-504AF6DE90B0}" srcOrd="0" destOrd="0" presId="urn:microsoft.com/office/officeart/2005/8/layout/radial6"/>
    <dgm:cxn modelId="{81FE0407-90B6-490C-AFE0-D8038291D27E}" type="presParOf" srcId="{C6A837DA-CAB0-457E-BF86-610B5955E30A}" destId="{B8074EE0-CAF7-477E-A93C-CAE3CCCAA133}" srcOrd="1" destOrd="0" presId="urn:microsoft.com/office/officeart/2005/8/layout/radial6"/>
    <dgm:cxn modelId="{BF511406-5C3F-4DC3-8A6C-2124587E029A}" type="presParOf" srcId="{C6A837DA-CAB0-457E-BF86-610B5955E30A}" destId="{C03E7A43-9B40-489C-996D-06C3CB1D891F}" srcOrd="2" destOrd="0" presId="urn:microsoft.com/office/officeart/2005/8/layout/radial6"/>
    <dgm:cxn modelId="{195B7926-A435-41BE-85E8-84F5B942D342}" type="presParOf" srcId="{C6A837DA-CAB0-457E-BF86-610B5955E30A}" destId="{EBBB3453-EB47-4C95-AC8D-BF1B8560511A}" srcOrd="3" destOrd="0" presId="urn:microsoft.com/office/officeart/2005/8/layout/radial6"/>
    <dgm:cxn modelId="{44306BB2-6041-422A-93DB-A89A951FC5B3}" type="presParOf" srcId="{C6A837DA-CAB0-457E-BF86-610B5955E30A}" destId="{4C7E78B4-946D-4F9C-B127-1DCBAFA3346B}" srcOrd="4" destOrd="0" presId="urn:microsoft.com/office/officeart/2005/8/layout/radial6"/>
    <dgm:cxn modelId="{9F2F6D30-9C18-4971-96AE-0BA179FA3DAF}" type="presParOf" srcId="{C6A837DA-CAB0-457E-BF86-610B5955E30A}" destId="{9057ED63-C1B6-4E00-9C98-5014A1865E13}" srcOrd="5" destOrd="0" presId="urn:microsoft.com/office/officeart/2005/8/layout/radial6"/>
    <dgm:cxn modelId="{DC2D61F7-8484-4D9C-B8EF-EFC9CF894856}" type="presParOf" srcId="{C6A837DA-CAB0-457E-BF86-610B5955E30A}" destId="{0B229103-A25B-467A-BD1F-7291ABB0BEE3}" srcOrd="6" destOrd="0" presId="urn:microsoft.com/office/officeart/2005/8/layout/radial6"/>
    <dgm:cxn modelId="{B96FD7A9-B06F-4A5D-A76E-7B08867C8795}" type="presParOf" srcId="{C6A837DA-CAB0-457E-BF86-610B5955E30A}" destId="{228A9C06-1EE4-4E13-A46C-51BBCD0A84A0}" srcOrd="7" destOrd="0" presId="urn:microsoft.com/office/officeart/2005/8/layout/radial6"/>
    <dgm:cxn modelId="{107E292D-4854-426E-AE9A-66189B1D91F3}" type="presParOf" srcId="{C6A837DA-CAB0-457E-BF86-610B5955E30A}" destId="{1960C865-4F90-417A-93E9-57D92D648A38}" srcOrd="8" destOrd="0" presId="urn:microsoft.com/office/officeart/2005/8/layout/radial6"/>
    <dgm:cxn modelId="{0FCBD53E-3A1F-4A7B-884B-CF2E33F2FB1B}" type="presParOf" srcId="{C6A837DA-CAB0-457E-BF86-610B5955E30A}" destId="{A6D8C573-4317-4DDA-B22D-4DB14B028EFA}" srcOrd="9" destOrd="0" presId="urn:microsoft.com/office/officeart/2005/8/layout/radial6"/>
    <dgm:cxn modelId="{89B0A371-C836-4A62-A61C-E11869C3B692}" type="presParOf" srcId="{C6A837DA-CAB0-457E-BF86-610B5955E30A}" destId="{0C8D4F9D-B09F-4905-B88C-B92CF2940D32}" srcOrd="10" destOrd="0" presId="urn:microsoft.com/office/officeart/2005/8/layout/radial6"/>
    <dgm:cxn modelId="{65AD0A62-C420-4B83-B3B8-564EA74CC6F1}" type="presParOf" srcId="{C6A837DA-CAB0-457E-BF86-610B5955E30A}" destId="{BB9FC89B-33FB-48B6-9DE9-5B2E8BF0CE10}" srcOrd="11" destOrd="0" presId="urn:microsoft.com/office/officeart/2005/8/layout/radial6"/>
    <dgm:cxn modelId="{8B80CAAA-D6C0-49FC-AE31-85D73E902429}" type="presParOf" srcId="{C6A837DA-CAB0-457E-BF86-610B5955E30A}" destId="{B0C90643-8EEC-46AD-B565-083AB90393CA}" srcOrd="12" destOrd="0" presId="urn:microsoft.com/office/officeart/2005/8/layout/radial6"/>
    <dgm:cxn modelId="{9399CBCD-DBBE-488F-80AC-5C57EE92FF53}" type="presParOf" srcId="{C6A837DA-CAB0-457E-BF86-610B5955E30A}" destId="{D036C2AD-BFF9-46EF-B1CF-417FFB45ECF2}" srcOrd="13" destOrd="0" presId="urn:microsoft.com/office/officeart/2005/8/layout/radial6"/>
    <dgm:cxn modelId="{B33B04B7-4102-4720-B272-35444D80059F}" type="presParOf" srcId="{C6A837DA-CAB0-457E-BF86-610B5955E30A}" destId="{A4A40B78-6C46-4182-8CDF-73526B2195BB}" srcOrd="14" destOrd="0" presId="urn:microsoft.com/office/officeart/2005/8/layout/radial6"/>
    <dgm:cxn modelId="{062D4E6C-CC6B-4989-97B2-8357E1B27477}" type="presParOf" srcId="{C6A837DA-CAB0-457E-BF86-610B5955E30A}" destId="{BFAE00B1-6A14-4CBA-B2ED-5D5A16636A4A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0A651-77D1-4174-81F2-9E3703DC80F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332763-80B2-4537-9876-5B7CDCCB6D68}">
      <dgm:prSet phldrT="[Текст]" custT="1"/>
      <dgm:spPr>
        <a:solidFill>
          <a:schemeClr val="accent2"/>
        </a:solidFill>
      </dgm:spPr>
      <dgm:t>
        <a:bodyPr/>
        <a:lstStyle/>
        <a:p>
          <a:pPr algn="ctr"/>
          <a:r>
            <a:rPr lang="ru-RU" sz="1900" b="1" i="1" baseline="0" dirty="0" smtClean="0">
              <a:solidFill>
                <a:schemeClr val="tx1"/>
              </a:solidFill>
            </a:rPr>
            <a:t>Исполнено         2998,0</a:t>
          </a:r>
        </a:p>
        <a:p>
          <a:pPr algn="ctr"/>
          <a:r>
            <a:rPr lang="ru-RU" sz="1900" b="1" i="1" baseline="0" dirty="0" smtClean="0">
              <a:solidFill>
                <a:schemeClr val="tx1"/>
              </a:solidFill>
            </a:rPr>
            <a:t>тыс.рублей</a:t>
          </a:r>
          <a:endParaRPr lang="ru-RU" sz="1900" b="1" i="1" baseline="0" dirty="0">
            <a:solidFill>
              <a:schemeClr val="tx1"/>
            </a:solidFill>
          </a:endParaRPr>
        </a:p>
      </dgm:t>
    </dgm:pt>
    <dgm:pt modelId="{362B1188-4D21-426D-BC66-8DA3A3CE476D}" type="parTrans" cxnId="{2FEF0C30-557F-451A-9680-2EA60A6FF51D}">
      <dgm:prSet/>
      <dgm:spPr/>
      <dgm:t>
        <a:bodyPr/>
        <a:lstStyle/>
        <a:p>
          <a:endParaRPr lang="ru-RU"/>
        </a:p>
      </dgm:t>
    </dgm:pt>
    <dgm:pt modelId="{AB42FBE8-9474-4881-BB8D-45CFFB6EC88C}" type="sibTrans" cxnId="{2FEF0C30-557F-451A-9680-2EA60A6FF51D}">
      <dgm:prSet/>
      <dgm:spPr/>
      <dgm:t>
        <a:bodyPr/>
        <a:lstStyle/>
        <a:p>
          <a:endParaRPr lang="ru-RU"/>
        </a:p>
      </dgm:t>
    </dgm:pt>
    <dgm:pt modelId="{EFE3894F-02B1-4912-B747-2AE18B84C48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400" b="1" i="1" baseline="0" dirty="0" smtClean="0">
              <a:solidFill>
                <a:schemeClr val="tx1"/>
              </a:solidFill>
            </a:rPr>
            <a:t>Формирование жилищного фонда для детей-сирот 976,4т.р.</a:t>
          </a:r>
          <a:endParaRPr lang="ru-RU" sz="1400" b="1" i="1" baseline="0" dirty="0">
            <a:solidFill>
              <a:schemeClr val="tx1"/>
            </a:solidFill>
          </a:endParaRPr>
        </a:p>
      </dgm:t>
    </dgm:pt>
    <dgm:pt modelId="{263AF92C-658C-4C99-B324-DD6561E39553}" type="parTrans" cxnId="{E80D2285-4C25-4925-86C7-A7256DDEF8BA}">
      <dgm:prSet/>
      <dgm:spPr/>
      <dgm:t>
        <a:bodyPr/>
        <a:lstStyle/>
        <a:p>
          <a:endParaRPr lang="ru-RU"/>
        </a:p>
      </dgm:t>
    </dgm:pt>
    <dgm:pt modelId="{6D6596F8-BCFA-4992-9F93-B481582B9348}" type="sibTrans" cxnId="{E80D2285-4C25-4925-86C7-A7256DDEF8BA}">
      <dgm:prSet/>
      <dgm:spPr/>
      <dgm:t>
        <a:bodyPr/>
        <a:lstStyle/>
        <a:p>
          <a:endParaRPr lang="ru-RU"/>
        </a:p>
      </dgm:t>
    </dgm:pt>
    <dgm:pt modelId="{6DDECD6C-8A99-42F9-ACAA-ED98D3DA58C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400" b="1" i="1" baseline="0" dirty="0" smtClean="0">
              <a:solidFill>
                <a:schemeClr val="tx1"/>
              </a:solidFill>
            </a:rPr>
            <a:t>Содержание имущества Нытвенского муниципального района  395,8 т.р</a:t>
          </a:r>
          <a:r>
            <a:rPr lang="ru-RU" sz="1400" b="1" i="1" dirty="0" smtClean="0"/>
            <a:t>.</a:t>
          </a:r>
          <a:endParaRPr lang="ru-RU" sz="1400" b="1" i="1" dirty="0"/>
        </a:p>
      </dgm:t>
    </dgm:pt>
    <dgm:pt modelId="{1869E67A-C493-49A5-A4B0-9C39B1805F7F}" type="parTrans" cxnId="{4D569C61-2718-4B79-A29A-AF8F53E89D5E}">
      <dgm:prSet/>
      <dgm:spPr/>
      <dgm:t>
        <a:bodyPr/>
        <a:lstStyle/>
        <a:p>
          <a:endParaRPr lang="ru-RU"/>
        </a:p>
      </dgm:t>
    </dgm:pt>
    <dgm:pt modelId="{3347D60B-1DE4-41AB-8E38-86937C77B4F7}" type="sibTrans" cxnId="{4D569C61-2718-4B79-A29A-AF8F53E89D5E}">
      <dgm:prSet/>
      <dgm:spPr/>
      <dgm:t>
        <a:bodyPr/>
        <a:lstStyle/>
        <a:p>
          <a:endParaRPr lang="ru-RU"/>
        </a:p>
      </dgm:t>
    </dgm:pt>
    <dgm:pt modelId="{81D2A088-3930-47EA-A181-6E7EBC4BE73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400" b="1" i="1" baseline="0" dirty="0" smtClean="0">
              <a:solidFill>
                <a:schemeClr val="tx1"/>
              </a:solidFill>
            </a:rPr>
            <a:t>Оптимизация состава имущества района  76,4 т.р.</a:t>
          </a:r>
          <a:endParaRPr lang="ru-RU" sz="1400" b="1" i="1" baseline="0" dirty="0">
            <a:solidFill>
              <a:schemeClr val="tx1"/>
            </a:solidFill>
          </a:endParaRPr>
        </a:p>
      </dgm:t>
    </dgm:pt>
    <dgm:pt modelId="{30942531-28EE-4BD2-9445-885168817DB8}" type="parTrans" cxnId="{C8B69374-6766-416D-8920-9222CF8386DA}">
      <dgm:prSet/>
      <dgm:spPr/>
      <dgm:t>
        <a:bodyPr/>
        <a:lstStyle/>
        <a:p>
          <a:endParaRPr lang="ru-RU"/>
        </a:p>
      </dgm:t>
    </dgm:pt>
    <dgm:pt modelId="{A924F159-54AE-4A99-AED8-08096E481F42}" type="sibTrans" cxnId="{C8B69374-6766-416D-8920-9222CF8386DA}">
      <dgm:prSet/>
      <dgm:spPr/>
      <dgm:t>
        <a:bodyPr/>
        <a:lstStyle/>
        <a:p>
          <a:endParaRPr lang="ru-RU"/>
        </a:p>
      </dgm:t>
    </dgm:pt>
    <dgm:pt modelId="{246591C3-9F00-4E10-BCE5-31A4EBB7AFFB}">
      <dgm:prSet phldrT="[Текст]"/>
      <dgm:spPr/>
      <dgm:t>
        <a:bodyPr/>
        <a:lstStyle/>
        <a:p>
          <a:endParaRPr lang="ru-RU" dirty="0"/>
        </a:p>
      </dgm:t>
    </dgm:pt>
    <dgm:pt modelId="{BE492283-00F2-4465-994C-16AEE731EBAE}" type="parTrans" cxnId="{2374C573-0C57-449E-A25B-7099F9EB03BC}">
      <dgm:prSet/>
      <dgm:spPr/>
      <dgm:t>
        <a:bodyPr/>
        <a:lstStyle/>
        <a:p>
          <a:endParaRPr lang="ru-RU"/>
        </a:p>
      </dgm:t>
    </dgm:pt>
    <dgm:pt modelId="{026D4110-78A3-401C-8E89-6A2159AD490C}" type="sibTrans" cxnId="{2374C573-0C57-449E-A25B-7099F9EB03BC}">
      <dgm:prSet/>
      <dgm:spPr/>
      <dgm:t>
        <a:bodyPr/>
        <a:lstStyle/>
        <a:p>
          <a:endParaRPr lang="ru-RU"/>
        </a:p>
      </dgm:t>
    </dgm:pt>
    <dgm:pt modelId="{64FC7C58-D880-4995-9473-09FDCA25006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400" b="1" i="1" baseline="0" dirty="0" smtClean="0">
              <a:solidFill>
                <a:schemeClr val="tx1"/>
              </a:solidFill>
            </a:rPr>
            <a:t>Приобретение здания эллинга 1549,4т.р.</a:t>
          </a:r>
          <a:endParaRPr lang="ru-RU" sz="1400" b="1" i="1" baseline="0" dirty="0">
            <a:solidFill>
              <a:schemeClr val="tx1"/>
            </a:solidFill>
          </a:endParaRPr>
        </a:p>
      </dgm:t>
    </dgm:pt>
    <dgm:pt modelId="{F0FB8B04-3678-4D68-AA89-D081C67A10F4}" type="parTrans" cxnId="{ABB16959-A489-4136-88F0-2ADC55394D80}">
      <dgm:prSet/>
      <dgm:spPr/>
      <dgm:t>
        <a:bodyPr/>
        <a:lstStyle/>
        <a:p>
          <a:endParaRPr lang="ru-RU"/>
        </a:p>
      </dgm:t>
    </dgm:pt>
    <dgm:pt modelId="{08B2E2CD-D809-436C-92B0-979648F46930}" type="sibTrans" cxnId="{ABB16959-A489-4136-88F0-2ADC55394D80}">
      <dgm:prSet/>
      <dgm:spPr/>
      <dgm:t>
        <a:bodyPr/>
        <a:lstStyle/>
        <a:p>
          <a:endParaRPr lang="ru-RU"/>
        </a:p>
      </dgm:t>
    </dgm:pt>
    <dgm:pt modelId="{A8A8B5BF-F46C-4EFC-806F-1326D11E8641}" type="pres">
      <dgm:prSet presAssocID="{8D60A651-77D1-4174-81F2-9E3703DC80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6F817-E442-454E-B906-ABCC658B00C3}" type="pres">
      <dgm:prSet presAssocID="{38332763-80B2-4537-9876-5B7CDCCB6D68}" presName="centerShape" presStyleLbl="node0" presStyleIdx="0" presStyleCnt="1" custScaleX="192651" custScaleY="118902" custLinFactNeighborX="749" custLinFactNeighborY="-4512"/>
      <dgm:spPr/>
      <dgm:t>
        <a:bodyPr/>
        <a:lstStyle/>
        <a:p>
          <a:endParaRPr lang="ru-RU"/>
        </a:p>
      </dgm:t>
    </dgm:pt>
    <dgm:pt modelId="{1712EA8A-4210-4396-A800-DF4E51887314}" type="pres">
      <dgm:prSet presAssocID="{263AF92C-658C-4C99-B324-DD6561E39553}" presName="parTrans" presStyleLbl="sibTrans2D1" presStyleIdx="0" presStyleCnt="4" custAng="21526727" custScaleX="141777" custLinFactNeighborX="-34605" custLinFactNeighborY="6106"/>
      <dgm:spPr/>
      <dgm:t>
        <a:bodyPr/>
        <a:lstStyle/>
        <a:p>
          <a:endParaRPr lang="ru-RU"/>
        </a:p>
      </dgm:t>
    </dgm:pt>
    <dgm:pt modelId="{C2D90F18-606D-433C-B99A-1E4584E8238B}" type="pres">
      <dgm:prSet presAssocID="{263AF92C-658C-4C99-B324-DD6561E3955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950A7CD-9578-4BAA-92DE-8D2211B6024A}" type="pres">
      <dgm:prSet presAssocID="{EFE3894F-02B1-4912-B747-2AE18B84C481}" presName="node" presStyleLbl="node1" presStyleIdx="0" presStyleCnt="4" custScaleX="142255" custScaleY="94240" custRadScaleRad="97546" custRadScaleInc="7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751DD-6EB6-4B1E-A7E8-C35D30B2F669}" type="pres">
      <dgm:prSet presAssocID="{1869E67A-C493-49A5-A4B0-9C39B1805F7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FBF2B35-38F9-446B-9C6C-0EEB3B6BF173}" type="pres">
      <dgm:prSet presAssocID="{1869E67A-C493-49A5-A4B0-9C39B1805F7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ADE8491-EED0-4B76-A01B-9196BC84C9DD}" type="pres">
      <dgm:prSet presAssocID="{6DDECD6C-8A99-42F9-ACAA-ED98D3DA58C2}" presName="node" presStyleLbl="node1" presStyleIdx="1" presStyleCnt="4" custScaleX="160024" custScaleY="103762" custRadScaleRad="132290" custRadScaleInc="64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46E14-7921-463E-BA29-E73CF4A83173}" type="pres">
      <dgm:prSet presAssocID="{30942531-28EE-4BD2-9445-885168817DB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6F162BB-87D7-440B-88E3-398B9E059514}" type="pres">
      <dgm:prSet presAssocID="{30942531-28EE-4BD2-9445-885168817DB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AE4D1F4A-334C-45AB-8E97-AA9EB7A6749A}" type="pres">
      <dgm:prSet presAssocID="{81D2A088-3930-47EA-A181-6E7EBC4BE73C}" presName="node" presStyleLbl="node1" presStyleIdx="2" presStyleCnt="4" custScaleX="147824" custScaleY="86860" custRadScaleRad="127473" custRadScaleInc="15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F5FBD-766C-4B69-9DF9-311414A91602}" type="pres">
      <dgm:prSet presAssocID="{F0FB8B04-3678-4D68-AA89-D081C67A10F4}" presName="parTrans" presStyleLbl="sibTrans2D1" presStyleIdx="3" presStyleCnt="4" custScaleX="115925" custScaleY="94659" custLinFactNeighborX="-3348" custLinFactNeighborY="3149"/>
      <dgm:spPr/>
      <dgm:t>
        <a:bodyPr/>
        <a:lstStyle/>
        <a:p>
          <a:endParaRPr lang="ru-RU"/>
        </a:p>
      </dgm:t>
    </dgm:pt>
    <dgm:pt modelId="{9C990C8B-D0E5-46BD-B689-C8E78D4D763A}" type="pres">
      <dgm:prSet presAssocID="{F0FB8B04-3678-4D68-AA89-D081C67A10F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AF7FCA8-3BC9-49B8-9912-1AD41A28667A}" type="pres">
      <dgm:prSet presAssocID="{64FC7C58-D880-4995-9473-09FDCA25006A}" presName="node" presStyleLbl="node1" presStyleIdx="3" presStyleCnt="4" custScaleX="142801" custScaleY="104705" custRadScaleRad="135000" custRadScaleInc="-44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74243-443A-4DCC-A105-DF2EA950B9C3}" type="presOf" srcId="{263AF92C-658C-4C99-B324-DD6561E39553}" destId="{1712EA8A-4210-4396-A800-DF4E51887314}" srcOrd="0" destOrd="0" presId="urn:microsoft.com/office/officeart/2005/8/layout/radial5"/>
    <dgm:cxn modelId="{7811C5EB-BA91-4B93-8C8F-F479A613B1A5}" type="presOf" srcId="{38332763-80B2-4537-9876-5B7CDCCB6D68}" destId="{DE76F817-E442-454E-B906-ABCC658B00C3}" srcOrd="0" destOrd="0" presId="urn:microsoft.com/office/officeart/2005/8/layout/radial5"/>
    <dgm:cxn modelId="{26B989E6-0CDC-445F-9F8A-9F8D93F4AB2A}" type="presOf" srcId="{6DDECD6C-8A99-42F9-ACAA-ED98D3DA58C2}" destId="{BADE8491-EED0-4B76-A01B-9196BC84C9DD}" srcOrd="0" destOrd="0" presId="urn:microsoft.com/office/officeart/2005/8/layout/radial5"/>
    <dgm:cxn modelId="{D20E698D-C007-46F0-8038-9811A2F81143}" type="presOf" srcId="{1869E67A-C493-49A5-A4B0-9C39B1805F7F}" destId="{535751DD-6EB6-4B1E-A7E8-C35D30B2F669}" srcOrd="0" destOrd="0" presId="urn:microsoft.com/office/officeart/2005/8/layout/radial5"/>
    <dgm:cxn modelId="{09D4A9B3-6BF3-4FE7-9B6D-BAEF54888BAE}" type="presOf" srcId="{F0FB8B04-3678-4D68-AA89-D081C67A10F4}" destId="{4F4F5FBD-766C-4B69-9DF9-311414A91602}" srcOrd="0" destOrd="0" presId="urn:microsoft.com/office/officeart/2005/8/layout/radial5"/>
    <dgm:cxn modelId="{FEE915E9-4034-4040-B794-C2ABA207D5B8}" type="presOf" srcId="{30942531-28EE-4BD2-9445-885168817DB8}" destId="{E3E46E14-7921-463E-BA29-E73CF4A83173}" srcOrd="0" destOrd="0" presId="urn:microsoft.com/office/officeart/2005/8/layout/radial5"/>
    <dgm:cxn modelId="{4D569C61-2718-4B79-A29A-AF8F53E89D5E}" srcId="{38332763-80B2-4537-9876-5B7CDCCB6D68}" destId="{6DDECD6C-8A99-42F9-ACAA-ED98D3DA58C2}" srcOrd="1" destOrd="0" parTransId="{1869E67A-C493-49A5-A4B0-9C39B1805F7F}" sibTransId="{3347D60B-1DE4-41AB-8E38-86937C77B4F7}"/>
    <dgm:cxn modelId="{ABB16959-A489-4136-88F0-2ADC55394D80}" srcId="{38332763-80B2-4537-9876-5B7CDCCB6D68}" destId="{64FC7C58-D880-4995-9473-09FDCA25006A}" srcOrd="3" destOrd="0" parTransId="{F0FB8B04-3678-4D68-AA89-D081C67A10F4}" sibTransId="{08B2E2CD-D809-436C-92B0-979648F46930}"/>
    <dgm:cxn modelId="{2FEF0C30-557F-451A-9680-2EA60A6FF51D}" srcId="{8D60A651-77D1-4174-81F2-9E3703DC80FA}" destId="{38332763-80B2-4537-9876-5B7CDCCB6D68}" srcOrd="0" destOrd="0" parTransId="{362B1188-4D21-426D-BC66-8DA3A3CE476D}" sibTransId="{AB42FBE8-9474-4881-BB8D-45CFFB6EC88C}"/>
    <dgm:cxn modelId="{E3C32A28-941F-4C56-92AD-2BA1F124CE8C}" type="presOf" srcId="{263AF92C-658C-4C99-B324-DD6561E39553}" destId="{C2D90F18-606D-433C-B99A-1E4584E8238B}" srcOrd="1" destOrd="0" presId="urn:microsoft.com/office/officeart/2005/8/layout/radial5"/>
    <dgm:cxn modelId="{2374C573-0C57-449E-A25B-7099F9EB03BC}" srcId="{8D60A651-77D1-4174-81F2-9E3703DC80FA}" destId="{246591C3-9F00-4E10-BCE5-31A4EBB7AFFB}" srcOrd="1" destOrd="0" parTransId="{BE492283-00F2-4465-994C-16AEE731EBAE}" sibTransId="{026D4110-78A3-401C-8E89-6A2159AD490C}"/>
    <dgm:cxn modelId="{7A51A9FF-14BB-4BB0-BE7C-69D1A766611A}" type="presOf" srcId="{30942531-28EE-4BD2-9445-885168817DB8}" destId="{96F162BB-87D7-440B-88E3-398B9E059514}" srcOrd="1" destOrd="0" presId="urn:microsoft.com/office/officeart/2005/8/layout/radial5"/>
    <dgm:cxn modelId="{C8B69374-6766-416D-8920-9222CF8386DA}" srcId="{38332763-80B2-4537-9876-5B7CDCCB6D68}" destId="{81D2A088-3930-47EA-A181-6E7EBC4BE73C}" srcOrd="2" destOrd="0" parTransId="{30942531-28EE-4BD2-9445-885168817DB8}" sibTransId="{A924F159-54AE-4A99-AED8-08096E481F42}"/>
    <dgm:cxn modelId="{C6960E06-598E-4056-9ACF-E525DC2189BB}" type="presOf" srcId="{EFE3894F-02B1-4912-B747-2AE18B84C481}" destId="{E950A7CD-9578-4BAA-92DE-8D2211B6024A}" srcOrd="0" destOrd="0" presId="urn:microsoft.com/office/officeart/2005/8/layout/radial5"/>
    <dgm:cxn modelId="{0D7C1222-3719-450C-84E4-EF85E70CC0C4}" type="presOf" srcId="{1869E67A-C493-49A5-A4B0-9C39B1805F7F}" destId="{8FBF2B35-38F9-446B-9C6C-0EEB3B6BF173}" srcOrd="1" destOrd="0" presId="urn:microsoft.com/office/officeart/2005/8/layout/radial5"/>
    <dgm:cxn modelId="{C8C4D546-756E-4AB0-9F8C-7EB3D90633B7}" type="presOf" srcId="{8D60A651-77D1-4174-81F2-9E3703DC80FA}" destId="{A8A8B5BF-F46C-4EFC-806F-1326D11E8641}" srcOrd="0" destOrd="0" presId="urn:microsoft.com/office/officeart/2005/8/layout/radial5"/>
    <dgm:cxn modelId="{E80D2285-4C25-4925-86C7-A7256DDEF8BA}" srcId="{38332763-80B2-4537-9876-5B7CDCCB6D68}" destId="{EFE3894F-02B1-4912-B747-2AE18B84C481}" srcOrd="0" destOrd="0" parTransId="{263AF92C-658C-4C99-B324-DD6561E39553}" sibTransId="{6D6596F8-BCFA-4992-9F93-B481582B9348}"/>
    <dgm:cxn modelId="{8C24D9B9-1B39-4545-9EFE-278B03D64E0B}" type="presOf" srcId="{64FC7C58-D880-4995-9473-09FDCA25006A}" destId="{EAF7FCA8-3BC9-49B8-9912-1AD41A28667A}" srcOrd="0" destOrd="0" presId="urn:microsoft.com/office/officeart/2005/8/layout/radial5"/>
    <dgm:cxn modelId="{CB97C2D1-1D33-4A28-892F-32AB97627B06}" type="presOf" srcId="{F0FB8B04-3678-4D68-AA89-D081C67A10F4}" destId="{9C990C8B-D0E5-46BD-B689-C8E78D4D763A}" srcOrd="1" destOrd="0" presId="urn:microsoft.com/office/officeart/2005/8/layout/radial5"/>
    <dgm:cxn modelId="{E97AE44D-5211-4FB3-A654-5C5BE97E8E87}" type="presOf" srcId="{81D2A088-3930-47EA-A181-6E7EBC4BE73C}" destId="{AE4D1F4A-334C-45AB-8E97-AA9EB7A6749A}" srcOrd="0" destOrd="0" presId="urn:microsoft.com/office/officeart/2005/8/layout/radial5"/>
    <dgm:cxn modelId="{7EC93550-08B2-4CF0-AF63-AD4529E24826}" type="presParOf" srcId="{A8A8B5BF-F46C-4EFC-806F-1326D11E8641}" destId="{DE76F817-E442-454E-B906-ABCC658B00C3}" srcOrd="0" destOrd="0" presId="urn:microsoft.com/office/officeart/2005/8/layout/radial5"/>
    <dgm:cxn modelId="{50C6387B-46E9-476F-A4E8-81D16ED40193}" type="presParOf" srcId="{A8A8B5BF-F46C-4EFC-806F-1326D11E8641}" destId="{1712EA8A-4210-4396-A800-DF4E51887314}" srcOrd="1" destOrd="0" presId="urn:microsoft.com/office/officeart/2005/8/layout/radial5"/>
    <dgm:cxn modelId="{E4E19C7E-810C-4C6E-BD45-74625B85C013}" type="presParOf" srcId="{1712EA8A-4210-4396-A800-DF4E51887314}" destId="{C2D90F18-606D-433C-B99A-1E4584E8238B}" srcOrd="0" destOrd="0" presId="urn:microsoft.com/office/officeart/2005/8/layout/radial5"/>
    <dgm:cxn modelId="{6364EE1C-81DE-436D-9693-17640D6E554C}" type="presParOf" srcId="{A8A8B5BF-F46C-4EFC-806F-1326D11E8641}" destId="{E950A7CD-9578-4BAA-92DE-8D2211B6024A}" srcOrd="2" destOrd="0" presId="urn:microsoft.com/office/officeart/2005/8/layout/radial5"/>
    <dgm:cxn modelId="{ADEF9F22-D64A-4B77-816D-06C57C3245DA}" type="presParOf" srcId="{A8A8B5BF-F46C-4EFC-806F-1326D11E8641}" destId="{535751DD-6EB6-4B1E-A7E8-C35D30B2F669}" srcOrd="3" destOrd="0" presId="urn:microsoft.com/office/officeart/2005/8/layout/radial5"/>
    <dgm:cxn modelId="{E4F827E7-391B-4E49-8967-117196C4DBCF}" type="presParOf" srcId="{535751DD-6EB6-4B1E-A7E8-C35D30B2F669}" destId="{8FBF2B35-38F9-446B-9C6C-0EEB3B6BF173}" srcOrd="0" destOrd="0" presId="urn:microsoft.com/office/officeart/2005/8/layout/radial5"/>
    <dgm:cxn modelId="{CD0CC78E-BBE9-436D-98C6-6E7B5AB5492B}" type="presParOf" srcId="{A8A8B5BF-F46C-4EFC-806F-1326D11E8641}" destId="{BADE8491-EED0-4B76-A01B-9196BC84C9DD}" srcOrd="4" destOrd="0" presId="urn:microsoft.com/office/officeart/2005/8/layout/radial5"/>
    <dgm:cxn modelId="{21281ECC-D73B-4A16-9CFD-DCA3F392044C}" type="presParOf" srcId="{A8A8B5BF-F46C-4EFC-806F-1326D11E8641}" destId="{E3E46E14-7921-463E-BA29-E73CF4A83173}" srcOrd="5" destOrd="0" presId="urn:microsoft.com/office/officeart/2005/8/layout/radial5"/>
    <dgm:cxn modelId="{C5917352-6BD3-4CA2-A239-305DE50F55E9}" type="presParOf" srcId="{E3E46E14-7921-463E-BA29-E73CF4A83173}" destId="{96F162BB-87D7-440B-88E3-398B9E059514}" srcOrd="0" destOrd="0" presId="urn:microsoft.com/office/officeart/2005/8/layout/radial5"/>
    <dgm:cxn modelId="{1DA4766E-E2C9-4B56-8FD6-BBC3CD2F5923}" type="presParOf" srcId="{A8A8B5BF-F46C-4EFC-806F-1326D11E8641}" destId="{AE4D1F4A-334C-45AB-8E97-AA9EB7A6749A}" srcOrd="6" destOrd="0" presId="urn:microsoft.com/office/officeart/2005/8/layout/radial5"/>
    <dgm:cxn modelId="{671E6356-D1D2-4E9F-A6FE-A6986CF83C54}" type="presParOf" srcId="{A8A8B5BF-F46C-4EFC-806F-1326D11E8641}" destId="{4F4F5FBD-766C-4B69-9DF9-311414A91602}" srcOrd="7" destOrd="0" presId="urn:microsoft.com/office/officeart/2005/8/layout/radial5"/>
    <dgm:cxn modelId="{8EB42443-A016-4DE3-BB89-68B5C0011CE0}" type="presParOf" srcId="{4F4F5FBD-766C-4B69-9DF9-311414A91602}" destId="{9C990C8B-D0E5-46BD-B689-C8E78D4D763A}" srcOrd="0" destOrd="0" presId="urn:microsoft.com/office/officeart/2005/8/layout/radial5"/>
    <dgm:cxn modelId="{7D2E9A7C-32DE-4F0D-8BF2-C1EDB4B7840D}" type="presParOf" srcId="{A8A8B5BF-F46C-4EFC-806F-1326D11E8641}" destId="{EAF7FCA8-3BC9-49B8-9912-1AD41A28667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AE00B1-6A14-4CBA-B2ED-5D5A16636A4A}">
      <dsp:nvSpPr>
        <dsp:cNvPr id="0" name=""/>
        <dsp:cNvSpPr/>
      </dsp:nvSpPr>
      <dsp:spPr>
        <a:xfrm>
          <a:off x="1342995" y="364583"/>
          <a:ext cx="5613531" cy="4697514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90643-8EEC-46AD-B565-083AB90393CA}">
      <dsp:nvSpPr>
        <dsp:cNvPr id="0" name=""/>
        <dsp:cNvSpPr/>
      </dsp:nvSpPr>
      <dsp:spPr>
        <a:xfrm>
          <a:off x="1400145" y="714367"/>
          <a:ext cx="5182469" cy="4174529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8C573-4317-4DDA-B22D-4DB14B028EFA}">
      <dsp:nvSpPr>
        <dsp:cNvPr id="0" name=""/>
        <dsp:cNvSpPr/>
      </dsp:nvSpPr>
      <dsp:spPr>
        <a:xfrm>
          <a:off x="2062496" y="626076"/>
          <a:ext cx="4174529" cy="4174529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29103-A25B-467A-BD1F-7291ABB0BEE3}">
      <dsp:nvSpPr>
        <dsp:cNvPr id="0" name=""/>
        <dsp:cNvSpPr/>
      </dsp:nvSpPr>
      <dsp:spPr>
        <a:xfrm>
          <a:off x="1327195" y="353834"/>
          <a:ext cx="5645132" cy="4719013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B3453-EB47-4C95-AC8D-BF1B8560511A}">
      <dsp:nvSpPr>
        <dsp:cNvPr id="0" name=""/>
        <dsp:cNvSpPr/>
      </dsp:nvSpPr>
      <dsp:spPr>
        <a:xfrm>
          <a:off x="1614465" y="357194"/>
          <a:ext cx="5451142" cy="4574198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rgbClr val="C5FB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5500B-73A3-4347-B78D-504AF6DE90B0}">
      <dsp:nvSpPr>
        <dsp:cNvPr id="0" name=""/>
        <dsp:cNvSpPr/>
      </dsp:nvSpPr>
      <dsp:spPr>
        <a:xfrm>
          <a:off x="2932325" y="1729145"/>
          <a:ext cx="2434871" cy="196839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solidFill>
                <a:schemeClr val="tx1"/>
              </a:solidFill>
            </a:rPr>
            <a:t>Исполнено 779,8  тыс.рублей</a:t>
          </a:r>
          <a:endParaRPr lang="ru-RU" sz="1900" b="1" i="1" kern="1200" baseline="0" dirty="0">
            <a:solidFill>
              <a:schemeClr val="tx1"/>
            </a:solidFill>
          </a:endParaRPr>
        </a:p>
      </dsp:txBody>
      <dsp:txXfrm>
        <a:off x="2932325" y="1729145"/>
        <a:ext cx="2434871" cy="1968391"/>
      </dsp:txXfrm>
    </dsp:sp>
    <dsp:sp modelId="{B8074EE0-CAF7-477E-A93C-CAE3CCCAA133}">
      <dsp:nvSpPr>
        <dsp:cNvPr id="0" name=""/>
        <dsp:cNvSpPr/>
      </dsp:nvSpPr>
      <dsp:spPr>
        <a:xfrm>
          <a:off x="2932324" y="-121193"/>
          <a:ext cx="2434873" cy="1591347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Проведение комплексных кадастровых работ 396,2 т.р.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2932324" y="-121193"/>
        <a:ext cx="2434873" cy="1591347"/>
      </dsp:txXfrm>
    </dsp:sp>
    <dsp:sp modelId="{4C7E78B4-946D-4F9C-B127-1DCBAFA3346B}">
      <dsp:nvSpPr>
        <dsp:cNvPr id="0" name=""/>
        <dsp:cNvSpPr/>
      </dsp:nvSpPr>
      <dsp:spPr>
        <a:xfrm>
          <a:off x="5014362" y="1263859"/>
          <a:ext cx="2148942" cy="1638876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Установление границ населенных пунктов  99,0 т.р.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5014362" y="1263859"/>
        <a:ext cx="2148942" cy="1638876"/>
      </dsp:txXfrm>
    </dsp:sp>
    <dsp:sp modelId="{228A9C06-1EE4-4E13-A46C-51BBCD0A84A0}">
      <dsp:nvSpPr>
        <dsp:cNvPr id="0" name=""/>
        <dsp:cNvSpPr/>
      </dsp:nvSpPr>
      <dsp:spPr>
        <a:xfrm>
          <a:off x="4251504" y="3571900"/>
          <a:ext cx="2193339" cy="1581828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Подготовка земельных участков к реализации  87,0т.р.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4251504" y="3571900"/>
        <a:ext cx="2193339" cy="1581828"/>
      </dsp:txXfrm>
    </dsp:sp>
    <dsp:sp modelId="{0C8D4F9D-B09F-4905-B88C-B92CF2940D32}">
      <dsp:nvSpPr>
        <dsp:cNvPr id="0" name=""/>
        <dsp:cNvSpPr/>
      </dsp:nvSpPr>
      <dsp:spPr>
        <a:xfrm>
          <a:off x="1773428" y="3532337"/>
          <a:ext cx="2355841" cy="1660954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Проведение кадастровых работ на земельных участках для предоставления многодетным семьям 102,0т.р.</a:t>
          </a:r>
          <a:endParaRPr lang="ru-RU" sz="1300" b="1" i="1" kern="1200" baseline="0" dirty="0">
            <a:solidFill>
              <a:schemeClr val="tx1"/>
            </a:solidFill>
          </a:endParaRPr>
        </a:p>
      </dsp:txBody>
      <dsp:txXfrm>
        <a:off x="1773428" y="3532337"/>
        <a:ext cx="2355841" cy="1660954"/>
      </dsp:txXfrm>
    </dsp:sp>
    <dsp:sp modelId="{D036C2AD-BFF9-46EF-B1CF-417FFB45ECF2}">
      <dsp:nvSpPr>
        <dsp:cNvPr id="0" name=""/>
        <dsp:cNvSpPr/>
      </dsp:nvSpPr>
      <dsp:spPr>
        <a:xfrm>
          <a:off x="1066294" y="1191967"/>
          <a:ext cx="2288788" cy="1782662"/>
        </a:xfrm>
        <a:prstGeom prst="ellipse">
          <a:avLst/>
        </a:prstGeom>
        <a:solidFill>
          <a:srgbClr val="9AF87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baseline="0" dirty="0" smtClean="0">
              <a:solidFill>
                <a:schemeClr val="tx1"/>
              </a:solidFill>
            </a:rPr>
            <a:t>Разработка документов территориального планирования и градостроительного  зонирования  95,6 т.р</a:t>
          </a:r>
          <a:r>
            <a:rPr lang="ru-RU" sz="1300" b="1" i="1" kern="1200" dirty="0" smtClean="0"/>
            <a:t>.</a:t>
          </a:r>
          <a:endParaRPr lang="ru-RU" sz="1300" b="1" i="1" kern="1200" dirty="0"/>
        </a:p>
      </dsp:txBody>
      <dsp:txXfrm>
        <a:off x="1066294" y="1191967"/>
        <a:ext cx="2288788" cy="17826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6F817-E442-454E-B906-ABCC658B00C3}">
      <dsp:nvSpPr>
        <dsp:cNvPr id="0" name=""/>
        <dsp:cNvSpPr/>
      </dsp:nvSpPr>
      <dsp:spPr>
        <a:xfrm>
          <a:off x="2867901" y="1874320"/>
          <a:ext cx="2661131" cy="1642419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solidFill>
                <a:schemeClr val="tx1"/>
              </a:solidFill>
            </a:rPr>
            <a:t>Исполнено         2998,0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baseline="0" dirty="0" smtClean="0">
              <a:solidFill>
                <a:schemeClr val="tx1"/>
              </a:solidFill>
            </a:rPr>
            <a:t>тыс.рублей</a:t>
          </a:r>
          <a:endParaRPr lang="ru-RU" sz="1900" b="1" i="1" kern="1200" baseline="0" dirty="0">
            <a:solidFill>
              <a:schemeClr val="tx1"/>
            </a:solidFill>
          </a:endParaRPr>
        </a:p>
      </dsp:txBody>
      <dsp:txXfrm>
        <a:off x="2867901" y="1874320"/>
        <a:ext cx="2661131" cy="1642419"/>
      </dsp:txXfrm>
    </dsp:sp>
    <dsp:sp modelId="{1712EA8A-4210-4396-A800-DF4E51887314}">
      <dsp:nvSpPr>
        <dsp:cNvPr id="0" name=""/>
        <dsp:cNvSpPr/>
      </dsp:nvSpPr>
      <dsp:spPr>
        <a:xfrm rot="16306582">
          <a:off x="4065817" y="1491197"/>
          <a:ext cx="247252" cy="510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306582">
        <a:off x="4065817" y="1491197"/>
        <a:ext cx="247252" cy="510732"/>
      </dsp:txXfrm>
    </dsp:sp>
    <dsp:sp modelId="{E950A7CD-9578-4BAA-92DE-8D2211B6024A}">
      <dsp:nvSpPr>
        <dsp:cNvPr id="0" name=""/>
        <dsp:cNvSpPr/>
      </dsp:nvSpPr>
      <dsp:spPr>
        <a:xfrm>
          <a:off x="3227252" y="130944"/>
          <a:ext cx="2136891" cy="141563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solidFill>
                <a:schemeClr val="tx1"/>
              </a:solidFill>
            </a:rPr>
            <a:t>Формирование жилищного фонда для детей-сирот 976,4т.р.</a:t>
          </a:r>
          <a:endParaRPr lang="ru-RU" sz="1400" b="1" i="1" kern="1200" baseline="0" dirty="0">
            <a:solidFill>
              <a:schemeClr val="tx1"/>
            </a:solidFill>
          </a:endParaRPr>
        </a:p>
      </dsp:txBody>
      <dsp:txXfrm>
        <a:off x="3227252" y="130944"/>
        <a:ext cx="2136891" cy="1415631"/>
      </dsp:txXfrm>
    </dsp:sp>
    <dsp:sp modelId="{535751DD-6EB6-4B1E-A7E8-C35D30B2F669}">
      <dsp:nvSpPr>
        <dsp:cNvPr id="0" name=""/>
        <dsp:cNvSpPr/>
      </dsp:nvSpPr>
      <dsp:spPr>
        <a:xfrm rot="1963062">
          <a:off x="5226258" y="3226560"/>
          <a:ext cx="392631" cy="510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963062">
        <a:off x="5226258" y="3226560"/>
        <a:ext cx="392631" cy="510732"/>
      </dsp:txXfrm>
    </dsp:sp>
    <dsp:sp modelId="{BADE8491-EED0-4B76-A01B-9196BC84C9DD}">
      <dsp:nvSpPr>
        <dsp:cNvPr id="0" name=""/>
        <dsp:cNvSpPr/>
      </dsp:nvSpPr>
      <dsp:spPr>
        <a:xfrm>
          <a:off x="5395468" y="3457313"/>
          <a:ext cx="2403809" cy="155866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solidFill>
                <a:schemeClr val="tx1"/>
              </a:solidFill>
            </a:rPr>
            <a:t>Содержание имущества Нытвенского муниципального района  395,8 т.р</a:t>
          </a:r>
          <a:r>
            <a:rPr lang="ru-RU" sz="1400" b="1" i="1" kern="1200" dirty="0" smtClean="0"/>
            <a:t>.</a:t>
          </a:r>
          <a:endParaRPr lang="ru-RU" sz="1400" b="1" i="1" kern="1200" dirty="0"/>
        </a:p>
      </dsp:txBody>
      <dsp:txXfrm>
        <a:off x="5395468" y="3457313"/>
        <a:ext cx="2403809" cy="1558666"/>
      </dsp:txXfrm>
    </dsp:sp>
    <dsp:sp modelId="{E3E46E14-7921-463E-BA29-E73CF4A83173}">
      <dsp:nvSpPr>
        <dsp:cNvPr id="0" name=""/>
        <dsp:cNvSpPr/>
      </dsp:nvSpPr>
      <dsp:spPr>
        <a:xfrm rot="5928753">
          <a:off x="3762735" y="3694104"/>
          <a:ext cx="482659" cy="510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928753">
        <a:off x="3762735" y="3694104"/>
        <a:ext cx="482659" cy="510732"/>
      </dsp:txXfrm>
    </dsp:sp>
    <dsp:sp modelId="{AE4D1F4A-334C-45AB-8E97-AA9EB7A6749A}">
      <dsp:nvSpPr>
        <dsp:cNvPr id="0" name=""/>
        <dsp:cNvSpPr/>
      </dsp:nvSpPr>
      <dsp:spPr>
        <a:xfrm>
          <a:off x="2721216" y="4410243"/>
          <a:ext cx="2220546" cy="130477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solidFill>
                <a:schemeClr val="tx1"/>
              </a:solidFill>
            </a:rPr>
            <a:t>Оптимизация состава имущества района  76,4 т.р.</a:t>
          </a:r>
          <a:endParaRPr lang="ru-RU" sz="1400" b="1" i="1" kern="1200" baseline="0" dirty="0">
            <a:solidFill>
              <a:schemeClr val="tx1"/>
            </a:solidFill>
          </a:endParaRPr>
        </a:p>
      </dsp:txBody>
      <dsp:txXfrm>
        <a:off x="2721216" y="4410243"/>
        <a:ext cx="2220546" cy="1304772"/>
      </dsp:txXfrm>
    </dsp:sp>
    <dsp:sp modelId="{4F4F5FBD-766C-4B69-9DF9-311414A91602}">
      <dsp:nvSpPr>
        <dsp:cNvPr id="0" name=""/>
        <dsp:cNvSpPr/>
      </dsp:nvSpPr>
      <dsp:spPr>
        <a:xfrm rot="9400825">
          <a:off x="2535658" y="3082671"/>
          <a:ext cx="456197" cy="4834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400825">
        <a:off x="2535658" y="3082671"/>
        <a:ext cx="456197" cy="483454"/>
      </dsp:txXfrm>
    </dsp:sp>
    <dsp:sp modelId="{EAF7FCA8-3BC9-49B8-9912-1AD41A28667A}">
      <dsp:nvSpPr>
        <dsp:cNvPr id="0" name=""/>
        <dsp:cNvSpPr/>
      </dsp:nvSpPr>
      <dsp:spPr>
        <a:xfrm>
          <a:off x="428638" y="3071840"/>
          <a:ext cx="2145093" cy="15728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baseline="0" dirty="0" smtClean="0">
              <a:solidFill>
                <a:schemeClr val="tx1"/>
              </a:solidFill>
            </a:rPr>
            <a:t>Приобретение здания эллинга 1549,4т.р.</a:t>
          </a:r>
          <a:endParaRPr lang="ru-RU" sz="1400" b="1" i="1" kern="1200" baseline="0" dirty="0">
            <a:solidFill>
              <a:schemeClr val="tx1"/>
            </a:solidFill>
          </a:endParaRPr>
        </a:p>
      </dsp:txBody>
      <dsp:txXfrm>
        <a:off x="428638" y="3071840"/>
        <a:ext cx="2145093" cy="1572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558D7-A372-43C9-9622-53B0C86F4BA2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37943-001F-4C29-8D84-072D9A568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1337D9-506A-4EDB-8C5C-68F80C5F61B6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37943-001F-4C29-8D84-072D9A568F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200EC-189E-4AC1-81D8-90FD70689A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D4DF8-0305-4A01-A807-4B342D54D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03F7-A0D5-48D5-8B73-D99AD6AB087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DFAA-C56B-480F-B754-0D45EB36B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1.xls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oleObject" Target="../embeddings/_____Microsoft_Office_Excel_97-20033.xls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5" Type="http://schemas.openxmlformats.org/officeDocument/2006/relationships/oleObject" Target="../embeddings/_____Microsoft_Office_Excel_97-20034.xls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99377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/>
                </a:solidFill>
              </a:rPr>
              <a:t>«Охрана окружающей среды на территории Нытвенского муниципального района"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18436" name="Рисунок 4" descr="gerb-nytvenskogo-rayona.png"/>
          <p:cNvPicPr>
            <a:picLocks noGrp="1" noChangeAspect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33375"/>
            <a:ext cx="617538" cy="996950"/>
          </a:xfrm>
          <a:noFill/>
          <a:ln/>
        </p:spPr>
      </p:pic>
      <p:graphicFrame>
        <p:nvGraphicFramePr>
          <p:cNvPr id="18437" name="Object 5"/>
          <p:cNvGraphicFramePr>
            <a:graphicFrameLocks noChangeAspect="1"/>
          </p:cNvGraphicFramePr>
          <p:nvPr>
            <p:ph idx="1"/>
          </p:nvPr>
        </p:nvGraphicFramePr>
        <p:xfrm>
          <a:off x="5652121" y="1916832"/>
          <a:ext cx="3096344" cy="4392488"/>
        </p:xfrm>
        <a:graphic>
          <a:graphicData uri="http://schemas.openxmlformats.org/presentationml/2006/ole">
            <p:oleObj spid="_x0000_s1026" name="Worksheet" r:id="rId4" imgW="3952959" imgH="4162437" progId="Excel.Sheet.8">
              <p:embed/>
            </p:oleObj>
          </a:graphicData>
        </a:graphic>
      </p:graphicFrame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004048" y="6021288"/>
            <a:ext cx="3995936" cy="6480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Исполнение программы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63%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364088" y="1412776"/>
            <a:ext cx="3600450" cy="864096"/>
          </a:xfrm>
          <a:prstGeom prst="downArrowCallout">
            <a:avLst>
              <a:gd name="adj1" fmla="val 48176"/>
              <a:gd name="adj2" fmla="val 40500"/>
              <a:gd name="adj3" fmla="val 29162"/>
              <a:gd name="adj4" fmla="val 6666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Средства местного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бюджета,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8446" name="AutoShape 14" descr="630500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48" name="AutoShape 16" descr="630500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001420" y="3857628"/>
            <a:ext cx="7143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camper-shoes.ru/sites/default/files/bella.jpg?13027077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412776"/>
            <a:ext cx="4680520" cy="244827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1560" y="4581128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образовательных учреждениях района проведены экологические акции: «Генеральная уборка», «Природа – наш общий дом», «Здоровье планеты в наших руках»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5301208"/>
            <a:ext cx="461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Приобретено оборудование для реализации проекта «Водный мир»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580526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Межевание особо охраняемой природной территории местного значения «Лиственничная роща у с.Воробьи»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74109" y="4005064"/>
            <a:ext cx="1475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6"/>
          <p:cNvSpPr>
            <a:spLocks/>
          </p:cNvSpPr>
          <p:nvPr/>
        </p:nvSpPr>
        <p:spPr bwMode="auto">
          <a:xfrm rot="5400000">
            <a:off x="2591781" y="2600907"/>
            <a:ext cx="216022" cy="3744416"/>
          </a:xfrm>
          <a:prstGeom prst="leftBrace">
            <a:avLst>
              <a:gd name="adj1" fmla="val 43733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463314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inx960x6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2643182"/>
            <a:ext cx="2159732" cy="1439821"/>
          </a:xfrm>
          <a:prstGeom prst="rect">
            <a:avLst/>
          </a:prstGeom>
        </p:spPr>
      </p:pic>
      <p:pic>
        <p:nvPicPr>
          <p:cNvPr id="6" name="Рисунок 5" descr="ab581d9c83c2626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1285860"/>
            <a:ext cx="2709565" cy="18628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ПО УПРАВЛЕНИЮ ИМУЩЕСТВОМ</a:t>
            </a:r>
            <a:endParaRPr lang="ru-RU" sz="2200" dirty="0"/>
          </a:p>
        </p:txBody>
      </p:sp>
      <p:pic>
        <p:nvPicPr>
          <p:cNvPr id="7" name="Рисунок 6" descr="1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2" y="1052737"/>
            <a:ext cx="2927802" cy="1804759"/>
          </a:xfrm>
          <a:prstGeom prst="rect">
            <a:avLst/>
          </a:prstGeom>
        </p:spPr>
      </p:pic>
      <p:pic>
        <p:nvPicPr>
          <p:cNvPr id="9" name="Рисунок 4" descr="gerb-nytvenskogo-rayona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115888"/>
            <a:ext cx="3921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-Business-Team-PowerPoint-Templates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Комитет по имуществу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16" y="6492875"/>
            <a:ext cx="2133600" cy="365125"/>
          </a:xfrm>
        </p:spPr>
        <p:txBody>
          <a:bodyPr/>
          <a:lstStyle/>
          <a:p>
            <a:fld id="{B848B939-B100-4795-BE70-C52494078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одзаголовок 4"/>
          <p:cNvSpPr txBox="1"/>
          <p:nvPr/>
        </p:nvSpPr>
        <p:spPr>
          <a:xfrm>
            <a:off x="357158" y="928670"/>
            <a:ext cx="835824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857364"/>
            <a:ext cx="4455066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 </a:t>
            </a:r>
          </a:p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ВНИМАНИЕ!</a:t>
            </a:r>
            <a:endParaRPr lang="ru-RU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Рисунок 4" descr="gerb-nytvenskogo-rayon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00306"/>
            <a:ext cx="2571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260350"/>
            <a:ext cx="7942213" cy="99377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3300"/>
                </a:solidFill>
              </a:rPr>
              <a:t>Муниципальная программа «Энергосбережение и повышение энергетической эффективности в </a:t>
            </a:r>
            <a:r>
              <a:rPr lang="ru-RU" sz="2000" b="1" dirty="0">
                <a:solidFill>
                  <a:srgbClr val="FF3300"/>
                </a:solidFill>
              </a:rPr>
              <a:t>Нытвенском муниципальном районе"</a:t>
            </a:r>
          </a:p>
        </p:txBody>
      </p:sp>
      <p:pic>
        <p:nvPicPr>
          <p:cNvPr id="24579" name="Рисунок 4" descr="gerb-nytvenskogo-rayona.png"/>
          <p:cNvPicPr>
            <a:picLocks noGrp="1" noChangeAspect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617538" cy="996950"/>
          </a:xfrm>
          <a:noFill/>
          <a:ln/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1619672" y="6237312"/>
            <a:ext cx="6408712" cy="43204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b="1" dirty="0"/>
              <a:t>Исполнение программы – </a:t>
            </a:r>
            <a:r>
              <a:rPr lang="ru-RU" b="1" dirty="0" smtClean="0"/>
              <a:t>100%</a:t>
            </a:r>
            <a:endParaRPr lang="ru-RU" b="1" dirty="0"/>
          </a:p>
        </p:txBody>
      </p:sp>
      <p:sp>
        <p:nvSpPr>
          <p:cNvPr id="24585" name="AutoShape 9" descr="630500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6" name="AutoShape 10" descr="630500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8" name="AutoShape 12" descr="585a7633ac880-reforma-zdravoohraneniya-2016_12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89" name="AutoShape 13" descr="585a7633ac880-reforma-zdravoohraneniya-2016_12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90" name="AutoShape 14" descr="585a7633ac880-reforma-zdravoohraneniya-2016_1200"/>
          <p:cNvSpPr>
            <a:spLocks noChangeAspect="1" noChangeArrowheads="1"/>
          </p:cNvSpPr>
          <p:nvPr/>
        </p:nvSpPr>
        <p:spPr bwMode="auto">
          <a:xfrm>
            <a:off x="3068638" y="270668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91" name="AutoShape 15" descr="population_health_management-16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1979712" y="1268760"/>
            <a:ext cx="5832648" cy="936104"/>
          </a:xfrm>
          <a:prstGeom prst="downArrowCallout">
            <a:avLst>
              <a:gd name="adj1" fmla="val 48176"/>
              <a:gd name="adj2" fmla="val 40500"/>
              <a:gd name="adj3" fmla="val 29162"/>
              <a:gd name="adj4" fmla="val 6666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районного бюджета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lain" startAt="2694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pPr algn="ctr"/>
            <a:endParaRPr lang="ru-RU" dirty="0"/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5715008" y="5072074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49" name="Picture 1" descr="C:\Users\Свет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2736304" cy="2376264"/>
          </a:xfrm>
          <a:prstGeom prst="rect">
            <a:avLst/>
          </a:prstGeom>
          <a:noFill/>
        </p:spPr>
      </p:pic>
      <p:pic>
        <p:nvPicPr>
          <p:cNvPr id="2050" name="Picture 2" descr="C:\Users\Света\Desktop\schetchiki_vody_v_krasnod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492896"/>
            <a:ext cx="2304256" cy="2016224"/>
          </a:xfrm>
          <a:prstGeom prst="rect">
            <a:avLst/>
          </a:prstGeom>
          <a:noFill/>
        </p:spPr>
      </p:pic>
      <p:pic>
        <p:nvPicPr>
          <p:cNvPr id="2051" name="Picture 3" descr="C:\Users\Света\Desktop\no-translate-detected_19-1118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276872"/>
            <a:ext cx="2520280" cy="230425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516216" y="479715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энергоэффективных ламп в ДШИ г.Нытва                                   47,0 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79715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Замена окон в учреждениях Нытвенского муниципального района                                         2358,4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7904" y="4725144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теплосчетчиков и водосчетчиков в образовательных учреждениях района                                             288,6 тыс.рублей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99377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2"/>
                </a:solidFill>
              </a:rPr>
              <a:t>Муниципальная программа </a:t>
            </a:r>
            <a:r>
              <a:rPr lang="ru-RU" sz="1600" b="1" dirty="0" smtClean="0">
                <a:solidFill>
                  <a:schemeClr val="accent2"/>
                </a:solidFill>
              </a:rPr>
              <a:t>«Строительство, реконструкция и приведение в нормативное состояние объектов общественной инфраструктуры Нытвенского муниципального района"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18436" name="Рисунок 4" descr="gerb-nytvenskogo-rayona.png"/>
          <p:cNvPicPr>
            <a:picLocks noGrp="1" noChangeAspect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33375"/>
            <a:ext cx="617538" cy="996950"/>
          </a:xfrm>
          <a:noFill/>
          <a:ln/>
        </p:spPr>
      </p:pic>
      <p:graphicFrame>
        <p:nvGraphicFramePr>
          <p:cNvPr id="18437" name="Object 5"/>
          <p:cNvGraphicFramePr>
            <a:graphicFrameLocks noChangeAspect="1"/>
          </p:cNvGraphicFramePr>
          <p:nvPr>
            <p:ph idx="1"/>
          </p:nvPr>
        </p:nvGraphicFramePr>
        <p:xfrm>
          <a:off x="5392738" y="2690813"/>
          <a:ext cx="3365500" cy="3117850"/>
        </p:xfrm>
        <a:graphic>
          <a:graphicData uri="http://schemas.openxmlformats.org/presentationml/2006/ole">
            <p:oleObj spid="_x0000_s14338" name="Worksheet" r:id="rId4" imgW="3619567" imgH="3352699" progId="Excel.Sheet.8">
              <p:embed/>
            </p:oleObj>
          </a:graphicData>
        </a:graphic>
      </p:graphicFrame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004048" y="6021288"/>
            <a:ext cx="3995936" cy="6480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Исполнение программы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92%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364088" y="1412776"/>
            <a:ext cx="3600450" cy="864096"/>
          </a:xfrm>
          <a:prstGeom prst="downArrowCallout">
            <a:avLst>
              <a:gd name="adj1" fmla="val 48176"/>
              <a:gd name="adj2" fmla="val 40500"/>
              <a:gd name="adj3" fmla="val 29162"/>
              <a:gd name="adj4" fmla="val 6666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Средства,   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8446" name="AutoShape 14" descr="630500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48" name="AutoShape 16" descr="630500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001420" y="3857628"/>
            <a:ext cx="7143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camper-shoes.ru/sites/default/files/bella.jpg?13027077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428736"/>
            <a:ext cx="4680520" cy="2448272"/>
          </a:xfrm>
          <a:prstGeom prst="rect">
            <a:avLst/>
          </a:prstGeom>
          <a:noFill/>
        </p:spPr>
      </p:pic>
      <p:pic>
        <p:nvPicPr>
          <p:cNvPr id="14340" name="Picture 4" descr="http://om-saratov.ru/files/pages/34633/1458291182general_pages_18_March_2016_i34633_saratovskaya_oblast_vybila_i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357298"/>
            <a:ext cx="5000660" cy="2571768"/>
          </a:xfrm>
          <a:prstGeom prst="rect">
            <a:avLst/>
          </a:prstGeom>
          <a:noFill/>
        </p:spPr>
      </p:pic>
      <p:pic>
        <p:nvPicPr>
          <p:cNvPr id="14344" name="Picture 8" descr="http://gold-cottage.ru/wp-content/uploads/2012/06/podgotovka_territorii_zemelnogo_uchastka_k_stroitelstvu_do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071942"/>
            <a:ext cx="4572032" cy="2428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huvashov\d\Files\Шувалов В.Б. (начальник МКУ УКС)\Мокина Т.Б\слайды-фото\волеги-чайковская-луговая\асфальт\IMG_3335 окончание работ.JPG"/>
          <p:cNvPicPr>
            <a:picLocks noChangeAspect="1" noChangeArrowheads="1"/>
          </p:cNvPicPr>
          <p:nvPr/>
        </p:nvPicPr>
        <p:blipFill>
          <a:blip r:embed="rId3" cstate="print"/>
          <a:srcRect l="12500" t="22501" r="8749" b="36250"/>
          <a:stretch>
            <a:fillRect/>
          </a:stretch>
        </p:blipFill>
        <p:spPr bwMode="auto">
          <a:xfrm>
            <a:off x="5257800" y="1219200"/>
            <a:ext cx="3498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\\Chuvashov\d\Files\Киров Г.А\Фотки с Дорог\Дороги 2017 ГОД\ограждение моста чз Сыркапешеходные переходы Н.Гаревая  30.05.17\Изображение 340.jpg"/>
          <p:cNvPicPr>
            <a:picLocks noChangeAspect="1" noChangeArrowheads="1"/>
          </p:cNvPicPr>
          <p:nvPr/>
        </p:nvPicPr>
        <p:blipFill>
          <a:blip r:embed="rId4" cstate="print"/>
          <a:srcRect l="29167" t="7037" r="14166" b="32222"/>
          <a:stretch>
            <a:fillRect/>
          </a:stretch>
        </p:blipFill>
        <p:spPr bwMode="auto">
          <a:xfrm>
            <a:off x="5257800" y="4495800"/>
            <a:ext cx="35115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4740A"/>
          </a:solidFill>
        </p:spPr>
        <p:txBody>
          <a:bodyPr>
            <a:normAutofit fontScale="90000"/>
          </a:bodyPr>
          <a:lstStyle/>
          <a:p>
            <a:r>
              <a:rPr lang="ru-RU" smtClean="0"/>
              <a:t>Дорожная деятельность за 2017г.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295400"/>
          <a:ext cx="4648200" cy="527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94"/>
                <a:gridCol w="770206"/>
                <a:gridCol w="1017563"/>
                <a:gridCol w="811237"/>
                <a:gridCol w="762000"/>
              </a:tblGrid>
              <a:tr h="549949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Показ-ль</a:t>
                      </a:r>
                      <a:endParaRPr lang="ru-RU" sz="1400" dirty="0"/>
                    </a:p>
                  </a:txBody>
                  <a:tcPr marL="74559" marR="7455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Ед.изм</a:t>
                      </a:r>
                      <a:endParaRPr lang="ru-RU" sz="1400" dirty="0"/>
                    </a:p>
                  </a:txBody>
                  <a:tcPr marL="74559" marR="7455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 marL="74559" marR="7455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 marL="74559" marR="7455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Отклонение</a:t>
                      </a:r>
                      <a:endParaRPr lang="ru-RU" sz="1400" dirty="0"/>
                    </a:p>
                  </a:txBody>
                  <a:tcPr marL="74559" marR="74559">
                    <a:solidFill>
                      <a:srgbClr val="00B0F0"/>
                    </a:solidFill>
                  </a:tcPr>
                </a:tc>
              </a:tr>
              <a:tr h="549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Финансирование, всего</a:t>
                      </a:r>
                      <a:endParaRPr lang="ru-RU" sz="1400" b="1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Тыс.руб.</a:t>
                      </a:r>
                      <a:endParaRPr lang="ru-RU" sz="1400" b="1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73007,0</a:t>
                      </a:r>
                      <a:endParaRPr lang="ru-RU" sz="1400" b="1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66750,6</a:t>
                      </a:r>
                      <a:endParaRPr lang="ru-RU" sz="1400" b="1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91,4</a:t>
                      </a:r>
                      <a:endParaRPr lang="ru-RU" sz="1400" b="1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</a:tr>
              <a:tr h="7763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Краевой бюджет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Тыс.руб.</a:t>
                      </a:r>
                    </a:p>
                    <a:p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45528,4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43655,1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95,9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</a:tr>
              <a:tr h="7763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Местный бюджет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Тыс.руб.</a:t>
                      </a:r>
                    </a:p>
                    <a:p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27057,1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22674,0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83,8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</a:tr>
              <a:tr h="7763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поселение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Тыс.руб.</a:t>
                      </a:r>
                    </a:p>
                    <a:p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421,5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421,5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</a:tr>
              <a:tr h="61464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</a:tr>
              <a:tr h="6146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дорог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</a:tr>
              <a:tr h="6146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Кап. ремонт дорог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559" marR="74559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09" name="Текст 2"/>
          <p:cNvSpPr>
            <a:spLocks noGrp="1"/>
          </p:cNvSpPr>
          <p:nvPr>
            <p:ph sz="half" idx="2"/>
          </p:nvPr>
        </p:nvSpPr>
        <p:spPr>
          <a:xfrm>
            <a:off x="5257800" y="1295400"/>
            <a:ext cx="3886200" cy="5334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Ремонт автодороги «Волеги-Чайковская-Луговая» </a:t>
            </a:r>
          </a:p>
        </p:txBody>
      </p:sp>
      <p:sp>
        <p:nvSpPr>
          <p:cNvPr id="2110" name="Текст 2"/>
          <p:cNvSpPr txBox="1">
            <a:spLocks/>
          </p:cNvSpPr>
          <p:nvPr/>
        </p:nvSpPr>
        <p:spPr bwMode="auto">
          <a:xfrm flipH="1">
            <a:off x="5105400" y="1066800"/>
            <a:ext cx="381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" descr="\\Chuvashov\d\Files\Глухих И.В\фото ремонт дорог\Волеги-Чайковская-Луговая гравий\IMG_3899.JPG"/>
          <p:cNvPicPr>
            <a:picLocks noChangeAspect="1" noChangeArrowheads="1"/>
          </p:cNvPicPr>
          <p:nvPr/>
        </p:nvPicPr>
        <p:blipFill>
          <a:blip r:embed="rId5" cstate="print"/>
          <a:srcRect r="-6252" b="22221"/>
          <a:stretch>
            <a:fillRect/>
          </a:stretch>
        </p:blipFill>
        <p:spPr bwMode="auto">
          <a:xfrm>
            <a:off x="5334000" y="2819400"/>
            <a:ext cx="3429000" cy="18827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99377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accent2"/>
                </a:solidFill>
              </a:rPr>
              <a:t>Муниципальная программа </a:t>
            </a:r>
            <a:r>
              <a:rPr lang="ru-RU" sz="1600" b="1" dirty="0" smtClean="0">
                <a:solidFill>
                  <a:schemeClr val="accent2"/>
                </a:solidFill>
              </a:rPr>
              <a:t>«Устойчивое развитие сельских территорий в </a:t>
            </a:r>
            <a:r>
              <a:rPr lang="ru-RU" sz="1600" b="1" dirty="0" err="1" smtClean="0">
                <a:solidFill>
                  <a:schemeClr val="accent2"/>
                </a:solidFill>
              </a:rPr>
              <a:t>Нытвенском</a:t>
            </a:r>
            <a:r>
              <a:rPr lang="ru-RU" sz="1600" b="1" dirty="0" smtClean="0">
                <a:solidFill>
                  <a:schemeClr val="accent2"/>
                </a:solidFill>
              </a:rPr>
              <a:t> муниципальном районе"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18436" name="Рисунок 4" descr="gerb-nytvenskogo-rayona.png"/>
          <p:cNvPicPr>
            <a:picLocks noGrp="1" noChangeAspect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33375"/>
            <a:ext cx="617538" cy="996950"/>
          </a:xfrm>
          <a:noFill/>
          <a:ln/>
        </p:spPr>
      </p:pic>
      <p:graphicFrame>
        <p:nvGraphicFramePr>
          <p:cNvPr id="18437" name="Object 5"/>
          <p:cNvGraphicFramePr>
            <a:graphicFrameLocks noChangeAspect="1"/>
          </p:cNvGraphicFramePr>
          <p:nvPr>
            <p:ph idx="1"/>
          </p:nvPr>
        </p:nvGraphicFramePr>
        <p:xfrm>
          <a:off x="5500688" y="2490788"/>
          <a:ext cx="3357562" cy="3109912"/>
        </p:xfrm>
        <a:graphic>
          <a:graphicData uri="http://schemas.openxmlformats.org/presentationml/2006/ole">
            <p:oleObj spid="_x0000_s18434" name="Worksheet" r:id="rId4" imgW="3619567" imgH="3352699" progId="Excel.Sheet.8">
              <p:embed/>
            </p:oleObj>
          </a:graphicData>
        </a:graphic>
      </p:graphicFrame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004048" y="6021288"/>
            <a:ext cx="3995936" cy="6480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Исполнение программы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91,2%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364088" y="1412776"/>
            <a:ext cx="3600450" cy="864096"/>
          </a:xfrm>
          <a:prstGeom prst="downArrowCallout">
            <a:avLst>
              <a:gd name="adj1" fmla="val 48176"/>
              <a:gd name="adj2" fmla="val 40500"/>
              <a:gd name="adj3" fmla="val 29162"/>
              <a:gd name="adj4" fmla="val 66667"/>
            </a:avLst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Средства,   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8446" name="AutoShape 14" descr="630500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48" name="AutoShape 16" descr="630500_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001420" y="3857628"/>
            <a:ext cx="7143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camper-shoes.ru/sites/default/files/bella.jpg?130270777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428736"/>
            <a:ext cx="4680520" cy="2448272"/>
          </a:xfrm>
          <a:prstGeom prst="rect">
            <a:avLst/>
          </a:prstGeom>
          <a:noFill/>
        </p:spPr>
      </p:pic>
      <p:pic>
        <p:nvPicPr>
          <p:cNvPr id="14340" name="Picture 4" descr="http://om-saratov.ru/files/pages/34633/1458291182general_pages_18_March_2016_i34633_saratovskaya_oblast_vybila_i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357298"/>
            <a:ext cx="5000660" cy="2571768"/>
          </a:xfrm>
          <a:prstGeom prst="rect">
            <a:avLst/>
          </a:prstGeom>
          <a:noFill/>
        </p:spPr>
      </p:pic>
      <p:pic>
        <p:nvPicPr>
          <p:cNvPr id="14344" name="Picture 8" descr="http://gold-cottage.ru/wp-content/uploads/2012/06/podgotovka_territorii_zemelnogo_uchastka_k_stroitelstvu_dom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071942"/>
            <a:ext cx="4572032" cy="2428870"/>
          </a:xfrm>
          <a:prstGeom prst="rect">
            <a:avLst/>
          </a:prstGeom>
          <a:noFill/>
        </p:spPr>
      </p:pic>
      <p:pic>
        <p:nvPicPr>
          <p:cNvPr id="2" name="Picture 4" descr="https://mcx-nnov.ru/soc_raz/Infrastructura_sela/Razvitie_ifrast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071942"/>
            <a:ext cx="4714908" cy="2500330"/>
          </a:xfrm>
          <a:prstGeom prst="rect">
            <a:avLst/>
          </a:prstGeom>
          <a:noFill/>
        </p:spPr>
      </p:pic>
      <p:pic>
        <p:nvPicPr>
          <p:cNvPr id="18438" name="Picture 6" descr="http://gkh64.ru/uploads/posts/2016-06/1466600367_29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1357298"/>
            <a:ext cx="5000660" cy="256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362200" y="304800"/>
            <a:ext cx="42672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3" name="Picture 2" descr="\\Chuvashov\d\Files\Глухих И.В\Фото газ Григорьевское для мин-ва\IMG_5107.JPG"/>
          <p:cNvPicPr>
            <a:picLocks noChangeAspect="1" noChangeArrowheads="1"/>
          </p:cNvPicPr>
          <p:nvPr/>
        </p:nvPicPr>
        <p:blipFill>
          <a:blip r:embed="rId4" cstate="print"/>
          <a:srcRect l="1311" t="20961" r="30060" b="31879"/>
          <a:stretch>
            <a:fillRect/>
          </a:stretch>
        </p:blipFill>
        <p:spPr bwMode="auto">
          <a:xfrm>
            <a:off x="4499992" y="980728"/>
            <a:ext cx="4320480" cy="216901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054" name="Заголовок 1"/>
          <p:cNvSpPr>
            <a:spLocks noGrp="1"/>
          </p:cNvSpPr>
          <p:nvPr>
            <p:ph type="title" sz="quarter"/>
          </p:nvPr>
        </p:nvSpPr>
        <p:spPr>
          <a:xfrm>
            <a:off x="179512" y="274638"/>
            <a:ext cx="8712968" cy="639762"/>
          </a:xfrm>
          <a:solidFill>
            <a:srgbClr val="00CC5C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Газификация</a:t>
            </a:r>
          </a:p>
        </p:txBody>
      </p:sp>
      <p:graphicFrame>
        <p:nvGraphicFramePr>
          <p:cNvPr id="2050" name="Содержимое 10"/>
          <p:cNvGraphicFramePr>
            <a:graphicFrameLocks noGrp="1"/>
          </p:cNvGraphicFramePr>
          <p:nvPr>
            <p:ph sz="quarter" idx="3"/>
          </p:nvPr>
        </p:nvGraphicFramePr>
        <p:xfrm>
          <a:off x="142844" y="3138488"/>
          <a:ext cx="3929090" cy="3576660"/>
        </p:xfrm>
        <a:graphic>
          <a:graphicData uri="http://schemas.openxmlformats.org/presentationml/2006/ole">
            <p:oleObj spid="_x0000_s23554" name="Worksheet" r:id="rId5" imgW="3000257" imgH="2705070" progId="Excel.Sheet.8">
              <p:embed/>
            </p:oleObj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283968" y="3284983"/>
          <a:ext cx="4752529" cy="3205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667"/>
                <a:gridCol w="750763"/>
                <a:gridCol w="871297"/>
                <a:gridCol w="871297"/>
                <a:gridCol w="950505"/>
              </a:tblGrid>
              <a:tr h="648073"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>
                    <a:solidFill>
                      <a:srgbClr val="00C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err="1" smtClean="0"/>
                        <a:t>Ед.изм</a:t>
                      </a:r>
                      <a:endParaRPr lang="ru-RU" sz="1400" dirty="0"/>
                    </a:p>
                  </a:txBody>
                  <a:tcPr>
                    <a:solidFill>
                      <a:srgbClr val="00C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>
                    <a:solidFill>
                      <a:srgbClr val="00C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>
                    <a:solidFill>
                      <a:srgbClr val="00CC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100" baseline="0" dirty="0" smtClean="0"/>
                        <a:t>исполнения</a:t>
                      </a:r>
                      <a:endParaRPr lang="ru-RU" sz="1100" dirty="0"/>
                    </a:p>
                  </a:txBody>
                  <a:tcPr>
                    <a:solidFill>
                      <a:srgbClr val="00CC5C"/>
                    </a:solidFill>
                  </a:tcPr>
                </a:tc>
              </a:tr>
              <a:tr h="597391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 smtClean="0"/>
                        <a:t>Финансирование</a:t>
                      </a:r>
                      <a:endParaRPr lang="ru-RU" sz="115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тыс.руб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33687,0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33598,6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99,7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</a:tr>
              <a:tr h="753739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/>
                        <a:t>Уровень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200" b="1" baseline="0" dirty="0" smtClean="0"/>
                        <a:t>газификации</a:t>
                      </a:r>
                      <a:endParaRPr lang="ru-RU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%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61,0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62,2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102,0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</a:tr>
              <a:tr h="120668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Кол-во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200" b="1" baseline="0" dirty="0" smtClean="0"/>
                        <a:t>построенных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200" b="1" baseline="0" dirty="0" smtClean="0"/>
                        <a:t>газопроводов</a:t>
                      </a:r>
                      <a:endParaRPr lang="ru-RU" sz="12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км.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23,4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23,4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4" name="Рисунок 13" descr="P1200601.JPG"/>
          <p:cNvPicPr>
            <a:picLocks noChangeAspect="1"/>
          </p:cNvPicPr>
          <p:nvPr/>
        </p:nvPicPr>
        <p:blipFill>
          <a:blip r:embed="rId6" cstate="print"/>
          <a:srcRect l="15128" t="2572" b="21559"/>
          <a:stretch>
            <a:fillRect/>
          </a:stretch>
        </p:blipFill>
        <p:spPr>
          <a:xfrm>
            <a:off x="251520" y="980728"/>
            <a:ext cx="3816424" cy="2124186"/>
          </a:xfrm>
          <a:prstGeom prst="rect">
            <a:avLst/>
          </a:prstGeom>
          <a:ln w="28575">
            <a:solidFill>
              <a:srgbClr val="1BC72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Изображение 102.jpg"/>
          <p:cNvPicPr>
            <a:picLocks noChangeAspect="1" noChangeArrowheads="1"/>
          </p:cNvPicPr>
          <p:nvPr/>
        </p:nvPicPr>
        <p:blipFill>
          <a:blip r:embed="rId2" cstate="print"/>
          <a:srcRect l="7843" t="3487" r="31374" b="19826"/>
          <a:stretch>
            <a:fillRect/>
          </a:stretch>
        </p:blipFill>
        <p:spPr bwMode="auto">
          <a:xfrm>
            <a:off x="6324600" y="1524000"/>
            <a:ext cx="2692400" cy="19812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838200" y="304800"/>
            <a:ext cx="7543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eaLnBrk="1" hangingPunct="1"/>
            <a:r>
              <a:rPr lang="ru-RU" dirty="0" smtClean="0"/>
              <a:t>Водоснабжение</a:t>
            </a:r>
          </a:p>
        </p:txBody>
      </p:sp>
      <p:sp>
        <p:nvSpPr>
          <p:cNvPr id="5125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43000"/>
            <a:ext cx="4244280" cy="1447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Реконструкция водопровода в д. Нижняя Гаревая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Реконструирован водопровод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протяженностью 3532,9 п.м., в т.ч. в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2017  году – 1 332,9 п.м.</a:t>
            </a:r>
            <a:endParaRPr lang="ru-RU" sz="1900" dirty="0" smtClean="0"/>
          </a:p>
        </p:txBody>
      </p:sp>
      <p:pic>
        <p:nvPicPr>
          <p:cNvPr id="5126" name="Picture 7" descr="\\Chuvashov\d\Files\Киров Г.А\фотки рабочие\Водопровод НГаревая\P117049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4343400"/>
            <a:ext cx="2286000" cy="2185988"/>
          </a:xfrm>
          <a:noFill/>
          <a:ln w="38100">
            <a:solidFill>
              <a:srgbClr val="0070C0"/>
            </a:solidFill>
          </a:ln>
        </p:spPr>
      </p:pic>
      <p:sp>
        <p:nvSpPr>
          <p:cNvPr id="5127" name="Содержимое 4"/>
          <p:cNvSpPr>
            <a:spLocks noGrp="1"/>
          </p:cNvSpPr>
          <p:nvPr>
            <p:ph sz="quarter" idx="3"/>
          </p:nvPr>
        </p:nvSpPr>
        <p:spPr>
          <a:xfrm>
            <a:off x="179512" y="2564904"/>
            <a:ext cx="4316288" cy="132129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Реконструкция водопровода в с.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Сергино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Реконструирован водопровод  </a:t>
            </a:r>
          </a:p>
          <a:p>
            <a:pPr eaLnBrk="1" hangingPunct="1"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протяженностью 4409,5 п.м. </a:t>
            </a:r>
          </a:p>
        </p:txBody>
      </p:sp>
      <p:pic>
        <p:nvPicPr>
          <p:cNvPr id="512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95800" y="1371600"/>
            <a:ext cx="1641475" cy="2185988"/>
          </a:xfrm>
          <a:ln w="38100">
            <a:solidFill>
              <a:srgbClr val="0070C0"/>
            </a:solidFill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8600" y="3810000"/>
          <a:ext cx="6096000" cy="247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143000"/>
                <a:gridCol w="1219200"/>
                <a:gridCol w="1219200"/>
                <a:gridCol w="1219200"/>
              </a:tblGrid>
              <a:tr h="8001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Ед.изм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Финансирование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19407,8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14155,6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72,9</a:t>
                      </a:r>
                      <a:endParaRPr lang="ru-RU" sz="1400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Построено,</a:t>
                      </a:r>
                      <a:r>
                        <a:rPr lang="ru-RU" sz="1400" baseline="0" dirty="0" smtClean="0"/>
                        <a:t> водопроводов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79,2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188913"/>
            <a:ext cx="8208962" cy="50482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/>
                </a:solidFill>
              </a:rPr>
              <a:t>«Управление земельными ресурсами и муниципальным имуществом  Нытвенского муниципального района"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20483" name="Рисунок 4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3921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71670" y="1196974"/>
            <a:ext cx="678661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выполнения плановых показателей доходной части бюджета от использования и распоряжения земельными участками 6507,0 тыс.рублей  (+1759,7 тыс. рублей)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051720" y="3501008"/>
            <a:ext cx="6796107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Доля многодетных семей, обеспеченных земельными участками от числа многодетных семей, поставленных на учет  71,3%  (+1,9%)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07950" y="908050"/>
            <a:ext cx="8820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071670" y="2285993"/>
            <a:ext cx="678661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выполнения плановых показателей доходной части бюджета от использования и распоряжения муниципальным имуществом  5481,2 тыс.рублей (+1556,2 тыс. рублей)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AutoShape 14" descr="0_d35d0_2ddc2aff_X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071670" y="4500571"/>
            <a:ext cx="678661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Площадь вовлеченных в оборот земельных участков для жилищного и промышленного строительства  5,8 га (+16 га)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5733256"/>
            <a:ext cx="685804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Предоставление жилых помещений для детей-сирот  –  1квартира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admoktpos.ru/media/cache/a6/3a/a3/9c/b0/16/a63aa39cb01674f3d070a28d9c272f7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196752"/>
            <a:ext cx="1824137" cy="1944215"/>
          </a:xfrm>
          <a:prstGeom prst="rect">
            <a:avLst/>
          </a:prstGeom>
          <a:noFill/>
        </p:spPr>
      </p:pic>
      <p:pic>
        <p:nvPicPr>
          <p:cNvPr id="4100" name="Picture 4" descr="https://7info.ru/wp-content/uploads/2017/06/uchastki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1800200" cy="1656184"/>
          </a:xfrm>
          <a:prstGeom prst="rect">
            <a:avLst/>
          </a:prstGeom>
          <a:noFill/>
        </p:spPr>
      </p:pic>
      <p:pic>
        <p:nvPicPr>
          <p:cNvPr id="4102" name="Picture 6" descr="http://media-fm.ru/wp-content/uploads/2017/05/kakaya-summa-podyemnyh-dlya-detey-sirot-13911-large-1024x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5157192"/>
            <a:ext cx="172819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uk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869160"/>
            <a:ext cx="1787691" cy="1340768"/>
          </a:xfrm>
          <a:prstGeom prst="rect">
            <a:avLst/>
          </a:prstGeom>
        </p:spPr>
      </p:pic>
      <p:pic>
        <p:nvPicPr>
          <p:cNvPr id="8" name="Рисунок 7" descr="org_STP_Nytvenskogo_municipalnogo_rajona._02_Skhema_granic_Nytvenskogo_m_r_gorodskih_i_selskih_poselenij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6252"/>
            <a:ext cx="2123727" cy="29730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ПО УПРАВЛЕНИЮ ЗЕМЕЛЬНЫМИ РЕСУРСАМИ </a:t>
            </a:r>
            <a:endParaRPr lang="ru-RU" sz="2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82296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 descr="kak-sdelat-mezhevanie-zemelnogo-uchast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1052736"/>
            <a:ext cx="1865424" cy="1397190"/>
          </a:xfrm>
          <a:prstGeom prst="rect">
            <a:avLst/>
          </a:prstGeom>
        </p:spPr>
      </p:pic>
      <p:pic>
        <p:nvPicPr>
          <p:cNvPr id="7" name="Рисунок 6" descr="big_Кадастровые-работы_1_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5457180"/>
            <a:ext cx="2138977" cy="1400820"/>
          </a:xfrm>
          <a:prstGeom prst="rect">
            <a:avLst/>
          </a:prstGeom>
        </p:spPr>
      </p:pic>
      <p:pic>
        <p:nvPicPr>
          <p:cNvPr id="10" name="Рисунок 4" descr="gerb-nytvenskogo-rayona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88" y="115888"/>
            <a:ext cx="3921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516</Words>
  <Application>Microsoft Office PowerPoint</Application>
  <PresentationFormat>Экран (4:3)</PresentationFormat>
  <Paragraphs>142</Paragraphs>
  <Slides>11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Worksheet</vt:lpstr>
      <vt:lpstr>Муниципальная программа «Охрана окружающей среды на территории Нытвенского муниципального района"</vt:lpstr>
      <vt:lpstr>Муниципальная программа «Энергосбережение и повышение энергетической эффективности в Нытвенском муниципальном районе"</vt:lpstr>
      <vt:lpstr>Муниципальная программа «Строительство, реконструкция и приведение в нормативное состояние объектов общественной инфраструктуры Нытвенского муниципального района"</vt:lpstr>
      <vt:lpstr>Дорожная деятельность за 2017г.</vt:lpstr>
      <vt:lpstr>Муниципальная программа «Устойчивое развитие сельских территорий в Нытвенском муниципальном районе"</vt:lpstr>
      <vt:lpstr>Газификация</vt:lpstr>
      <vt:lpstr>Водоснабжение</vt:lpstr>
      <vt:lpstr>Муниципальная программа «Управление земельными ресурсами и муниципальным имуществом  Нытвенского муниципального района"</vt:lpstr>
      <vt:lpstr>МЕРОПРИЯТИЯ ПО УПРАВЛЕНИЮ ЗЕМЕЛЬНЫМИ РЕСУРСАМИ </vt:lpstr>
      <vt:lpstr>МЕРОПРИЯТИЯ ПО УПРАВЛЕНИЮ ИМУЩЕСТВОМ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64</cp:revision>
  <dcterms:created xsi:type="dcterms:W3CDTF">2018-04-05T09:03:06Z</dcterms:created>
  <dcterms:modified xsi:type="dcterms:W3CDTF">2018-04-13T10:43:16Z</dcterms:modified>
</cp:coreProperties>
</file>