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80" r:id="rId4"/>
    <p:sldId id="285" r:id="rId5"/>
    <p:sldId id="271" r:id="rId6"/>
    <p:sldId id="273" r:id="rId7"/>
    <p:sldId id="274" r:id="rId8"/>
    <p:sldId id="281" r:id="rId9"/>
    <p:sldId id="282" r:id="rId10"/>
    <p:sldId id="283" r:id="rId11"/>
    <p:sldId id="275" r:id="rId12"/>
    <p:sldId id="276" r:id="rId13"/>
    <p:sldId id="277" r:id="rId14"/>
    <p:sldId id="286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бибрахимов Альмир Жавдятович" initials="ХАЖ" lastIdx="5" clrIdx="0">
    <p:extLst>
      <p:ext uri="{19B8F6BF-5375-455C-9EA6-DF929625EA0E}">
        <p15:presenceInfo xmlns:p15="http://schemas.microsoft.com/office/powerpoint/2012/main" userId="S-1-5-21-2125135501-3019443279-707471424-2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7EC24A"/>
    <a:srgbClr val="007DC5"/>
    <a:srgbClr val="A5A5A5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F8C03-A155-498B-A5A4-C929F574046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D3898D2-7B64-4B02-BB45-17F4603220C4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34770EE-9861-43F5-8641-DCE415ED0153}" type="par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CD7D666-A3C0-4F53-9BFD-A765B575BA07}" type="sib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9EA0EF5-7F66-4C59-8D65-2DCB2C1B781C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1ADD493-98C3-4D1D-922C-84FC165E0C09}" type="par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F95BAE29-3C60-4DC1-9C0B-B9C630392522}" type="sib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78C31B3-3031-4D40-89A4-A32CF8372653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C1D4FE-3255-4CC9-AF3F-8D43780A3680}" type="par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EE69A3CF-76D0-4EF3-ABD1-35939FBE32A3}" type="sib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39343ED-C001-4A9F-AB6D-E3EA4687D47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1FA4336-AA13-4065-8F03-BFBDE08CCDD9}" type="par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84F4EBD-AE2B-4C4B-9000-64B3BD1F8AD7}" type="sib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85DC2BB8-D6D5-4FFA-AFED-3107F93A885D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F46261-FF55-47AE-A559-22DD475CF7ED}" type="par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AB67D32-1A32-4927-945E-0FCC6C78BFD1}" type="sib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672D4AE-1F44-4A55-8BA1-BF07F150ADDA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C1EE20-D3CB-4467-8D08-9BED669EDC02}" type="par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3663FBC-18DB-4D28-B5AA-A791BA9EB49F}" type="sib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55EA65B-FFFB-4CAF-83FF-ECDF9627D276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39B57CE-C895-429D-A4B8-FF3BADA13DE4}" type="par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4EB4961-7282-4D4D-AB89-44C0E49CF755}" type="sib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7A3D9B6-D846-4C36-AE2B-9E63E22297B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7BD5300-28A8-44EB-9B7E-80493E95BE2F}" type="par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58F49885-CFA8-4283-AEEC-3174FF695646}" type="sib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382862D-8AE8-4E2E-9667-08F41BD6A68E}" type="pres">
      <dgm:prSet presAssocID="{C1FF8C03-A155-498B-A5A4-C929F57404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091D2-F50E-4352-B154-CD07A057FE68}" type="pres">
      <dgm:prSet presAssocID="{9D3898D2-7B64-4B02-BB45-17F4603220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72A2-09F3-4805-8DC6-8C3A9494F61C}" type="pres">
      <dgm:prSet presAssocID="{2CD7D666-A3C0-4F53-9BFD-A765B575BA07}" presName="sibTrans" presStyleCnt="0"/>
      <dgm:spPr/>
      <dgm:t>
        <a:bodyPr/>
        <a:lstStyle/>
        <a:p>
          <a:endParaRPr lang="ru-RU"/>
        </a:p>
      </dgm:t>
    </dgm:pt>
    <dgm:pt modelId="{3951351D-7AAF-40F2-AD78-71CF442C2A75}" type="pres">
      <dgm:prSet presAssocID="{09EA0EF5-7F66-4C59-8D65-2DCB2C1B78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F8C88-1D16-45EC-9620-CBA277B61C73}" type="pres">
      <dgm:prSet presAssocID="{F95BAE29-3C60-4DC1-9C0B-B9C630392522}" presName="sibTrans" presStyleCnt="0"/>
      <dgm:spPr/>
      <dgm:t>
        <a:bodyPr/>
        <a:lstStyle/>
        <a:p>
          <a:endParaRPr lang="ru-RU"/>
        </a:p>
      </dgm:t>
    </dgm:pt>
    <dgm:pt modelId="{359105B2-B8E0-4EE6-8066-209F14A819A0}" type="pres">
      <dgm:prSet presAssocID="{978C31B3-3031-4D40-89A4-A32CF83726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DE97-8B5D-4DAE-B7E4-4FF481CF1F16}" type="pres">
      <dgm:prSet presAssocID="{EE69A3CF-76D0-4EF3-ABD1-35939FBE32A3}" presName="sibTrans" presStyleCnt="0"/>
      <dgm:spPr/>
      <dgm:t>
        <a:bodyPr/>
        <a:lstStyle/>
        <a:p>
          <a:endParaRPr lang="ru-RU"/>
        </a:p>
      </dgm:t>
    </dgm:pt>
    <dgm:pt modelId="{E37844F1-6746-4332-8A2C-20653E019CAA}" type="pres">
      <dgm:prSet presAssocID="{D39343ED-C001-4A9F-AB6D-E3EA4687D47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563BC-B589-4854-8EF4-05995844E891}" type="pres">
      <dgm:prSet presAssocID="{A84F4EBD-AE2B-4C4B-9000-64B3BD1F8AD7}" presName="sibTrans" presStyleCnt="0"/>
      <dgm:spPr/>
      <dgm:t>
        <a:bodyPr/>
        <a:lstStyle/>
        <a:p>
          <a:endParaRPr lang="ru-RU"/>
        </a:p>
      </dgm:t>
    </dgm:pt>
    <dgm:pt modelId="{E1774EF0-E4CF-4B1E-8C5E-CE6140FA45CC}" type="pres">
      <dgm:prSet presAssocID="{85DC2BB8-D6D5-4FFA-AFED-3107F93A88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C9493-B199-47BE-85F9-20E05DE98C8E}" type="pres">
      <dgm:prSet presAssocID="{2AB67D32-1A32-4927-945E-0FCC6C78BFD1}" presName="sibTrans" presStyleCnt="0"/>
      <dgm:spPr/>
      <dgm:t>
        <a:bodyPr/>
        <a:lstStyle/>
        <a:p>
          <a:endParaRPr lang="ru-RU"/>
        </a:p>
      </dgm:t>
    </dgm:pt>
    <dgm:pt modelId="{7C2D9E5A-338C-4CAE-9098-550544DBB75D}" type="pres">
      <dgm:prSet presAssocID="{D672D4AE-1F44-4A55-8BA1-BF07F150AD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E5812-76E1-4087-96BA-8CE69F8E3863}" type="pres">
      <dgm:prSet presAssocID="{A3663FBC-18DB-4D28-B5AA-A791BA9EB49F}" presName="sibTrans" presStyleCnt="0"/>
      <dgm:spPr/>
      <dgm:t>
        <a:bodyPr/>
        <a:lstStyle/>
        <a:p>
          <a:endParaRPr lang="ru-RU"/>
        </a:p>
      </dgm:t>
    </dgm:pt>
    <dgm:pt modelId="{DBF14DAB-6ACF-4665-B831-5AB75E039306}" type="pres">
      <dgm:prSet presAssocID="{C55EA65B-FFFB-4CAF-83FF-ECDF9627D2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1DEB-F417-4F32-B2B7-B339597FF942}" type="pres">
      <dgm:prSet presAssocID="{94EB4961-7282-4D4D-AB89-44C0E49CF755}" presName="sibTrans" presStyleCnt="0"/>
      <dgm:spPr/>
      <dgm:t>
        <a:bodyPr/>
        <a:lstStyle/>
        <a:p>
          <a:endParaRPr lang="ru-RU"/>
        </a:p>
      </dgm:t>
    </dgm:pt>
    <dgm:pt modelId="{A25DB558-5299-4DE8-A85C-F16CBD64164B}" type="pres">
      <dgm:prSet presAssocID="{C7A3D9B6-D846-4C36-AE2B-9E63E22297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60D25-5A28-4356-A42E-DB6034D9CE3A}" type="presOf" srcId="{85DC2BB8-D6D5-4FFA-AFED-3107F93A885D}" destId="{E1774EF0-E4CF-4B1E-8C5E-CE6140FA45CC}" srcOrd="0" destOrd="0" presId="urn:microsoft.com/office/officeart/2005/8/layout/default"/>
    <dgm:cxn modelId="{FC5F50FF-6519-4B1E-A84F-F4788EDE5CE6}" srcId="{C1FF8C03-A155-498B-A5A4-C929F5740461}" destId="{85DC2BB8-D6D5-4FFA-AFED-3107F93A885D}" srcOrd="4" destOrd="0" parTransId="{DDF46261-FF55-47AE-A559-22DD475CF7ED}" sibTransId="{2AB67D32-1A32-4927-945E-0FCC6C78BFD1}"/>
    <dgm:cxn modelId="{48E64F51-6780-47EF-B1AA-088DF01843F3}" type="presOf" srcId="{978C31B3-3031-4D40-89A4-A32CF8372653}" destId="{359105B2-B8E0-4EE6-8066-209F14A819A0}" srcOrd="0" destOrd="0" presId="urn:microsoft.com/office/officeart/2005/8/layout/default"/>
    <dgm:cxn modelId="{7AFA707C-D7F9-4A80-9D71-DBF368D210C4}" type="presOf" srcId="{9D3898D2-7B64-4B02-BB45-17F4603220C4}" destId="{8D0091D2-F50E-4352-B154-CD07A057FE68}" srcOrd="0" destOrd="0" presId="urn:microsoft.com/office/officeart/2005/8/layout/default"/>
    <dgm:cxn modelId="{4E36095C-06BE-432A-BC1E-E201576BFED7}" type="presOf" srcId="{D39343ED-C001-4A9F-AB6D-E3EA4687D478}" destId="{E37844F1-6746-4332-8A2C-20653E019CAA}" srcOrd="0" destOrd="0" presId="urn:microsoft.com/office/officeart/2005/8/layout/default"/>
    <dgm:cxn modelId="{6EC1DE08-EC9E-4F56-A732-5B38DDB64A55}" type="presOf" srcId="{C7A3D9B6-D846-4C36-AE2B-9E63E22297B8}" destId="{A25DB558-5299-4DE8-A85C-F16CBD64164B}" srcOrd="0" destOrd="0" presId="urn:microsoft.com/office/officeart/2005/8/layout/default"/>
    <dgm:cxn modelId="{F0BE5FCE-B9D3-4D58-B911-0C06691621F7}" srcId="{C1FF8C03-A155-498B-A5A4-C929F5740461}" destId="{C55EA65B-FFFB-4CAF-83FF-ECDF9627D276}" srcOrd="6" destOrd="0" parTransId="{B39B57CE-C895-429D-A4B8-FF3BADA13DE4}" sibTransId="{94EB4961-7282-4D4D-AB89-44C0E49CF755}"/>
    <dgm:cxn modelId="{FBB6D1D5-D1C7-4DBB-8A0B-791A30B4EFA2}" type="presOf" srcId="{C1FF8C03-A155-498B-A5A4-C929F5740461}" destId="{0382862D-8AE8-4E2E-9667-08F41BD6A68E}" srcOrd="0" destOrd="0" presId="urn:microsoft.com/office/officeart/2005/8/layout/default"/>
    <dgm:cxn modelId="{6E9E97BB-8DB1-4328-9D97-5AE0B7CA2FE5}" srcId="{C1FF8C03-A155-498B-A5A4-C929F5740461}" destId="{D672D4AE-1F44-4A55-8BA1-BF07F150ADDA}" srcOrd="5" destOrd="0" parTransId="{E2C1EE20-D3CB-4467-8D08-9BED669EDC02}" sibTransId="{A3663FBC-18DB-4D28-B5AA-A791BA9EB49F}"/>
    <dgm:cxn modelId="{01E31B53-E0D4-471B-8EFB-B638E720CAF1}" type="presOf" srcId="{C55EA65B-FFFB-4CAF-83FF-ECDF9627D276}" destId="{DBF14DAB-6ACF-4665-B831-5AB75E039306}" srcOrd="0" destOrd="0" presId="urn:microsoft.com/office/officeart/2005/8/layout/default"/>
    <dgm:cxn modelId="{58D11F85-82AA-4944-A375-D5D62CB06460}" srcId="{C1FF8C03-A155-498B-A5A4-C929F5740461}" destId="{09EA0EF5-7F66-4C59-8D65-2DCB2C1B781C}" srcOrd="1" destOrd="0" parTransId="{A1ADD493-98C3-4D1D-922C-84FC165E0C09}" sibTransId="{F95BAE29-3C60-4DC1-9C0B-B9C630392522}"/>
    <dgm:cxn modelId="{9C69FCCB-7088-4494-8465-1613DBE33E19}" type="presOf" srcId="{09EA0EF5-7F66-4C59-8D65-2DCB2C1B781C}" destId="{3951351D-7AAF-40F2-AD78-71CF442C2A75}" srcOrd="0" destOrd="0" presId="urn:microsoft.com/office/officeart/2005/8/layout/default"/>
    <dgm:cxn modelId="{471B07A5-8905-4CB4-9FEB-64E1E5CE9D73}" srcId="{C1FF8C03-A155-498B-A5A4-C929F5740461}" destId="{9D3898D2-7B64-4B02-BB45-17F4603220C4}" srcOrd="0" destOrd="0" parTransId="{934770EE-9861-43F5-8641-DCE415ED0153}" sibTransId="{2CD7D666-A3C0-4F53-9BFD-A765B575BA07}"/>
    <dgm:cxn modelId="{3AE3D819-24FD-40B9-A1E1-6A57631817F2}" type="presOf" srcId="{D672D4AE-1F44-4A55-8BA1-BF07F150ADDA}" destId="{7C2D9E5A-338C-4CAE-9098-550544DBB75D}" srcOrd="0" destOrd="0" presId="urn:microsoft.com/office/officeart/2005/8/layout/default"/>
    <dgm:cxn modelId="{31BB044F-8ED5-426F-9DEA-B70CDED0AFF1}" srcId="{C1FF8C03-A155-498B-A5A4-C929F5740461}" destId="{D39343ED-C001-4A9F-AB6D-E3EA4687D478}" srcOrd="3" destOrd="0" parTransId="{61FA4336-AA13-4065-8F03-BFBDE08CCDD9}" sibTransId="{A84F4EBD-AE2B-4C4B-9000-64B3BD1F8AD7}"/>
    <dgm:cxn modelId="{30C1EAFA-F0AC-4FD1-8E67-7F8C58DC467B}" srcId="{C1FF8C03-A155-498B-A5A4-C929F5740461}" destId="{978C31B3-3031-4D40-89A4-A32CF8372653}" srcOrd="2" destOrd="0" parTransId="{6CC1D4FE-3255-4CC9-AF3F-8D43780A3680}" sibTransId="{EE69A3CF-76D0-4EF3-ABD1-35939FBE32A3}"/>
    <dgm:cxn modelId="{89F4ECCC-6405-47C2-A234-F76907B40680}" srcId="{C1FF8C03-A155-498B-A5A4-C929F5740461}" destId="{C7A3D9B6-D846-4C36-AE2B-9E63E22297B8}" srcOrd="7" destOrd="0" parTransId="{67BD5300-28A8-44EB-9B7E-80493E95BE2F}" sibTransId="{58F49885-CFA8-4283-AEEC-3174FF695646}"/>
    <dgm:cxn modelId="{315730CE-5DA3-43AD-88DA-1160350D1116}" type="presParOf" srcId="{0382862D-8AE8-4E2E-9667-08F41BD6A68E}" destId="{8D0091D2-F50E-4352-B154-CD07A057FE68}" srcOrd="0" destOrd="0" presId="urn:microsoft.com/office/officeart/2005/8/layout/default"/>
    <dgm:cxn modelId="{F70F5489-747F-40CD-A266-2AE3CD83AA40}" type="presParOf" srcId="{0382862D-8AE8-4E2E-9667-08F41BD6A68E}" destId="{1EFD72A2-09F3-4805-8DC6-8C3A9494F61C}" srcOrd="1" destOrd="0" presId="urn:microsoft.com/office/officeart/2005/8/layout/default"/>
    <dgm:cxn modelId="{F656BE75-6A12-4DDE-9200-61C5E982B397}" type="presParOf" srcId="{0382862D-8AE8-4E2E-9667-08F41BD6A68E}" destId="{3951351D-7AAF-40F2-AD78-71CF442C2A75}" srcOrd="2" destOrd="0" presId="urn:microsoft.com/office/officeart/2005/8/layout/default"/>
    <dgm:cxn modelId="{948912F4-0709-416C-ACDD-371139DFA5AC}" type="presParOf" srcId="{0382862D-8AE8-4E2E-9667-08F41BD6A68E}" destId="{C8AF8C88-1D16-45EC-9620-CBA277B61C73}" srcOrd="3" destOrd="0" presId="urn:microsoft.com/office/officeart/2005/8/layout/default"/>
    <dgm:cxn modelId="{E9D9DE26-37E7-4430-9B4F-B53472484FBB}" type="presParOf" srcId="{0382862D-8AE8-4E2E-9667-08F41BD6A68E}" destId="{359105B2-B8E0-4EE6-8066-209F14A819A0}" srcOrd="4" destOrd="0" presId="urn:microsoft.com/office/officeart/2005/8/layout/default"/>
    <dgm:cxn modelId="{5976A474-DDD0-44C1-B859-26E1B4E107E0}" type="presParOf" srcId="{0382862D-8AE8-4E2E-9667-08F41BD6A68E}" destId="{4FFADE97-8B5D-4DAE-B7E4-4FF481CF1F16}" srcOrd="5" destOrd="0" presId="urn:microsoft.com/office/officeart/2005/8/layout/default"/>
    <dgm:cxn modelId="{284F3435-7E55-4631-9140-781DD4922094}" type="presParOf" srcId="{0382862D-8AE8-4E2E-9667-08F41BD6A68E}" destId="{E37844F1-6746-4332-8A2C-20653E019CAA}" srcOrd="6" destOrd="0" presId="urn:microsoft.com/office/officeart/2005/8/layout/default"/>
    <dgm:cxn modelId="{881E805F-76E8-4F0D-BBDE-1F6A73D0C48A}" type="presParOf" srcId="{0382862D-8AE8-4E2E-9667-08F41BD6A68E}" destId="{585563BC-B589-4854-8EF4-05995844E891}" srcOrd="7" destOrd="0" presId="urn:microsoft.com/office/officeart/2005/8/layout/default"/>
    <dgm:cxn modelId="{9B5445B9-BD47-4210-8C0C-A25ADDB6FF6C}" type="presParOf" srcId="{0382862D-8AE8-4E2E-9667-08F41BD6A68E}" destId="{E1774EF0-E4CF-4B1E-8C5E-CE6140FA45CC}" srcOrd="8" destOrd="0" presId="urn:microsoft.com/office/officeart/2005/8/layout/default"/>
    <dgm:cxn modelId="{0B860CA8-7025-4EF1-A11A-3C5442BB2B04}" type="presParOf" srcId="{0382862D-8AE8-4E2E-9667-08F41BD6A68E}" destId="{BC2C9493-B199-47BE-85F9-20E05DE98C8E}" srcOrd="9" destOrd="0" presId="urn:microsoft.com/office/officeart/2005/8/layout/default"/>
    <dgm:cxn modelId="{F159B6F8-396D-47B8-91E3-00FB9BD7C318}" type="presParOf" srcId="{0382862D-8AE8-4E2E-9667-08F41BD6A68E}" destId="{7C2D9E5A-338C-4CAE-9098-550544DBB75D}" srcOrd="10" destOrd="0" presId="urn:microsoft.com/office/officeart/2005/8/layout/default"/>
    <dgm:cxn modelId="{E61B4530-EB0B-412E-86CD-079B3A804FE8}" type="presParOf" srcId="{0382862D-8AE8-4E2E-9667-08F41BD6A68E}" destId="{741E5812-76E1-4087-96BA-8CE69F8E3863}" srcOrd="11" destOrd="0" presId="urn:microsoft.com/office/officeart/2005/8/layout/default"/>
    <dgm:cxn modelId="{554295B8-EDA1-45D2-92AC-FBB991F4A338}" type="presParOf" srcId="{0382862D-8AE8-4E2E-9667-08F41BD6A68E}" destId="{DBF14DAB-6ACF-4665-B831-5AB75E039306}" srcOrd="12" destOrd="0" presId="urn:microsoft.com/office/officeart/2005/8/layout/default"/>
    <dgm:cxn modelId="{4678EE5C-5F48-4634-AFB3-F0EE3E985C1A}" type="presParOf" srcId="{0382862D-8AE8-4E2E-9667-08F41BD6A68E}" destId="{AF501DEB-F417-4F32-B2B7-B339597FF942}" srcOrd="13" destOrd="0" presId="urn:microsoft.com/office/officeart/2005/8/layout/default"/>
    <dgm:cxn modelId="{E965EF82-796F-4A18-9195-A891C52AD18F}" type="presParOf" srcId="{0382862D-8AE8-4E2E-9667-08F41BD6A68E}" destId="{A25DB558-5299-4DE8-A85C-F16CBD64164B}" srcOrd="14" destOrd="0" presId="urn:microsoft.com/office/officeart/2005/8/layout/defaul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E547F-AED0-48D6-B65C-5BCA274251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392CF-B07A-4BF4-B03C-B05321542084}" type="pres">
      <dgm:prSet presAssocID="{C8CE547F-AED0-48D6-B65C-5BCA274251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9E7AC-C391-4CA6-8C89-5DE165C2534A}" type="presOf" srcId="{C8CE547F-AED0-48D6-B65C-5BCA27425158}" destId="{0A4392CF-B07A-4BF4-B03C-B053215420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47483-629C-40EC-9477-132B941E1D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0B66A9-C266-46FB-8166-6ECE73271022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Форма  участия</a:t>
          </a:r>
          <a:endParaRPr lang="ru-RU" sz="1800" dirty="0"/>
        </a:p>
      </dgm:t>
    </dgm:pt>
    <dgm:pt modelId="{69B2A8CD-10F3-4AF4-9E30-9A40E149E478}" type="parTrans" cxnId="{E9B3BFDE-0C7E-4089-85EF-F75ED3D0A151}">
      <dgm:prSet/>
      <dgm:spPr/>
      <dgm:t>
        <a:bodyPr/>
        <a:lstStyle/>
        <a:p>
          <a:endParaRPr lang="ru-RU"/>
        </a:p>
      </dgm:t>
    </dgm:pt>
    <dgm:pt modelId="{6DA9E8D0-4360-4389-B39F-CCB979767E92}" type="sibTrans" cxnId="{E9B3BFDE-0C7E-4089-85EF-F75ED3D0A151}">
      <dgm:prSet/>
      <dgm:spPr/>
      <dgm:t>
        <a:bodyPr/>
        <a:lstStyle/>
        <a:p>
          <a:endParaRPr lang="ru-RU"/>
        </a:p>
      </dgm:t>
    </dgm:pt>
    <dgm:pt modelId="{7E9AFFE8-0DE3-4265-A7EE-CD89BFB1A27B}">
      <dgm:prSet phldrT="[Текст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займа 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C90F6B80-FC11-4DD1-9876-3AD1A2A1A3A4}" type="parTrans" cxnId="{40BDC24C-2F28-49E0-AAF5-FF9B4A5F2A85}">
      <dgm:prSet/>
      <dgm:spPr/>
      <dgm:t>
        <a:bodyPr/>
        <a:lstStyle/>
        <a:p>
          <a:endParaRPr lang="ru-RU"/>
        </a:p>
      </dgm:t>
    </dgm:pt>
    <dgm:pt modelId="{A695651C-578B-46B5-AA64-F11571A2F786}" type="sibTrans" cxnId="{40BDC24C-2F28-49E0-AAF5-FF9B4A5F2A85}">
      <dgm:prSet/>
      <dgm:spPr/>
      <dgm:t>
        <a:bodyPr/>
        <a:lstStyle/>
        <a:p>
          <a:endParaRPr lang="ru-RU"/>
        </a:p>
      </dgm:t>
    </dgm:pt>
    <dgm:pt modelId="{4ADD63E9-39F5-41E5-A127-E8FAA5918389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Основные условия</a:t>
          </a:r>
          <a:endParaRPr lang="ru-RU" sz="1800" dirty="0"/>
        </a:p>
      </dgm:t>
    </dgm:pt>
    <dgm:pt modelId="{4AE18A71-83EB-4A6C-A0F7-C869ACC4CFF7}" type="parTrans" cxnId="{B1110241-FD7C-4E20-AD95-F87B5625008D}">
      <dgm:prSet/>
      <dgm:spPr/>
      <dgm:t>
        <a:bodyPr/>
        <a:lstStyle/>
        <a:p>
          <a:endParaRPr lang="ru-RU"/>
        </a:p>
      </dgm:t>
    </dgm:pt>
    <dgm:pt modelId="{EE3E148B-94A9-4CCD-87F0-C2A7170802C1}" type="sibTrans" cxnId="{B1110241-FD7C-4E20-AD95-F87B5625008D}">
      <dgm:prSet/>
      <dgm:spPr/>
      <dgm:t>
        <a:bodyPr/>
        <a:lstStyle/>
        <a:p>
          <a:endParaRPr lang="ru-RU"/>
        </a:p>
      </dgm:t>
    </dgm:pt>
    <dgm:pt modelId="{F2B02CE8-F35C-4516-BE99-709C79E4A879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8D8B630-5B46-4E19-996F-8F60661A7302}" type="parTrans" cxnId="{D3B37747-B31C-4DFB-810E-99AC3A869BAB}">
      <dgm:prSet/>
      <dgm:spPr/>
      <dgm:t>
        <a:bodyPr/>
        <a:lstStyle/>
        <a:p>
          <a:endParaRPr lang="ru-RU"/>
        </a:p>
      </dgm:t>
    </dgm:pt>
    <dgm:pt modelId="{80FD8851-E441-4809-B3DC-9B9B13539438}" type="sibTrans" cxnId="{D3B37747-B31C-4DFB-810E-99AC3A869BAB}">
      <dgm:prSet/>
      <dgm:spPr/>
      <dgm:t>
        <a:bodyPr/>
        <a:lstStyle/>
        <a:p>
          <a:endParaRPr lang="ru-RU"/>
        </a:p>
      </dgm:t>
    </dgm:pt>
    <dgm:pt modelId="{FE08ABCB-F588-4F2E-B46D-267EB0FF95A7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Требования к проекту и инициатору (заемщику)</a:t>
          </a:r>
          <a:endParaRPr lang="ru-RU" sz="1800" dirty="0"/>
        </a:p>
      </dgm:t>
    </dgm:pt>
    <dgm:pt modelId="{E9C4AE4B-080E-4D2C-BC3C-C7A2AB54EF0D}" type="parTrans" cxnId="{07E2C686-35D1-466E-B61F-03E1C56B0B78}">
      <dgm:prSet/>
      <dgm:spPr/>
      <dgm:t>
        <a:bodyPr/>
        <a:lstStyle/>
        <a:p>
          <a:endParaRPr lang="ru-RU"/>
        </a:p>
      </dgm:t>
    </dgm:pt>
    <dgm:pt modelId="{8D27EA22-C05B-4FFB-8929-E9E313A29FBD}" type="sibTrans" cxnId="{07E2C686-35D1-466E-B61F-03E1C56B0B78}">
      <dgm:prSet/>
      <dgm:spPr/>
      <dgm:t>
        <a:bodyPr/>
        <a:lstStyle/>
        <a:p>
          <a:endParaRPr lang="ru-RU"/>
        </a:p>
      </dgm:t>
    </dgm:pt>
    <dgm:pt modelId="{A9FE9F2C-135F-4CF4-832E-22679FD60325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BDB2FB97-C0C2-47E4-A2CD-78E2C8BFCB2D}" type="parTrans" cxnId="{636BD67C-6327-466C-A73B-F1F79CFB9737}">
      <dgm:prSet/>
      <dgm:spPr/>
      <dgm:t>
        <a:bodyPr/>
        <a:lstStyle/>
        <a:p>
          <a:endParaRPr lang="ru-RU"/>
        </a:p>
      </dgm:t>
    </dgm:pt>
    <dgm:pt modelId="{7469FBA5-88FB-4BE7-88ED-102829428D2C}" type="sibTrans" cxnId="{636BD67C-6327-466C-A73B-F1F79CFB9737}">
      <dgm:prSet/>
      <dgm:spPr/>
      <dgm:t>
        <a:bodyPr/>
        <a:lstStyle/>
        <a:p>
          <a:endParaRPr lang="ru-RU"/>
        </a:p>
      </dgm:t>
    </dgm:pt>
    <dgm:pt modelId="{B02F9FB2-AA57-4C88-A7A2-50C5F717590A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gm:t>
    </dgm:pt>
    <dgm:pt modelId="{4A6F5EE8-957B-47F6-BAAB-223DD9110082}" type="parTrans" cxnId="{8C6020A5-C8E5-45FE-B6F3-D10C5CC69425}">
      <dgm:prSet/>
      <dgm:spPr/>
      <dgm:t>
        <a:bodyPr/>
        <a:lstStyle/>
        <a:p>
          <a:endParaRPr lang="ru-RU"/>
        </a:p>
      </dgm:t>
    </dgm:pt>
    <dgm:pt modelId="{0824915A-BAC5-4B5A-A694-904D530F39D0}" type="sibTrans" cxnId="{8C6020A5-C8E5-45FE-B6F3-D10C5CC69425}">
      <dgm:prSet/>
      <dgm:spPr/>
      <dgm:t>
        <a:bodyPr/>
        <a:lstStyle/>
        <a:p>
          <a:endParaRPr lang="ru-RU"/>
        </a:p>
      </dgm:t>
    </dgm:pt>
    <dgm:pt modelId="{496B4B27-6CD9-4394-8A14-2AF0793CC3F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</dgm:t>
    </dgm:pt>
    <dgm:pt modelId="{4B0D72A8-7DD8-436F-A75D-1862AAA05DC6}" type="parTrans" cxnId="{DC6612EC-6E42-4057-8E49-A42AD8A27F4A}">
      <dgm:prSet/>
      <dgm:spPr/>
      <dgm:t>
        <a:bodyPr/>
        <a:lstStyle/>
        <a:p>
          <a:endParaRPr lang="ru-RU"/>
        </a:p>
      </dgm:t>
    </dgm:pt>
    <dgm:pt modelId="{EBAF16F2-643F-44CA-A190-1BCD1588E5A2}" type="sibTrans" cxnId="{DC6612EC-6E42-4057-8E49-A42AD8A27F4A}">
      <dgm:prSet/>
      <dgm:spPr/>
      <dgm:t>
        <a:bodyPr/>
        <a:lstStyle/>
        <a:p>
          <a:endParaRPr lang="ru-RU"/>
        </a:p>
      </dgm:t>
    </dgm:pt>
    <dgm:pt modelId="{1A876357-5ECF-48DF-8EC6-50104AD9E9D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</dgm:t>
    </dgm:pt>
    <dgm:pt modelId="{70DAF891-CE7B-48AF-BFDC-8CE7419D2BE8}" type="parTrans" cxnId="{8C6A654A-61F2-42F5-9630-75792866A73C}">
      <dgm:prSet/>
      <dgm:spPr/>
      <dgm:t>
        <a:bodyPr/>
        <a:lstStyle/>
        <a:p>
          <a:endParaRPr lang="ru-RU"/>
        </a:p>
      </dgm:t>
    </dgm:pt>
    <dgm:pt modelId="{1D0148A9-1DEC-45FB-84BF-BFD04B89630F}" type="sibTrans" cxnId="{8C6A654A-61F2-42F5-9630-75792866A73C}">
      <dgm:prSet/>
      <dgm:spPr/>
      <dgm:t>
        <a:bodyPr/>
        <a:lstStyle/>
        <a:p>
          <a:endParaRPr lang="ru-RU"/>
        </a:p>
      </dgm:t>
    </dgm:pt>
    <dgm:pt modelId="{BBCA4808-A0B2-4466-9DCE-6C285765B7A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0B4920A7-3C59-4B6A-9498-3FF26129A055}" type="parTrans" cxnId="{58ABFA29-DCA4-435B-981D-EC9FF7B522CD}">
      <dgm:prSet/>
      <dgm:spPr/>
      <dgm:t>
        <a:bodyPr/>
        <a:lstStyle/>
        <a:p>
          <a:endParaRPr lang="ru-RU"/>
        </a:p>
      </dgm:t>
    </dgm:pt>
    <dgm:pt modelId="{E3E90EE2-EC23-40AB-85A0-230A3F4E42D7}" type="sibTrans" cxnId="{58ABFA29-DCA4-435B-981D-EC9FF7B522CD}">
      <dgm:prSet/>
      <dgm:spPr/>
      <dgm:t>
        <a:bodyPr/>
        <a:lstStyle/>
        <a:p>
          <a:endParaRPr lang="ru-RU"/>
        </a:p>
      </dgm:t>
    </dgm:pt>
    <dgm:pt modelId="{B8E5376C-2083-4F7A-A4B2-F5B5309A5D0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</dgm:t>
    </dgm:pt>
    <dgm:pt modelId="{D1ADFB1D-9DC5-4D65-BF0C-1D7D8AD0267F}" type="parTrans" cxnId="{D49C3C80-1484-4900-897A-7E843EB888A2}">
      <dgm:prSet/>
      <dgm:spPr/>
      <dgm:t>
        <a:bodyPr/>
        <a:lstStyle/>
        <a:p>
          <a:endParaRPr lang="ru-RU"/>
        </a:p>
      </dgm:t>
    </dgm:pt>
    <dgm:pt modelId="{B212AFA7-1B8A-4D90-81E5-78E38E492761}" type="sibTrans" cxnId="{D49C3C80-1484-4900-897A-7E843EB888A2}">
      <dgm:prSet/>
      <dgm:spPr/>
      <dgm:t>
        <a:bodyPr/>
        <a:lstStyle/>
        <a:p>
          <a:endParaRPr lang="ru-RU"/>
        </a:p>
      </dgm:t>
    </dgm:pt>
    <dgm:pt modelId="{53914602-DAF8-45E7-A40B-6A76D8EA73C4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</dgm:t>
    </dgm:pt>
    <dgm:pt modelId="{8F0D8738-CE60-4174-9438-C5D28D1739D2}" type="parTrans" cxnId="{0598932E-C917-4789-97D3-23778A8CAF5A}">
      <dgm:prSet/>
      <dgm:spPr/>
      <dgm:t>
        <a:bodyPr/>
        <a:lstStyle/>
        <a:p>
          <a:endParaRPr lang="ru-RU"/>
        </a:p>
      </dgm:t>
    </dgm:pt>
    <dgm:pt modelId="{C5B1B6F3-C260-47D8-8AAC-163E867764B5}" type="sibTrans" cxnId="{0598932E-C917-4789-97D3-23778A8CAF5A}">
      <dgm:prSet/>
      <dgm:spPr/>
      <dgm:t>
        <a:bodyPr/>
        <a:lstStyle/>
        <a:p>
          <a:endParaRPr lang="ru-RU"/>
        </a:p>
      </dgm:t>
    </dgm:pt>
    <dgm:pt modelId="{1916D4CC-8F8B-4967-A6EB-5EA6DED3E4E3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ГРОП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1B08A6E3-04F5-4CF4-B8FF-B6015DDFED82}" type="parTrans" cxnId="{0794FE37-72A0-4F3A-892D-486D55F27C76}">
      <dgm:prSet/>
      <dgm:spPr/>
      <dgm:t>
        <a:bodyPr/>
        <a:lstStyle/>
        <a:p>
          <a:endParaRPr lang="ru-RU"/>
        </a:p>
      </dgm:t>
    </dgm:pt>
    <dgm:pt modelId="{2AE7129E-1A77-4EAC-91F4-D4280C503469}" type="sibTrans" cxnId="{0794FE37-72A0-4F3A-892D-486D55F27C76}">
      <dgm:prSet/>
      <dgm:spPr/>
      <dgm:t>
        <a:bodyPr/>
        <a:lstStyle/>
        <a:p>
          <a:endParaRPr lang="ru-RU"/>
        </a:p>
      </dgm:t>
    </dgm:pt>
    <dgm:pt modelId="{D3EC20C1-2109-44D0-87FA-7C30D6F031E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</dgm:t>
    </dgm:pt>
    <dgm:pt modelId="{81C6A420-99D5-45B2-80B9-C3597F4A7860}" type="parTrans" cxnId="{50B97E4F-6035-4956-951F-8726D77B5FF5}">
      <dgm:prSet/>
      <dgm:spPr/>
      <dgm:t>
        <a:bodyPr/>
        <a:lstStyle/>
        <a:p>
          <a:endParaRPr lang="ru-RU"/>
        </a:p>
      </dgm:t>
    </dgm:pt>
    <dgm:pt modelId="{D8665341-8BC9-4A38-B145-BF94F4AA5DF6}" type="sibTrans" cxnId="{50B97E4F-6035-4956-951F-8726D77B5FF5}">
      <dgm:prSet/>
      <dgm:spPr/>
      <dgm:t>
        <a:bodyPr/>
        <a:lstStyle/>
        <a:p>
          <a:endParaRPr lang="ru-RU"/>
        </a:p>
      </dgm:t>
    </dgm:pt>
    <dgm:pt modelId="{8470CB27-93BB-42BF-A6AE-4B08931A2B4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2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2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032A266-DD0D-462D-8984-0B364F907E85}" type="parTrans" cxnId="{68C70957-8182-4415-9927-CCF85DE0257C}">
      <dgm:prSet/>
      <dgm:spPr/>
      <dgm:t>
        <a:bodyPr/>
        <a:lstStyle/>
        <a:p>
          <a:endParaRPr lang="ru-RU"/>
        </a:p>
      </dgm:t>
    </dgm:pt>
    <dgm:pt modelId="{F7C2A6AB-1900-4B31-A347-784D66ABE276}" type="sibTrans" cxnId="{68C70957-8182-4415-9927-CCF85DE0257C}">
      <dgm:prSet/>
      <dgm:spPr/>
      <dgm:t>
        <a:bodyPr/>
        <a:lstStyle/>
        <a:p>
          <a:endParaRPr lang="ru-RU"/>
        </a:p>
      </dgm:t>
    </dgm:pt>
    <dgm:pt modelId="{4432BC60-D831-4BA7-B34A-8C919484619A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gm:t>
    </dgm:pt>
    <dgm:pt modelId="{D0B7B1DA-05B6-49ED-9827-18E3D21643C6}" type="parTrans" cxnId="{D0E2017A-02FC-4046-8307-C2131C46C3A6}">
      <dgm:prSet/>
      <dgm:spPr/>
      <dgm:t>
        <a:bodyPr/>
        <a:lstStyle/>
        <a:p>
          <a:endParaRPr lang="ru-RU"/>
        </a:p>
      </dgm:t>
    </dgm:pt>
    <dgm:pt modelId="{29001E92-E6F9-4457-B639-41CBEDF42713}" type="sibTrans" cxnId="{D0E2017A-02FC-4046-8307-C2131C46C3A6}">
      <dgm:prSet/>
      <dgm:spPr/>
      <dgm:t>
        <a:bodyPr/>
        <a:lstStyle/>
        <a:p>
          <a:endParaRPr lang="ru-RU"/>
        </a:p>
      </dgm:t>
    </dgm:pt>
    <dgm:pt modelId="{5750F26B-7D1A-43FB-8C83-9038E8304A91}" type="pres">
      <dgm:prSet presAssocID="{34C47483-629C-40EC-9477-132B941E1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07BC3-B2A2-4C2C-8BA1-28F5E1FD5FEF}" type="pres">
      <dgm:prSet presAssocID="{C90B66A9-C266-46FB-8166-6ECE73271022}" presName="linNode" presStyleCnt="0"/>
      <dgm:spPr/>
    </dgm:pt>
    <dgm:pt modelId="{02F78742-F04E-4FD1-AC7A-6A8A2CACFA4E}" type="pres">
      <dgm:prSet presAssocID="{C90B66A9-C266-46FB-8166-6ECE73271022}" presName="parentText" presStyleLbl="node1" presStyleIdx="0" presStyleCnt="3" custScaleX="92237" custScaleY="20928" custLinFactNeighborX="-27" custLinFactNeighborY="6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74FEA-EF40-4EBA-9379-D367D15DEBFB}" type="pres">
      <dgm:prSet presAssocID="{C90B66A9-C266-46FB-8166-6ECE73271022}" presName="descendantText" presStyleLbl="alignAccFollowNode1" presStyleIdx="0" presStyleCnt="3" custScaleX="225340" custScaleY="24721" custLinFactNeighborX="2398" custLinFactNeighborY="76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E6FCC-F1B4-4D82-94C5-01AE96ED6134}" type="pres">
      <dgm:prSet presAssocID="{6DA9E8D0-4360-4389-B39F-CCB979767E92}" presName="sp" presStyleCnt="0"/>
      <dgm:spPr/>
    </dgm:pt>
    <dgm:pt modelId="{D6632357-8A3D-4EEF-800F-7AFE16CE80DA}" type="pres">
      <dgm:prSet presAssocID="{4ADD63E9-39F5-41E5-A127-E8FAA5918389}" presName="linNode" presStyleCnt="0"/>
      <dgm:spPr/>
    </dgm:pt>
    <dgm:pt modelId="{7FDCC698-B6D8-45A9-8F13-89698AD8FE42}" type="pres">
      <dgm:prSet presAssocID="{4ADD63E9-39F5-41E5-A127-E8FAA5918389}" presName="parentText" presStyleLbl="node1" presStyleIdx="1" presStyleCnt="3" custScaleX="51422" custScaleY="52514" custLinFactNeighborX="-15" custLinFactNeighborY="-18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852C0-D7A4-4013-8FBA-4B2E1EEF0C6F}" type="pres">
      <dgm:prSet presAssocID="{4ADD63E9-39F5-41E5-A127-E8FAA5918389}" presName="descendantText" presStyleLbl="alignAccFollowNode1" presStyleIdx="1" presStyleCnt="3" custScaleX="128061" custScaleY="66419" custLinFactNeighborX="27" custLinFactNeighborY="-2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909B0-9A32-4A8D-9AA9-F778690A6C35}" type="pres">
      <dgm:prSet presAssocID="{EE3E148B-94A9-4CCD-87F0-C2A7170802C1}" presName="sp" presStyleCnt="0"/>
      <dgm:spPr/>
    </dgm:pt>
    <dgm:pt modelId="{948F4C29-4FCD-4E5C-B900-BD92417F14F1}" type="pres">
      <dgm:prSet presAssocID="{FE08ABCB-F588-4F2E-B46D-267EB0FF95A7}" presName="linNode" presStyleCnt="0"/>
      <dgm:spPr/>
    </dgm:pt>
    <dgm:pt modelId="{6A228A52-491E-458A-81CD-12823CA8F1CB}" type="pres">
      <dgm:prSet presAssocID="{FE08ABCB-F588-4F2E-B46D-267EB0FF95A7}" presName="parentText" presStyleLbl="node1" presStyleIdx="2" presStyleCnt="3" custScaleX="74619" custScaleY="40912" custLinFactNeighborX="-22" custLinFactNeighborY="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05F7E-12F5-40D0-A0C4-7D022E7C9529}" type="pres">
      <dgm:prSet presAssocID="{FE08ABCB-F588-4F2E-B46D-267EB0FF95A7}" presName="descendantText" presStyleLbl="alignAccFollowNode1" presStyleIdx="2" presStyleCnt="3" custScaleX="186557" custScaleY="47949" custLinFactNeighborX="3972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37747-B31C-4DFB-810E-99AC3A869BAB}" srcId="{4ADD63E9-39F5-41E5-A127-E8FAA5918389}" destId="{F2B02CE8-F35C-4516-BE99-709C79E4A879}" srcOrd="0" destOrd="0" parTransId="{58D8B630-5B46-4E19-996F-8F60661A7302}" sibTransId="{80FD8851-E441-4809-B3DC-9B9B13539438}"/>
    <dgm:cxn modelId="{68C70957-8182-4415-9927-CCF85DE0257C}" srcId="{FE08ABCB-F588-4F2E-B46D-267EB0FF95A7}" destId="{8470CB27-93BB-42BF-A6AE-4B08931A2B4B}" srcOrd="2" destOrd="0" parTransId="{5032A266-DD0D-462D-8984-0B364F907E85}" sibTransId="{F7C2A6AB-1900-4B31-A347-784D66ABE276}"/>
    <dgm:cxn modelId="{8C6A654A-61F2-42F5-9630-75792866A73C}" srcId="{4ADD63E9-39F5-41E5-A127-E8FAA5918389}" destId="{1A876357-5ECF-48DF-8EC6-50104AD9E9DE}" srcOrd="2" destOrd="0" parTransId="{70DAF891-CE7B-48AF-BFDC-8CE7419D2BE8}" sibTransId="{1D0148A9-1DEC-45FB-84BF-BFD04B89630F}"/>
    <dgm:cxn modelId="{6F252258-CFD4-4DA8-93B7-065A418E55B2}" type="presOf" srcId="{BBCA4808-A0B2-4466-9DCE-6C285765B7A1}" destId="{120852C0-D7A4-4013-8FBA-4B2E1EEF0C6F}" srcOrd="0" destOrd="3" presId="urn:microsoft.com/office/officeart/2005/8/layout/vList5"/>
    <dgm:cxn modelId="{07E2C686-35D1-466E-B61F-03E1C56B0B78}" srcId="{34C47483-629C-40EC-9477-132B941E1D0D}" destId="{FE08ABCB-F588-4F2E-B46D-267EB0FF95A7}" srcOrd="2" destOrd="0" parTransId="{E9C4AE4B-080E-4D2C-BC3C-C7A2AB54EF0D}" sibTransId="{8D27EA22-C05B-4FFB-8929-E9E313A29FBD}"/>
    <dgm:cxn modelId="{58ABFA29-DCA4-435B-981D-EC9FF7B522CD}" srcId="{4ADD63E9-39F5-41E5-A127-E8FAA5918389}" destId="{BBCA4808-A0B2-4466-9DCE-6C285765B7A1}" srcOrd="3" destOrd="0" parTransId="{0B4920A7-3C59-4B6A-9498-3FF26129A055}" sibTransId="{E3E90EE2-EC23-40AB-85A0-230A3F4E42D7}"/>
    <dgm:cxn modelId="{17BDA8B8-3939-4BB5-924C-EC8327E619C0}" type="presOf" srcId="{7E9AFFE8-0DE3-4265-A7EE-CD89BFB1A27B}" destId="{71B74FEA-EF40-4EBA-9379-D367D15DEBFB}" srcOrd="0" destOrd="0" presId="urn:microsoft.com/office/officeart/2005/8/layout/vList5"/>
    <dgm:cxn modelId="{8C6020A5-C8E5-45FE-B6F3-D10C5CC69425}" srcId="{C90B66A9-C266-46FB-8166-6ECE73271022}" destId="{B02F9FB2-AA57-4C88-A7A2-50C5F717590A}" srcOrd="1" destOrd="0" parTransId="{4A6F5EE8-957B-47F6-BAAB-223DD9110082}" sibTransId="{0824915A-BAC5-4B5A-A694-904D530F39D0}"/>
    <dgm:cxn modelId="{3F9A1758-B184-4058-A75E-13D9FA1B6E72}" type="presOf" srcId="{F2B02CE8-F35C-4516-BE99-709C79E4A879}" destId="{120852C0-D7A4-4013-8FBA-4B2E1EEF0C6F}" srcOrd="0" destOrd="0" presId="urn:microsoft.com/office/officeart/2005/8/layout/vList5"/>
    <dgm:cxn modelId="{0598932E-C917-4789-97D3-23778A8CAF5A}" srcId="{4ADD63E9-39F5-41E5-A127-E8FAA5918389}" destId="{53914602-DAF8-45E7-A40B-6A76D8EA73C4}" srcOrd="5" destOrd="0" parTransId="{8F0D8738-CE60-4174-9438-C5D28D1739D2}" sibTransId="{C5B1B6F3-C260-47D8-8AAC-163E867764B5}"/>
    <dgm:cxn modelId="{DEE346CB-8A79-46C0-ACF3-A8F566A0F9EF}" type="presOf" srcId="{4432BC60-D831-4BA7-B34A-8C919484619A}" destId="{7A805F7E-12F5-40D0-A0C4-7D022E7C9529}" srcOrd="0" destOrd="3" presId="urn:microsoft.com/office/officeart/2005/8/layout/vList5"/>
    <dgm:cxn modelId="{A0D67EE0-FE1E-43AF-9593-9E710FFBBF69}" type="presOf" srcId="{FE08ABCB-F588-4F2E-B46D-267EB0FF95A7}" destId="{6A228A52-491E-458A-81CD-12823CA8F1CB}" srcOrd="0" destOrd="0" presId="urn:microsoft.com/office/officeart/2005/8/layout/vList5"/>
    <dgm:cxn modelId="{F4573B6B-F088-4D62-A172-96C5088E1A9A}" type="presOf" srcId="{34C47483-629C-40EC-9477-132B941E1D0D}" destId="{5750F26B-7D1A-43FB-8C83-9038E8304A91}" srcOrd="0" destOrd="0" presId="urn:microsoft.com/office/officeart/2005/8/layout/vList5"/>
    <dgm:cxn modelId="{DC6612EC-6E42-4057-8E49-A42AD8A27F4A}" srcId="{4ADD63E9-39F5-41E5-A127-E8FAA5918389}" destId="{496B4B27-6CD9-4394-8A14-2AF0793CC3F1}" srcOrd="1" destOrd="0" parTransId="{4B0D72A8-7DD8-436F-A75D-1862AAA05DC6}" sibTransId="{EBAF16F2-643F-44CA-A190-1BCD1588E5A2}"/>
    <dgm:cxn modelId="{9B69CACE-B43C-4372-9B44-7C0ECF8AC5DB}" type="presOf" srcId="{4ADD63E9-39F5-41E5-A127-E8FAA5918389}" destId="{7FDCC698-B6D8-45A9-8F13-89698AD8FE42}" srcOrd="0" destOrd="0" presId="urn:microsoft.com/office/officeart/2005/8/layout/vList5"/>
    <dgm:cxn modelId="{AC4FBC79-54EC-49CA-B023-E2204FD78E32}" type="presOf" srcId="{B8E5376C-2083-4F7A-A4B2-F5B5309A5D08}" destId="{120852C0-D7A4-4013-8FBA-4B2E1EEF0C6F}" srcOrd="0" destOrd="4" presId="urn:microsoft.com/office/officeart/2005/8/layout/vList5"/>
    <dgm:cxn modelId="{B1110241-FD7C-4E20-AD95-F87B5625008D}" srcId="{34C47483-629C-40EC-9477-132B941E1D0D}" destId="{4ADD63E9-39F5-41E5-A127-E8FAA5918389}" srcOrd="1" destOrd="0" parTransId="{4AE18A71-83EB-4A6C-A0F7-C869ACC4CFF7}" sibTransId="{EE3E148B-94A9-4CCD-87F0-C2A7170802C1}"/>
    <dgm:cxn modelId="{ACE8AF0A-9CF3-4D51-BEE8-1C5E700CEB9F}" type="presOf" srcId="{8470CB27-93BB-42BF-A6AE-4B08931A2B4B}" destId="{7A805F7E-12F5-40D0-A0C4-7D022E7C9529}" srcOrd="0" destOrd="2" presId="urn:microsoft.com/office/officeart/2005/8/layout/vList5"/>
    <dgm:cxn modelId="{F837FBFB-9661-4D45-9545-3C5BF54C91DD}" type="presOf" srcId="{A9FE9F2C-135F-4CF4-832E-22679FD60325}" destId="{7A805F7E-12F5-40D0-A0C4-7D022E7C9529}" srcOrd="0" destOrd="0" presId="urn:microsoft.com/office/officeart/2005/8/layout/vList5"/>
    <dgm:cxn modelId="{3615464E-39D7-49B8-8379-FCC325631718}" type="presOf" srcId="{53914602-DAF8-45E7-A40B-6A76D8EA73C4}" destId="{120852C0-D7A4-4013-8FBA-4B2E1EEF0C6F}" srcOrd="0" destOrd="5" presId="urn:microsoft.com/office/officeart/2005/8/layout/vList5"/>
    <dgm:cxn modelId="{DD69FDA5-DC1B-427E-9CEF-D2384F7594EA}" type="presOf" srcId="{496B4B27-6CD9-4394-8A14-2AF0793CC3F1}" destId="{120852C0-D7A4-4013-8FBA-4B2E1EEF0C6F}" srcOrd="0" destOrd="1" presId="urn:microsoft.com/office/officeart/2005/8/layout/vList5"/>
    <dgm:cxn modelId="{EC3B1EDD-2875-4C84-A8C1-1129BB06DE2E}" type="presOf" srcId="{B02F9FB2-AA57-4C88-A7A2-50C5F717590A}" destId="{71B74FEA-EF40-4EBA-9379-D367D15DEBFB}" srcOrd="0" destOrd="1" presId="urn:microsoft.com/office/officeart/2005/8/layout/vList5"/>
    <dgm:cxn modelId="{7D768BA3-1213-4851-AA57-AC249D1160E2}" type="presOf" srcId="{1A876357-5ECF-48DF-8EC6-50104AD9E9DE}" destId="{120852C0-D7A4-4013-8FBA-4B2E1EEF0C6F}" srcOrd="0" destOrd="2" presId="urn:microsoft.com/office/officeart/2005/8/layout/vList5"/>
    <dgm:cxn modelId="{0794FE37-72A0-4F3A-892D-486D55F27C76}" srcId="{4ADD63E9-39F5-41E5-A127-E8FAA5918389}" destId="{1916D4CC-8F8B-4967-A6EB-5EA6DED3E4E3}" srcOrd="6" destOrd="0" parTransId="{1B08A6E3-04F5-4CF4-B8FF-B6015DDFED82}" sibTransId="{2AE7129E-1A77-4EAC-91F4-D4280C503469}"/>
    <dgm:cxn modelId="{50B97E4F-6035-4956-951F-8726D77B5FF5}" srcId="{FE08ABCB-F588-4F2E-B46D-267EB0FF95A7}" destId="{D3EC20C1-2109-44D0-87FA-7C30D6F031EB}" srcOrd="1" destOrd="0" parTransId="{81C6A420-99D5-45B2-80B9-C3597F4A7860}" sibTransId="{D8665341-8BC9-4A38-B145-BF94F4AA5DF6}"/>
    <dgm:cxn modelId="{E9B3BFDE-0C7E-4089-85EF-F75ED3D0A151}" srcId="{34C47483-629C-40EC-9477-132B941E1D0D}" destId="{C90B66A9-C266-46FB-8166-6ECE73271022}" srcOrd="0" destOrd="0" parTransId="{69B2A8CD-10F3-4AF4-9E30-9A40E149E478}" sibTransId="{6DA9E8D0-4360-4389-B39F-CCB979767E92}"/>
    <dgm:cxn modelId="{636BD67C-6327-466C-A73B-F1F79CFB9737}" srcId="{FE08ABCB-F588-4F2E-B46D-267EB0FF95A7}" destId="{A9FE9F2C-135F-4CF4-832E-22679FD60325}" srcOrd="0" destOrd="0" parTransId="{BDB2FB97-C0C2-47E4-A2CD-78E2C8BFCB2D}" sibTransId="{7469FBA5-88FB-4BE7-88ED-102829428D2C}"/>
    <dgm:cxn modelId="{2F960546-AEF5-46B9-9A5C-1670DAF1ED00}" type="presOf" srcId="{1916D4CC-8F8B-4967-A6EB-5EA6DED3E4E3}" destId="{120852C0-D7A4-4013-8FBA-4B2E1EEF0C6F}" srcOrd="0" destOrd="6" presId="urn:microsoft.com/office/officeart/2005/8/layout/vList5"/>
    <dgm:cxn modelId="{473FE067-80FF-49D5-936B-80178B7F63BC}" type="presOf" srcId="{C90B66A9-C266-46FB-8166-6ECE73271022}" destId="{02F78742-F04E-4FD1-AC7A-6A8A2CACFA4E}" srcOrd="0" destOrd="0" presId="urn:microsoft.com/office/officeart/2005/8/layout/vList5"/>
    <dgm:cxn modelId="{D0E2017A-02FC-4046-8307-C2131C46C3A6}" srcId="{FE08ABCB-F588-4F2E-B46D-267EB0FF95A7}" destId="{4432BC60-D831-4BA7-B34A-8C919484619A}" srcOrd="3" destOrd="0" parTransId="{D0B7B1DA-05B6-49ED-9827-18E3D21643C6}" sibTransId="{29001E92-E6F9-4457-B639-41CBEDF42713}"/>
    <dgm:cxn modelId="{40BDC24C-2F28-49E0-AAF5-FF9B4A5F2A85}" srcId="{C90B66A9-C266-46FB-8166-6ECE73271022}" destId="{7E9AFFE8-0DE3-4265-A7EE-CD89BFB1A27B}" srcOrd="0" destOrd="0" parTransId="{C90F6B80-FC11-4DD1-9876-3AD1A2A1A3A4}" sibTransId="{A695651C-578B-46B5-AA64-F11571A2F786}"/>
    <dgm:cxn modelId="{D49C3C80-1484-4900-897A-7E843EB888A2}" srcId="{4ADD63E9-39F5-41E5-A127-E8FAA5918389}" destId="{B8E5376C-2083-4F7A-A4B2-F5B5309A5D08}" srcOrd="4" destOrd="0" parTransId="{D1ADFB1D-9DC5-4D65-BF0C-1D7D8AD0267F}" sibTransId="{B212AFA7-1B8A-4D90-81E5-78E38E492761}"/>
    <dgm:cxn modelId="{D71E91E8-9B30-4954-8E4E-95715DCBE1A6}" type="presOf" srcId="{D3EC20C1-2109-44D0-87FA-7C30D6F031EB}" destId="{7A805F7E-12F5-40D0-A0C4-7D022E7C9529}" srcOrd="0" destOrd="1" presId="urn:microsoft.com/office/officeart/2005/8/layout/vList5"/>
    <dgm:cxn modelId="{05742DBC-05DD-44A2-9A31-4E7CAB17A71B}" type="presParOf" srcId="{5750F26B-7D1A-43FB-8C83-9038E8304A91}" destId="{1A507BC3-B2A2-4C2C-8BA1-28F5E1FD5FEF}" srcOrd="0" destOrd="0" presId="urn:microsoft.com/office/officeart/2005/8/layout/vList5"/>
    <dgm:cxn modelId="{C14BB535-3519-4A63-8B53-5D70E31E8BF4}" type="presParOf" srcId="{1A507BC3-B2A2-4C2C-8BA1-28F5E1FD5FEF}" destId="{02F78742-F04E-4FD1-AC7A-6A8A2CACFA4E}" srcOrd="0" destOrd="0" presId="urn:microsoft.com/office/officeart/2005/8/layout/vList5"/>
    <dgm:cxn modelId="{E3FE51CE-7E1C-46AC-B2AF-A4C271AB7E3E}" type="presParOf" srcId="{1A507BC3-B2A2-4C2C-8BA1-28F5E1FD5FEF}" destId="{71B74FEA-EF40-4EBA-9379-D367D15DEBFB}" srcOrd="1" destOrd="0" presId="urn:microsoft.com/office/officeart/2005/8/layout/vList5"/>
    <dgm:cxn modelId="{0B724ED9-9C97-4643-92C9-F265B5FB7D37}" type="presParOf" srcId="{5750F26B-7D1A-43FB-8C83-9038E8304A91}" destId="{8F0E6FCC-F1B4-4D82-94C5-01AE96ED6134}" srcOrd="1" destOrd="0" presId="urn:microsoft.com/office/officeart/2005/8/layout/vList5"/>
    <dgm:cxn modelId="{6DF4A1BB-5539-4E67-94D4-97403C64375A}" type="presParOf" srcId="{5750F26B-7D1A-43FB-8C83-9038E8304A91}" destId="{D6632357-8A3D-4EEF-800F-7AFE16CE80DA}" srcOrd="2" destOrd="0" presId="urn:microsoft.com/office/officeart/2005/8/layout/vList5"/>
    <dgm:cxn modelId="{2A2CC2B6-CB89-40CC-B037-9C70E50F7ED4}" type="presParOf" srcId="{D6632357-8A3D-4EEF-800F-7AFE16CE80DA}" destId="{7FDCC698-B6D8-45A9-8F13-89698AD8FE42}" srcOrd="0" destOrd="0" presId="urn:microsoft.com/office/officeart/2005/8/layout/vList5"/>
    <dgm:cxn modelId="{D851F98D-8573-48D7-8EFC-A160256E84E0}" type="presParOf" srcId="{D6632357-8A3D-4EEF-800F-7AFE16CE80DA}" destId="{120852C0-D7A4-4013-8FBA-4B2E1EEF0C6F}" srcOrd="1" destOrd="0" presId="urn:microsoft.com/office/officeart/2005/8/layout/vList5"/>
    <dgm:cxn modelId="{E7D30E5D-D142-43A6-A3F7-A87D62A579D7}" type="presParOf" srcId="{5750F26B-7D1A-43FB-8C83-9038E8304A91}" destId="{A11909B0-9A32-4A8D-9AA9-F778690A6C35}" srcOrd="3" destOrd="0" presId="urn:microsoft.com/office/officeart/2005/8/layout/vList5"/>
    <dgm:cxn modelId="{62458047-1044-474C-B8E6-1D8E0016A4A4}" type="presParOf" srcId="{5750F26B-7D1A-43FB-8C83-9038E8304A91}" destId="{948F4C29-4FCD-4E5C-B900-BD92417F14F1}" srcOrd="4" destOrd="0" presId="urn:microsoft.com/office/officeart/2005/8/layout/vList5"/>
    <dgm:cxn modelId="{C4EE1982-070C-491E-A406-FD53DDD6004B}" type="presParOf" srcId="{948F4C29-4FCD-4E5C-B900-BD92417F14F1}" destId="{6A228A52-491E-458A-81CD-12823CA8F1CB}" srcOrd="0" destOrd="0" presId="urn:microsoft.com/office/officeart/2005/8/layout/vList5"/>
    <dgm:cxn modelId="{8799C7F3-CBBB-4BCF-875D-98A896252D49}" type="presParOf" srcId="{948F4C29-4FCD-4E5C-B900-BD92417F14F1}" destId="{7A805F7E-12F5-40D0-A0C4-7D022E7C95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66D89-534A-446C-9998-2BB1DBE717F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0840BB-4CB9-4FAB-8870-A92829CE55FD}">
      <dgm:prSet phldrT="[Текст]"/>
      <dgm:spPr>
        <a:solidFill>
          <a:srgbClr val="E7E7E8">
            <a:alpha val="50000"/>
          </a:srgbClr>
        </a:solidFill>
      </dgm:spPr>
      <dgm:t>
        <a:bodyPr/>
        <a:lstStyle/>
        <a:p>
          <a:r>
            <a:rPr lang="ru-RU" b="0" i="0" dirty="0">
              <a:latin typeface="PT Sans" panose="020B0503020203020204" pitchFamily="34" charset="-52"/>
              <a:ea typeface="PT Sans" panose="020B0503020203020204" pitchFamily="34" charset="-52"/>
            </a:rPr>
            <a:t>Инициатор – юридическое лицо, резидент Российской Федерации</a:t>
          </a:r>
          <a:endParaRPr lang="ru-RU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1624455-FAC7-4B2D-9D4E-917C370F362E}" type="parTrans" cxnId="{27F5704A-A46F-4F6B-9356-35BBF70C53EF}">
      <dgm:prSet/>
      <dgm:spPr/>
      <dgm:t>
        <a:bodyPr/>
        <a:lstStyle/>
        <a:p>
          <a:endParaRPr lang="ru-RU"/>
        </a:p>
      </dgm:t>
    </dgm:pt>
    <dgm:pt modelId="{F2B82C75-B014-4422-994E-B5AA001222B4}" type="sibTrans" cxnId="{27F5704A-A46F-4F6B-9356-35BBF70C53EF}">
      <dgm:prSet/>
      <dgm:spPr/>
      <dgm:t>
        <a:bodyPr/>
        <a:lstStyle/>
        <a:p>
          <a:endParaRPr lang="ru-RU"/>
        </a:p>
      </dgm:t>
    </dgm:pt>
    <dgm:pt modelId="{94934B69-B798-4141-B490-C3BE6C651576}">
      <dgm:prSet phldrT="[Текст]"/>
      <dgm:spPr>
        <a:solidFill>
          <a:srgbClr val="7EC24A">
            <a:alpha val="50000"/>
          </a:srgbClr>
        </a:solidFill>
      </dgm:spPr>
      <dgm:t>
        <a:bodyPr/>
        <a:lstStyle/>
        <a:p>
          <a:r>
            <a:rPr lang="ru-RU" b="0" i="0" dirty="0">
              <a:latin typeface="PT Sans" panose="020B0503020203020204" pitchFamily="34" charset="-52"/>
              <a:ea typeface="PT Sans" panose="020B0503020203020204" pitchFamily="34" charset="-52"/>
            </a:rPr>
            <a:t>Отсутствие у инициатора просроченной задолженности перед бюджетом и фондами</a:t>
          </a:r>
          <a:endParaRPr lang="ru-RU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0DA449-6AC9-439B-9E43-FD5B737EBF9A}" type="parTrans" cxnId="{7F5D34C4-0789-4A18-947B-5695578C6677}">
      <dgm:prSet/>
      <dgm:spPr/>
      <dgm:t>
        <a:bodyPr/>
        <a:lstStyle/>
        <a:p>
          <a:endParaRPr lang="ru-RU"/>
        </a:p>
      </dgm:t>
    </dgm:pt>
    <dgm:pt modelId="{7CA38239-5BE8-4BC6-93AB-AD51F3202EBB}" type="sibTrans" cxnId="{7F5D34C4-0789-4A18-947B-5695578C6677}">
      <dgm:prSet/>
      <dgm:spPr/>
      <dgm:t>
        <a:bodyPr/>
        <a:lstStyle/>
        <a:p>
          <a:endParaRPr lang="ru-RU"/>
        </a:p>
      </dgm:t>
    </dgm:pt>
    <dgm:pt modelId="{B79AE451-8BC2-44DA-A484-869A5DFE343F}">
      <dgm:prSet phldrT="[Текст]" custT="1"/>
      <dgm:spPr>
        <a:solidFill>
          <a:srgbClr val="007DC5">
            <a:alpha val="50000"/>
          </a:srgbClr>
        </a:solidFill>
      </dgm:spPr>
      <dgm:t>
        <a:bodyPr/>
        <a:lstStyle/>
        <a:p>
          <a:pPr marL="0" indent="0"/>
          <a:r>
            <a:rPr lang="ru-RU" sz="1600" b="0" i="0" dirty="0">
              <a:latin typeface="PT Sans" panose="020B0503020203020204" pitchFamily="34" charset="-52"/>
              <a:ea typeface="PT Sans" panose="020B0503020203020204" pitchFamily="34" charset="-52"/>
            </a:rPr>
            <a:t>Наличие социально-экономического эффекта для моногорода по объему привлеченных инвестиций и количеству новых рабочих мест</a:t>
          </a:r>
          <a:endParaRPr lang="ru-RU" sz="16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B8F2690-9E72-4DA4-B41D-EE2616F5F484}" type="parTrans" cxnId="{F5A8D9EA-F281-46D9-9FC1-1DD94B5783AE}">
      <dgm:prSet/>
      <dgm:spPr/>
      <dgm:t>
        <a:bodyPr/>
        <a:lstStyle/>
        <a:p>
          <a:endParaRPr lang="ru-RU"/>
        </a:p>
      </dgm:t>
    </dgm:pt>
    <dgm:pt modelId="{1D5E6672-DD7C-4C71-B51B-DE6DB995532F}" type="sibTrans" cxnId="{F5A8D9EA-F281-46D9-9FC1-1DD94B5783AE}">
      <dgm:prSet/>
      <dgm:spPr/>
      <dgm:t>
        <a:bodyPr/>
        <a:lstStyle/>
        <a:p>
          <a:endParaRPr lang="ru-RU"/>
        </a:p>
      </dgm:t>
    </dgm:pt>
    <dgm:pt modelId="{442F768E-A3CF-4FED-A0E7-1629427122AD}" type="pres">
      <dgm:prSet presAssocID="{DBA66D89-534A-446C-9998-2BB1DBE717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C938B-C1BC-4A4B-BEC4-0D496398BA85}" type="pres">
      <dgm:prSet presAssocID="{C10840BB-4CB9-4FAB-8870-A92829CE55F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4775F-7513-4E65-87F4-0698650AEF83}" type="pres">
      <dgm:prSet presAssocID="{F2B82C75-B014-4422-994E-B5AA001222B4}" presName="space" presStyleCnt="0"/>
      <dgm:spPr/>
    </dgm:pt>
    <dgm:pt modelId="{ACB52746-D644-49F0-9154-2992F8F00783}" type="pres">
      <dgm:prSet presAssocID="{94934B69-B798-4141-B490-C3BE6C651576}" presName="Name5" presStyleLbl="vennNode1" presStyleIdx="1" presStyleCnt="3" custLinFactNeighborX="2553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970B-9D9C-4548-A0E0-3B53DC504AA9}" type="pres">
      <dgm:prSet presAssocID="{7CA38239-5BE8-4BC6-93AB-AD51F3202EBB}" presName="space" presStyleCnt="0"/>
      <dgm:spPr/>
    </dgm:pt>
    <dgm:pt modelId="{C5DF1CF5-3FDE-47AB-BD92-4A10DB3DB819}" type="pres">
      <dgm:prSet presAssocID="{B79AE451-8BC2-44DA-A484-869A5DFE343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3C510-86FF-4168-9EA3-8115182A2205}" type="presOf" srcId="{DBA66D89-534A-446C-9998-2BB1DBE717F5}" destId="{442F768E-A3CF-4FED-A0E7-1629427122AD}" srcOrd="0" destOrd="0" presId="urn:microsoft.com/office/officeart/2005/8/layout/venn3"/>
    <dgm:cxn modelId="{27F5704A-A46F-4F6B-9356-35BBF70C53EF}" srcId="{DBA66D89-534A-446C-9998-2BB1DBE717F5}" destId="{C10840BB-4CB9-4FAB-8870-A92829CE55FD}" srcOrd="0" destOrd="0" parTransId="{11624455-FAC7-4B2D-9D4E-917C370F362E}" sibTransId="{F2B82C75-B014-4422-994E-B5AA001222B4}"/>
    <dgm:cxn modelId="{F5A8D9EA-F281-46D9-9FC1-1DD94B5783AE}" srcId="{DBA66D89-534A-446C-9998-2BB1DBE717F5}" destId="{B79AE451-8BC2-44DA-A484-869A5DFE343F}" srcOrd="2" destOrd="0" parTransId="{EB8F2690-9E72-4DA4-B41D-EE2616F5F484}" sibTransId="{1D5E6672-DD7C-4C71-B51B-DE6DB995532F}"/>
    <dgm:cxn modelId="{CA8A158E-322B-4F9D-B2D0-4697CEDACB23}" type="presOf" srcId="{C10840BB-4CB9-4FAB-8870-A92829CE55FD}" destId="{632C938B-C1BC-4A4B-BEC4-0D496398BA85}" srcOrd="0" destOrd="0" presId="urn:microsoft.com/office/officeart/2005/8/layout/venn3"/>
    <dgm:cxn modelId="{7F5D34C4-0789-4A18-947B-5695578C6677}" srcId="{DBA66D89-534A-446C-9998-2BB1DBE717F5}" destId="{94934B69-B798-4141-B490-C3BE6C651576}" srcOrd="1" destOrd="0" parTransId="{9A0DA449-6AC9-439B-9E43-FD5B737EBF9A}" sibTransId="{7CA38239-5BE8-4BC6-93AB-AD51F3202EBB}"/>
    <dgm:cxn modelId="{EC67A584-7632-4D1B-9BF5-13D20FCFD712}" type="presOf" srcId="{94934B69-B798-4141-B490-C3BE6C651576}" destId="{ACB52746-D644-49F0-9154-2992F8F00783}" srcOrd="0" destOrd="0" presId="urn:microsoft.com/office/officeart/2005/8/layout/venn3"/>
    <dgm:cxn modelId="{08E1B3B4-22D9-4CBB-BF3E-F980B2964CE4}" type="presOf" srcId="{B79AE451-8BC2-44DA-A484-869A5DFE343F}" destId="{C5DF1CF5-3FDE-47AB-BD92-4A10DB3DB819}" srcOrd="0" destOrd="0" presId="urn:microsoft.com/office/officeart/2005/8/layout/venn3"/>
    <dgm:cxn modelId="{CCEF5140-15C7-4EE6-9D23-36F98A40CE42}" type="presParOf" srcId="{442F768E-A3CF-4FED-A0E7-1629427122AD}" destId="{632C938B-C1BC-4A4B-BEC4-0D496398BA85}" srcOrd="0" destOrd="0" presId="urn:microsoft.com/office/officeart/2005/8/layout/venn3"/>
    <dgm:cxn modelId="{49BE5641-0355-4B31-A265-98A072459DB8}" type="presParOf" srcId="{442F768E-A3CF-4FED-A0E7-1629427122AD}" destId="{C894775F-7513-4E65-87F4-0698650AEF83}" srcOrd="1" destOrd="0" presId="urn:microsoft.com/office/officeart/2005/8/layout/venn3"/>
    <dgm:cxn modelId="{552F61B7-1301-4BA3-BFA0-4E6B981C6709}" type="presParOf" srcId="{442F768E-A3CF-4FED-A0E7-1629427122AD}" destId="{ACB52746-D644-49F0-9154-2992F8F00783}" srcOrd="2" destOrd="0" presId="urn:microsoft.com/office/officeart/2005/8/layout/venn3"/>
    <dgm:cxn modelId="{73BC2E0C-AEE7-4B9F-8C88-7D38532A8FE1}" type="presParOf" srcId="{442F768E-A3CF-4FED-A0E7-1629427122AD}" destId="{18F3970B-9D9C-4548-A0E0-3B53DC504AA9}" srcOrd="3" destOrd="0" presId="urn:microsoft.com/office/officeart/2005/8/layout/venn3"/>
    <dgm:cxn modelId="{F5411C51-9D13-41F8-AB9F-4BDF1A665149}" type="presParOf" srcId="{442F768E-A3CF-4FED-A0E7-1629427122AD}" destId="{C5DF1CF5-3FDE-47AB-BD92-4A10DB3DB81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FA64A-B2C1-47EE-9F9C-197BA12F8D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B398931-E3C9-4868-9D45-A6A031A36FB2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Заключение Генерального соглашения</a:t>
          </a:r>
        </a:p>
      </dgm:t>
    </dgm:pt>
    <dgm:pt modelId="{B9FD4316-D27E-4398-8A13-360295F19100}" type="parTrans" cxnId="{50657186-7859-42AF-9CFC-AAE235000E94}">
      <dgm:prSet/>
      <dgm:spPr/>
      <dgm:t>
        <a:bodyPr/>
        <a:lstStyle/>
        <a:p>
          <a:endParaRPr lang="ru-RU"/>
        </a:p>
      </dgm:t>
    </dgm:pt>
    <dgm:pt modelId="{505C94FD-797E-4E97-8313-1CAB4FA7ED3C}" type="sibTrans" cxnId="{50657186-7859-42AF-9CFC-AAE235000E94}">
      <dgm:prSet/>
      <dgm:spPr/>
      <dgm:t>
        <a:bodyPr/>
        <a:lstStyle/>
        <a:p>
          <a:endParaRPr lang="ru-RU"/>
        </a:p>
      </dgm:t>
    </dgm:pt>
    <dgm:pt modelId="{03E1A428-A2B7-4CA7-BF69-5C9DEF994A3A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lIns="0" tIns="0" rIns="0" bIns="0"/>
        <a:lstStyle/>
        <a:p>
          <a:pPr marL="0" indent="0"/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предварительной оценки</a:t>
          </a:r>
        </a:p>
      </dgm:t>
    </dgm:pt>
    <dgm:pt modelId="{CE043F6E-9887-46E0-85CE-3EB451E2FE86}" type="parTrans" cxnId="{965CB085-1C42-4F47-8125-27CEC751E77B}">
      <dgm:prSet/>
      <dgm:spPr/>
      <dgm:t>
        <a:bodyPr/>
        <a:lstStyle/>
        <a:p>
          <a:endParaRPr lang="ru-RU"/>
        </a:p>
      </dgm:t>
    </dgm:pt>
    <dgm:pt modelId="{45D38D42-8B57-4A2D-82A2-5EDAB7E796F2}" type="sibTrans" cxnId="{965CB085-1C42-4F47-8125-27CEC751E77B}">
      <dgm:prSet/>
      <dgm:spPr/>
      <dgm:t>
        <a:bodyPr/>
        <a:lstStyle/>
        <a:p>
          <a:endParaRPr lang="ru-RU"/>
        </a:p>
      </dgm:t>
    </dgm:pt>
    <dgm:pt modelId="{623F1B8E-6EBB-49C1-868F-927ED4C68870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комплексной оценки</a:t>
          </a:r>
        </a:p>
      </dgm:t>
    </dgm:pt>
    <dgm:pt modelId="{026176BA-87CE-4BF0-8550-94A16C382CF4}" type="parTrans" cxnId="{2F1B0807-0089-4EB8-8F40-6ECDA8D35F21}">
      <dgm:prSet/>
      <dgm:spPr/>
      <dgm:t>
        <a:bodyPr/>
        <a:lstStyle/>
        <a:p>
          <a:endParaRPr lang="ru-RU"/>
        </a:p>
      </dgm:t>
    </dgm:pt>
    <dgm:pt modelId="{148E940A-B452-4731-AC31-73C9E1703122}" type="sibTrans" cxnId="{2F1B0807-0089-4EB8-8F40-6ECDA8D35F21}">
      <dgm:prSet/>
      <dgm:spPr/>
      <dgm:t>
        <a:bodyPr/>
        <a:lstStyle/>
        <a:p>
          <a:endParaRPr lang="ru-RU"/>
        </a:p>
      </dgm:t>
    </dgm:pt>
    <dgm:pt modelId="{AAE7DD84-11DD-4138-BFEF-02938CEBEAF8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Принятие решения</a:t>
          </a:r>
        </a:p>
      </dgm:t>
    </dgm:pt>
    <dgm:pt modelId="{B27A2E7D-4AC7-458D-85EF-5D5B59271A50}" type="parTrans" cxnId="{8EC8DC00-E752-468B-8080-3293CF8B7DAA}">
      <dgm:prSet/>
      <dgm:spPr/>
      <dgm:t>
        <a:bodyPr/>
        <a:lstStyle/>
        <a:p>
          <a:endParaRPr lang="ru-RU"/>
        </a:p>
      </dgm:t>
    </dgm:pt>
    <dgm:pt modelId="{D3877BA6-E6C5-44C0-A3A1-DDDA224D2C16}" type="sibTrans" cxnId="{8EC8DC00-E752-468B-8080-3293CF8B7DAA}">
      <dgm:prSet/>
      <dgm:spPr/>
      <dgm:t>
        <a:bodyPr/>
        <a:lstStyle/>
        <a:p>
          <a:endParaRPr lang="ru-RU"/>
        </a:p>
      </dgm:t>
    </dgm:pt>
    <dgm:pt modelId="{03B851C8-FB20-4D52-947A-AE3F61C525DB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Подписание инвестиционного соглашения</a:t>
          </a:r>
        </a:p>
      </dgm:t>
    </dgm:pt>
    <dgm:pt modelId="{21937AA9-60A7-449B-B58C-DF72D19E3176}" type="parTrans" cxnId="{D1E7D9D7-03BC-47B0-A383-BD9FFB42C0B6}">
      <dgm:prSet/>
      <dgm:spPr/>
      <dgm:t>
        <a:bodyPr/>
        <a:lstStyle/>
        <a:p>
          <a:endParaRPr lang="ru-RU"/>
        </a:p>
      </dgm:t>
    </dgm:pt>
    <dgm:pt modelId="{D1CFDC2A-1DB0-4754-A049-D291263C0DF8}" type="sibTrans" cxnId="{D1E7D9D7-03BC-47B0-A383-BD9FFB42C0B6}">
      <dgm:prSet/>
      <dgm:spPr/>
      <dgm:t>
        <a:bodyPr/>
        <a:lstStyle/>
        <a:p>
          <a:endParaRPr lang="ru-RU"/>
        </a:p>
      </dgm:t>
    </dgm:pt>
    <dgm:pt modelId="{7AF435EE-AC65-46DF-9265-18A687D9AABB}" type="pres">
      <dgm:prSet presAssocID="{014FA64A-B2C1-47EE-9F9C-197BA12F8DED}" presName="Name0" presStyleCnt="0">
        <dgm:presLayoutVars>
          <dgm:dir/>
          <dgm:resizeHandles val="exact"/>
        </dgm:presLayoutVars>
      </dgm:prSet>
      <dgm:spPr/>
    </dgm:pt>
    <dgm:pt modelId="{6BB020A7-7B7D-4690-83B8-EE8B85C4FDFB}" type="pres">
      <dgm:prSet presAssocID="{4B398931-E3C9-4868-9D45-A6A031A36FB2}" presName="parTxOnly" presStyleLbl="node1" presStyleIdx="0" presStyleCnt="5" custLinFactNeighborX="-410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8BB2D-9279-45B6-9901-C2DCE088A722}" type="pres">
      <dgm:prSet presAssocID="{505C94FD-797E-4E97-8313-1CAB4FA7ED3C}" presName="parSpace" presStyleCnt="0"/>
      <dgm:spPr/>
    </dgm:pt>
    <dgm:pt modelId="{3988481E-245E-439E-9531-6EB6F4AA073D}" type="pres">
      <dgm:prSet presAssocID="{03E1A428-A2B7-4CA7-BF69-5C9DEF994A3A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41D9-1C89-4814-8B31-6247D53ADAE5}" type="pres">
      <dgm:prSet presAssocID="{45D38D42-8B57-4A2D-82A2-5EDAB7E796F2}" presName="parSpace" presStyleCnt="0"/>
      <dgm:spPr/>
    </dgm:pt>
    <dgm:pt modelId="{74171352-1497-457C-9047-E0BB40DEEFC9}" type="pres">
      <dgm:prSet presAssocID="{623F1B8E-6EBB-49C1-868F-927ED4C6887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E3467-390E-4CA7-B253-4D7B0132A3D8}" type="pres">
      <dgm:prSet presAssocID="{148E940A-B452-4731-AC31-73C9E1703122}" presName="parSpace" presStyleCnt="0"/>
      <dgm:spPr/>
    </dgm:pt>
    <dgm:pt modelId="{B6A57062-DA0B-4DF2-ACD5-AC89FE08585D}" type="pres">
      <dgm:prSet presAssocID="{AAE7DD84-11DD-4138-BFEF-02938CEBEAF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F692A-B6E7-4656-84C4-7065CF0DBE81}" type="pres">
      <dgm:prSet presAssocID="{D3877BA6-E6C5-44C0-A3A1-DDDA224D2C16}" presName="parSpace" presStyleCnt="0"/>
      <dgm:spPr/>
    </dgm:pt>
    <dgm:pt modelId="{E4B7652D-2A43-474E-AD3B-C269A6BB1352}" type="pres">
      <dgm:prSet presAssocID="{03B851C8-FB20-4D52-947A-AE3F61C525D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CB085-1C42-4F47-8125-27CEC751E77B}" srcId="{014FA64A-B2C1-47EE-9F9C-197BA12F8DED}" destId="{03E1A428-A2B7-4CA7-BF69-5C9DEF994A3A}" srcOrd="1" destOrd="0" parTransId="{CE043F6E-9887-46E0-85CE-3EB451E2FE86}" sibTransId="{45D38D42-8B57-4A2D-82A2-5EDAB7E796F2}"/>
    <dgm:cxn modelId="{D1E7D9D7-03BC-47B0-A383-BD9FFB42C0B6}" srcId="{014FA64A-B2C1-47EE-9F9C-197BA12F8DED}" destId="{03B851C8-FB20-4D52-947A-AE3F61C525DB}" srcOrd="4" destOrd="0" parTransId="{21937AA9-60A7-449B-B58C-DF72D19E3176}" sibTransId="{D1CFDC2A-1DB0-4754-A049-D291263C0DF8}"/>
    <dgm:cxn modelId="{50657186-7859-42AF-9CFC-AAE235000E94}" srcId="{014FA64A-B2C1-47EE-9F9C-197BA12F8DED}" destId="{4B398931-E3C9-4868-9D45-A6A031A36FB2}" srcOrd="0" destOrd="0" parTransId="{B9FD4316-D27E-4398-8A13-360295F19100}" sibTransId="{505C94FD-797E-4E97-8313-1CAB4FA7ED3C}"/>
    <dgm:cxn modelId="{FFECD056-7A51-482A-B89D-F592F8517704}" type="presOf" srcId="{623F1B8E-6EBB-49C1-868F-927ED4C68870}" destId="{74171352-1497-457C-9047-E0BB40DEEFC9}" srcOrd="0" destOrd="0" presId="urn:microsoft.com/office/officeart/2005/8/layout/hChevron3"/>
    <dgm:cxn modelId="{5BB83A01-156D-46A5-9D66-54E35C97EAD6}" type="presOf" srcId="{014FA64A-B2C1-47EE-9F9C-197BA12F8DED}" destId="{7AF435EE-AC65-46DF-9265-18A687D9AABB}" srcOrd="0" destOrd="0" presId="urn:microsoft.com/office/officeart/2005/8/layout/hChevron3"/>
    <dgm:cxn modelId="{8EC8DC00-E752-468B-8080-3293CF8B7DAA}" srcId="{014FA64A-B2C1-47EE-9F9C-197BA12F8DED}" destId="{AAE7DD84-11DD-4138-BFEF-02938CEBEAF8}" srcOrd="3" destOrd="0" parTransId="{B27A2E7D-4AC7-458D-85EF-5D5B59271A50}" sibTransId="{D3877BA6-E6C5-44C0-A3A1-DDDA224D2C16}"/>
    <dgm:cxn modelId="{011A179C-1D80-4915-8382-A172762CE5E3}" type="presOf" srcId="{AAE7DD84-11DD-4138-BFEF-02938CEBEAF8}" destId="{B6A57062-DA0B-4DF2-ACD5-AC89FE08585D}" srcOrd="0" destOrd="0" presId="urn:microsoft.com/office/officeart/2005/8/layout/hChevron3"/>
    <dgm:cxn modelId="{2F1B0807-0089-4EB8-8F40-6ECDA8D35F21}" srcId="{014FA64A-B2C1-47EE-9F9C-197BA12F8DED}" destId="{623F1B8E-6EBB-49C1-868F-927ED4C68870}" srcOrd="2" destOrd="0" parTransId="{026176BA-87CE-4BF0-8550-94A16C382CF4}" sibTransId="{148E940A-B452-4731-AC31-73C9E1703122}"/>
    <dgm:cxn modelId="{E841107F-5E3B-4EB9-B435-4F05A31133B7}" type="presOf" srcId="{4B398931-E3C9-4868-9D45-A6A031A36FB2}" destId="{6BB020A7-7B7D-4690-83B8-EE8B85C4FDFB}" srcOrd="0" destOrd="0" presId="urn:microsoft.com/office/officeart/2005/8/layout/hChevron3"/>
    <dgm:cxn modelId="{A10E53AA-7F63-4D63-AB3F-24F191431BFB}" type="presOf" srcId="{03E1A428-A2B7-4CA7-BF69-5C9DEF994A3A}" destId="{3988481E-245E-439E-9531-6EB6F4AA073D}" srcOrd="0" destOrd="0" presId="urn:microsoft.com/office/officeart/2005/8/layout/hChevron3"/>
    <dgm:cxn modelId="{73EBAA96-7865-46D1-B3BD-FFEFBB7C2C0B}" type="presOf" srcId="{03B851C8-FB20-4D52-947A-AE3F61C525DB}" destId="{E4B7652D-2A43-474E-AD3B-C269A6BB1352}" srcOrd="0" destOrd="0" presId="urn:microsoft.com/office/officeart/2005/8/layout/hChevron3"/>
    <dgm:cxn modelId="{28EA88F0-2582-4185-8515-47AAFC4728A2}" type="presParOf" srcId="{7AF435EE-AC65-46DF-9265-18A687D9AABB}" destId="{6BB020A7-7B7D-4690-83B8-EE8B85C4FDFB}" srcOrd="0" destOrd="0" presId="urn:microsoft.com/office/officeart/2005/8/layout/hChevron3"/>
    <dgm:cxn modelId="{3BC476D7-9FCC-4DE7-BE21-DA4AD880E907}" type="presParOf" srcId="{7AF435EE-AC65-46DF-9265-18A687D9AABB}" destId="{C888BB2D-9279-45B6-9901-C2DCE088A722}" srcOrd="1" destOrd="0" presId="urn:microsoft.com/office/officeart/2005/8/layout/hChevron3"/>
    <dgm:cxn modelId="{5696FE34-33C3-475A-97F5-6568134B17ED}" type="presParOf" srcId="{7AF435EE-AC65-46DF-9265-18A687D9AABB}" destId="{3988481E-245E-439E-9531-6EB6F4AA073D}" srcOrd="2" destOrd="0" presId="urn:microsoft.com/office/officeart/2005/8/layout/hChevron3"/>
    <dgm:cxn modelId="{7E20B087-613B-4A5F-A5E3-2F287B259AD8}" type="presParOf" srcId="{7AF435EE-AC65-46DF-9265-18A687D9AABB}" destId="{997941D9-1C89-4814-8B31-6247D53ADAE5}" srcOrd="3" destOrd="0" presId="urn:microsoft.com/office/officeart/2005/8/layout/hChevron3"/>
    <dgm:cxn modelId="{DB061524-DDAD-42AA-AB78-63A076CC4CC4}" type="presParOf" srcId="{7AF435EE-AC65-46DF-9265-18A687D9AABB}" destId="{74171352-1497-457C-9047-E0BB40DEEFC9}" srcOrd="4" destOrd="0" presId="urn:microsoft.com/office/officeart/2005/8/layout/hChevron3"/>
    <dgm:cxn modelId="{4729EF99-672D-4315-AAAD-D88171AE78BB}" type="presParOf" srcId="{7AF435EE-AC65-46DF-9265-18A687D9AABB}" destId="{743E3467-390E-4CA7-B253-4D7B0132A3D8}" srcOrd="5" destOrd="0" presId="urn:microsoft.com/office/officeart/2005/8/layout/hChevron3"/>
    <dgm:cxn modelId="{DFC7E459-3C93-4966-9D37-D31E1E8CEB6F}" type="presParOf" srcId="{7AF435EE-AC65-46DF-9265-18A687D9AABB}" destId="{B6A57062-DA0B-4DF2-ACD5-AC89FE08585D}" srcOrd="6" destOrd="0" presId="urn:microsoft.com/office/officeart/2005/8/layout/hChevron3"/>
    <dgm:cxn modelId="{EA470388-B8A6-463E-9FD5-A2BD68C0FBD7}" type="presParOf" srcId="{7AF435EE-AC65-46DF-9265-18A687D9AABB}" destId="{D3AF692A-B6E7-4656-84C4-7065CF0DBE81}" srcOrd="7" destOrd="0" presId="urn:microsoft.com/office/officeart/2005/8/layout/hChevron3"/>
    <dgm:cxn modelId="{5CA8FA5E-148A-4C38-B9B1-C1320E81AFC6}" type="presParOf" srcId="{7AF435EE-AC65-46DF-9265-18A687D9AABB}" destId="{E4B7652D-2A43-474E-AD3B-C269A6BB13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091D2-F50E-4352-B154-CD07A057FE68}">
      <dsp:nvSpPr>
        <dsp:cNvPr id="0" name=""/>
        <dsp:cNvSpPr/>
      </dsp:nvSpPr>
      <dsp:spPr>
        <a:xfrm>
          <a:off x="1824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29639"/>
        <a:ext cx="1447284" cy="868370"/>
      </dsp:txXfrm>
    </dsp:sp>
    <dsp:sp modelId="{3951351D-7AAF-40F2-AD78-71CF442C2A75}">
      <dsp:nvSpPr>
        <dsp:cNvPr id="0" name=""/>
        <dsp:cNvSpPr/>
      </dsp:nvSpPr>
      <dsp:spPr>
        <a:xfrm>
          <a:off x="1593836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29639"/>
        <a:ext cx="1447284" cy="868370"/>
      </dsp:txXfrm>
    </dsp:sp>
    <dsp:sp modelId="{359105B2-B8E0-4EE6-8066-209F14A819A0}">
      <dsp:nvSpPr>
        <dsp:cNvPr id="0" name=""/>
        <dsp:cNvSpPr/>
      </dsp:nvSpPr>
      <dsp:spPr>
        <a:xfrm>
          <a:off x="3185849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29639"/>
        <a:ext cx="1447284" cy="868370"/>
      </dsp:txXfrm>
    </dsp:sp>
    <dsp:sp modelId="{E37844F1-6746-4332-8A2C-20653E019CAA}">
      <dsp:nvSpPr>
        <dsp:cNvPr id="0" name=""/>
        <dsp:cNvSpPr/>
      </dsp:nvSpPr>
      <dsp:spPr>
        <a:xfrm>
          <a:off x="4777861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29639"/>
        <a:ext cx="1447284" cy="868370"/>
      </dsp:txXfrm>
    </dsp:sp>
    <dsp:sp modelId="{E1774EF0-E4CF-4B1E-8C5E-CE6140FA45CC}">
      <dsp:nvSpPr>
        <dsp:cNvPr id="0" name=""/>
        <dsp:cNvSpPr/>
      </dsp:nvSpPr>
      <dsp:spPr>
        <a:xfrm>
          <a:off x="1824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142738"/>
        <a:ext cx="1447284" cy="868370"/>
      </dsp:txXfrm>
    </dsp:sp>
    <dsp:sp modelId="{7C2D9E5A-338C-4CAE-9098-550544DBB75D}">
      <dsp:nvSpPr>
        <dsp:cNvPr id="0" name=""/>
        <dsp:cNvSpPr/>
      </dsp:nvSpPr>
      <dsp:spPr>
        <a:xfrm>
          <a:off x="1593836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142738"/>
        <a:ext cx="1447284" cy="868370"/>
      </dsp:txXfrm>
    </dsp:sp>
    <dsp:sp modelId="{DBF14DAB-6ACF-4665-B831-5AB75E039306}">
      <dsp:nvSpPr>
        <dsp:cNvPr id="0" name=""/>
        <dsp:cNvSpPr/>
      </dsp:nvSpPr>
      <dsp:spPr>
        <a:xfrm>
          <a:off x="3185849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142738"/>
        <a:ext cx="1447284" cy="868370"/>
      </dsp:txXfrm>
    </dsp:sp>
    <dsp:sp modelId="{A25DB558-5299-4DE8-A85C-F16CBD64164B}">
      <dsp:nvSpPr>
        <dsp:cNvPr id="0" name=""/>
        <dsp:cNvSpPr/>
      </dsp:nvSpPr>
      <dsp:spPr>
        <a:xfrm>
          <a:off x="4777861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142738"/>
        <a:ext cx="1447284" cy="86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4FEA-EF40-4EBA-9379-D367D15DEBFB}">
      <dsp:nvSpPr>
        <dsp:cNvPr id="0" name=""/>
        <dsp:cNvSpPr/>
      </dsp:nvSpPr>
      <dsp:spPr>
        <a:xfrm rot="5400000">
          <a:off x="5694074" y="-1483897"/>
          <a:ext cx="736040" cy="829777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займа 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sp:txBody>
      <dsp:txXfrm rot="-5400000">
        <a:off x="1913207" y="2332901"/>
        <a:ext cx="8261844" cy="664178"/>
      </dsp:txXfrm>
    </dsp:sp>
    <dsp:sp modelId="{02F78742-F04E-4FD1-AC7A-6A8A2CACFA4E}">
      <dsp:nvSpPr>
        <dsp:cNvPr id="0" name=""/>
        <dsp:cNvSpPr/>
      </dsp:nvSpPr>
      <dsp:spPr>
        <a:xfrm>
          <a:off x="0" y="2299463"/>
          <a:ext cx="1910517" cy="778885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  участия</a:t>
          </a:r>
          <a:endParaRPr lang="ru-RU" sz="1800" kern="1200" dirty="0"/>
        </a:p>
      </dsp:txBody>
      <dsp:txXfrm>
        <a:off x="38022" y="2337485"/>
        <a:ext cx="1834473" cy="702841"/>
      </dsp:txXfrm>
    </dsp:sp>
    <dsp:sp modelId="{120852C0-D7A4-4013-8FBA-4B2E1EEF0C6F}">
      <dsp:nvSpPr>
        <dsp:cNvPr id="0" name=""/>
        <dsp:cNvSpPr/>
      </dsp:nvSpPr>
      <dsp:spPr>
        <a:xfrm rot="5400000">
          <a:off x="5058131" y="-2910913"/>
          <a:ext cx="1977553" cy="832796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ГРОП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sp:txBody>
      <dsp:txXfrm rot="-5400000">
        <a:off x="1882928" y="360826"/>
        <a:ext cx="8231424" cy="1784481"/>
      </dsp:txXfrm>
    </dsp:sp>
    <dsp:sp modelId="{7FDCC698-B6D8-45A9-8F13-89698AD8FE42}">
      <dsp:nvSpPr>
        <dsp:cNvPr id="0" name=""/>
        <dsp:cNvSpPr/>
      </dsp:nvSpPr>
      <dsp:spPr>
        <a:xfrm>
          <a:off x="0" y="271957"/>
          <a:ext cx="1881019" cy="1954433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условия</a:t>
          </a:r>
          <a:endParaRPr lang="ru-RU" sz="1800" kern="1200" dirty="0"/>
        </a:p>
      </dsp:txBody>
      <dsp:txXfrm>
        <a:off x="91824" y="363781"/>
        <a:ext cx="1697371" cy="1770785"/>
      </dsp:txXfrm>
    </dsp:sp>
    <dsp:sp modelId="{7A805F7E-12F5-40D0-A0C4-7D022E7C9529}">
      <dsp:nvSpPr>
        <dsp:cNvPr id="0" name=""/>
        <dsp:cNvSpPr/>
      </dsp:nvSpPr>
      <dsp:spPr>
        <a:xfrm rot="5400000">
          <a:off x="5330133" y="-240524"/>
          <a:ext cx="1427629" cy="833407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2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2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sp:txBody>
      <dsp:txXfrm rot="-5400000">
        <a:off x="1876913" y="3282387"/>
        <a:ext cx="8264379" cy="1288247"/>
      </dsp:txXfrm>
    </dsp:sp>
    <dsp:sp modelId="{6A228A52-491E-458A-81CD-12823CA8F1CB}">
      <dsp:nvSpPr>
        <dsp:cNvPr id="0" name=""/>
        <dsp:cNvSpPr/>
      </dsp:nvSpPr>
      <dsp:spPr>
        <a:xfrm>
          <a:off x="0" y="3130671"/>
          <a:ext cx="1875070" cy="1522637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к проекту и инициатору (заемщику)</a:t>
          </a:r>
          <a:endParaRPr lang="ru-RU" sz="1800" kern="1200" dirty="0"/>
        </a:p>
      </dsp:txBody>
      <dsp:txXfrm>
        <a:off x="74329" y="3205000"/>
        <a:ext cx="1726412" cy="1373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C938B-C1BC-4A4B-BEC4-0D496398BA85}">
      <dsp:nvSpPr>
        <dsp:cNvPr id="0" name=""/>
        <dsp:cNvSpPr/>
      </dsp:nvSpPr>
      <dsp:spPr>
        <a:xfrm>
          <a:off x="3194" y="169524"/>
          <a:ext cx="2793616" cy="2793616"/>
        </a:xfrm>
        <a:prstGeom prst="ellipse">
          <a:avLst/>
        </a:prstGeom>
        <a:solidFill>
          <a:srgbClr val="E7E7E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2860" rIns="1537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Инициатор – юридическое лицо, резидент Российской Федерации</a:t>
          </a:r>
          <a:endParaRPr lang="ru-RU" sz="18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12310" y="578640"/>
        <a:ext cx="1975384" cy="1975384"/>
      </dsp:txXfrm>
    </dsp:sp>
    <dsp:sp modelId="{ACB52746-D644-49F0-9154-2992F8F00783}">
      <dsp:nvSpPr>
        <dsp:cNvPr id="0" name=""/>
        <dsp:cNvSpPr/>
      </dsp:nvSpPr>
      <dsp:spPr>
        <a:xfrm>
          <a:off x="2252352" y="135051"/>
          <a:ext cx="2793616" cy="2793616"/>
        </a:xfrm>
        <a:prstGeom prst="ellipse">
          <a:avLst/>
        </a:prstGeom>
        <a:solidFill>
          <a:srgbClr val="7EC24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2860" rIns="1537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Отсутствие у инициатора просроченной задолженности перед бюджетом и фондами</a:t>
          </a:r>
          <a:endParaRPr lang="ru-RU" sz="18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2661468" y="544167"/>
        <a:ext cx="1975384" cy="1975384"/>
      </dsp:txXfrm>
    </dsp:sp>
    <dsp:sp modelId="{C5DF1CF5-3FDE-47AB-BD92-4A10DB3DB819}">
      <dsp:nvSpPr>
        <dsp:cNvPr id="0" name=""/>
        <dsp:cNvSpPr/>
      </dsp:nvSpPr>
      <dsp:spPr>
        <a:xfrm>
          <a:off x="4472981" y="169524"/>
          <a:ext cx="2793616" cy="2793616"/>
        </a:xfrm>
        <a:prstGeom prst="ellipse">
          <a:avLst/>
        </a:prstGeom>
        <a:solidFill>
          <a:srgbClr val="007DC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0320" rIns="1537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Наличие социально-экономического эффекта для моногорода по объему привлеченных инвестиций и количеству новых рабочих мест</a:t>
          </a:r>
          <a:endParaRPr lang="ru-RU" sz="16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882097" y="578640"/>
        <a:ext cx="1975384" cy="197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020A7-7B7D-4690-83B8-EE8B85C4FDFB}">
      <dsp:nvSpPr>
        <dsp:cNvPr id="0" name=""/>
        <dsp:cNvSpPr/>
      </dsp:nvSpPr>
      <dsp:spPr>
        <a:xfrm>
          <a:off x="0" y="2131871"/>
          <a:ext cx="1765473" cy="706189"/>
        </a:xfrm>
        <a:prstGeom prst="homePlate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Заключение Генерального соглашения</a:t>
          </a:r>
        </a:p>
      </dsp:txBody>
      <dsp:txXfrm>
        <a:off x="0" y="2131871"/>
        <a:ext cx="1588926" cy="706189"/>
      </dsp:txXfrm>
    </dsp:sp>
    <dsp:sp modelId="{3988481E-245E-439E-9531-6EB6F4AA073D}">
      <dsp:nvSpPr>
        <dsp:cNvPr id="0" name=""/>
        <dsp:cNvSpPr/>
      </dsp:nvSpPr>
      <dsp:spPr>
        <a:xfrm>
          <a:off x="1413284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предварительной оценки</a:t>
          </a:r>
        </a:p>
      </dsp:txBody>
      <dsp:txXfrm>
        <a:off x="1766379" y="2131871"/>
        <a:ext cx="1059284" cy="706189"/>
      </dsp:txXfrm>
    </dsp:sp>
    <dsp:sp modelId="{74171352-1497-457C-9047-E0BB40DEEFC9}">
      <dsp:nvSpPr>
        <dsp:cNvPr id="0" name=""/>
        <dsp:cNvSpPr/>
      </dsp:nvSpPr>
      <dsp:spPr>
        <a:xfrm>
          <a:off x="2825663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комплексной оценки</a:t>
          </a:r>
        </a:p>
      </dsp:txBody>
      <dsp:txXfrm>
        <a:off x="3178758" y="2131871"/>
        <a:ext cx="1059284" cy="706189"/>
      </dsp:txXfrm>
    </dsp:sp>
    <dsp:sp modelId="{B6A57062-DA0B-4DF2-ACD5-AC89FE08585D}">
      <dsp:nvSpPr>
        <dsp:cNvPr id="0" name=""/>
        <dsp:cNvSpPr/>
      </dsp:nvSpPr>
      <dsp:spPr>
        <a:xfrm>
          <a:off x="4238042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Принятие решения</a:t>
          </a:r>
        </a:p>
      </dsp:txBody>
      <dsp:txXfrm>
        <a:off x="4591137" y="2131871"/>
        <a:ext cx="1059284" cy="706189"/>
      </dsp:txXfrm>
    </dsp:sp>
    <dsp:sp modelId="{E4B7652D-2A43-474E-AD3B-C269A6BB1352}">
      <dsp:nvSpPr>
        <dsp:cNvPr id="0" name=""/>
        <dsp:cNvSpPr/>
      </dsp:nvSpPr>
      <dsp:spPr>
        <a:xfrm>
          <a:off x="5650420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Подписание инвестиционного соглашения</a:t>
          </a:r>
        </a:p>
      </dsp:txBody>
      <dsp:txXfrm>
        <a:off x="6003515" y="2131871"/>
        <a:ext cx="1059284" cy="70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FFA0-974A-432D-8ECE-6B0A0C86B823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57EA-7E7A-4019-82CA-3D322AC59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007DC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668864" y="807246"/>
            <a:ext cx="7992000" cy="0"/>
          </a:xfrm>
          <a:prstGeom prst="line">
            <a:avLst/>
          </a:prstGeom>
          <a:ln w="22479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7037" y="91825"/>
            <a:ext cx="3554964" cy="74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" y="20258"/>
            <a:ext cx="2455335" cy="7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44993"/>
            <a:ext cx="10235935" cy="54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C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5" y="6027267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736600"/>
            <a:ext cx="11040000" cy="0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6" y="144993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868112" y="144994"/>
            <a:ext cx="0" cy="591607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179" y="323017"/>
            <a:ext cx="10235935" cy="540000"/>
          </a:xfrm>
          <a:ln w="38100">
            <a:noFill/>
          </a:ln>
          <a:effectLst/>
        </p:spPr>
        <p:txBody>
          <a:bodyPr>
            <a:noAutofit/>
          </a:bodyPr>
          <a:lstStyle>
            <a:lvl1pPr>
              <a:defRPr sz="2200" b="1">
                <a:solidFill>
                  <a:srgbClr val="007DC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три</a:t>
            </a:r>
            <a:br>
              <a:rPr lang="ru-RU" dirty="0" smtClean="0"/>
            </a:br>
            <a:r>
              <a:rPr lang="ru-RU" dirty="0" smtClean="0"/>
              <a:t>строки</a:t>
            </a:r>
            <a:endParaRPr lang="en-US" dirty="0"/>
          </a:p>
        </p:txBody>
      </p:sp>
      <p:grpSp>
        <p:nvGrpSpPr>
          <p:cNvPr id="3" name="Группа 5"/>
          <p:cNvGrpSpPr/>
          <p:nvPr userDrawn="1"/>
        </p:nvGrpSpPr>
        <p:grpSpPr>
          <a:xfrm>
            <a:off x="-5" y="6027267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1076464"/>
            <a:ext cx="11040000" cy="0"/>
          </a:xfrm>
          <a:prstGeom prst="line">
            <a:avLst/>
          </a:prstGeom>
          <a:ln w="2222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6" y="161177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0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0791-97F3-4070-86C2-A244A5C2D69B}" type="datetime1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D94-34D1-49AA-A2F2-917272C37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Фонд развития моногородов</a:t>
            </a:r>
          </a:p>
        </p:txBody>
      </p:sp>
    </p:spTree>
    <p:extLst>
      <p:ext uri="{BB962C8B-B14F-4D97-AF65-F5344CB8AC3E}">
        <p14:creationId xmlns:p14="http://schemas.microsoft.com/office/powerpoint/2010/main" val="3392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Взаимодействие АО «Корпорация МСП» с Фондом</a:t>
            </a:r>
            <a:endParaRPr lang="ru-RU" sz="2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10" y="3178227"/>
            <a:ext cx="1455548" cy="7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1752106" y="2018484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50563" y="4589083"/>
            <a:ext cx="3890955" cy="853502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Независимая гарантия в размере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 50% суммы обязательств по кредиту (основной долг)</a:t>
            </a:r>
          </a:p>
        </p:txBody>
      </p:sp>
      <p:grpSp>
        <p:nvGrpSpPr>
          <p:cNvPr id="55" name="Группа 3"/>
          <p:cNvGrpSpPr>
            <a:grpSpLocks/>
          </p:cNvGrpSpPr>
          <p:nvPr/>
        </p:nvGrpSpPr>
        <p:grpSpPr bwMode="auto">
          <a:xfrm>
            <a:off x="3505436" y="2499239"/>
            <a:ext cx="725122" cy="597533"/>
            <a:chOff x="2390757" y="4977591"/>
            <a:chExt cx="1933443" cy="871540"/>
          </a:xfrm>
        </p:grpSpPr>
        <p:grpSp>
          <p:nvGrpSpPr>
            <p:cNvPr id="56" name="Группа 49"/>
            <p:cNvGrpSpPr>
              <a:grpSpLocks/>
            </p:cNvGrpSpPr>
            <p:nvPr/>
          </p:nvGrpSpPr>
          <p:grpSpPr bwMode="auto">
            <a:xfrm>
              <a:off x="2390757" y="5261918"/>
              <a:ext cx="1848055" cy="217226"/>
              <a:chOff x="2282306" y="5521400"/>
              <a:chExt cx="2236147" cy="217226"/>
            </a:xfrm>
          </p:grpSpPr>
          <p:cxnSp>
            <p:nvCxnSpPr>
              <p:cNvPr id="59" name="Прямая со стрелкой 58"/>
              <p:cNvCxnSpPr/>
              <p:nvPr/>
            </p:nvCxnSpPr>
            <p:spPr>
              <a:xfrm flipH="1">
                <a:off x="2282306" y="5521400"/>
                <a:ext cx="2121758" cy="0"/>
              </a:xfrm>
              <a:prstGeom prst="straightConnector1">
                <a:avLst/>
              </a:prstGeom>
              <a:ln w="76200">
                <a:solidFill>
                  <a:srgbClr val="007DC5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>
                <a:off x="2396699" y="5738626"/>
                <a:ext cx="2121754" cy="0"/>
              </a:xfrm>
              <a:prstGeom prst="straightConnector1">
                <a:avLst/>
              </a:prstGeom>
              <a:ln w="76200">
                <a:solidFill>
                  <a:srgbClr val="7EC24A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1"/>
            <p:cNvSpPr>
              <a:spLocks noChangeArrowheads="1"/>
            </p:cNvSpPr>
            <p:nvPr/>
          </p:nvSpPr>
          <p:spPr bwMode="auto">
            <a:xfrm>
              <a:off x="2611312" y="4977591"/>
              <a:ext cx="1712888" cy="22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ru-RU" altLang="ru-RU" sz="1400" dirty="0">
                  <a:solidFill>
                    <a:srgbClr val="1F4E79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Залог</a:t>
              </a:r>
            </a:p>
          </p:txBody>
        </p:sp>
        <p:sp>
          <p:nvSpPr>
            <p:cNvPr id="58" name="Прямоугольник 52"/>
            <p:cNvSpPr>
              <a:spLocks noChangeArrowheads="1"/>
            </p:cNvSpPr>
            <p:nvPr/>
          </p:nvSpPr>
          <p:spPr bwMode="auto">
            <a:xfrm>
              <a:off x="2461747" y="5620984"/>
              <a:ext cx="1590315" cy="22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400" dirty="0">
                  <a:solidFill>
                    <a:srgbClr val="00A1DE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Заем</a:t>
              </a:r>
            </a:p>
          </p:txBody>
        </p:sp>
      </p:grpSp>
      <p:cxnSp>
        <p:nvCxnSpPr>
          <p:cNvPr id="61" name="Elbow Connector 187"/>
          <p:cNvCxnSpPr>
            <a:endCxn id="100" idx="2"/>
          </p:cNvCxnSpPr>
          <p:nvPr/>
        </p:nvCxnSpPr>
        <p:spPr>
          <a:xfrm rot="10800000">
            <a:off x="2707333" y="3172999"/>
            <a:ext cx="567374" cy="402112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59"/>
          <p:cNvSpPr>
            <a:spLocks noChangeArrowheads="1"/>
          </p:cNvSpPr>
          <p:nvPr/>
        </p:nvSpPr>
        <p:spPr bwMode="auto">
          <a:xfrm>
            <a:off x="2523633" y="3720475"/>
            <a:ext cx="776589" cy="1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050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366270" y="2142295"/>
            <a:ext cx="1801368" cy="604564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30238">
              <a:defRPr/>
            </a:pP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Региональная гарантийная организация</a:t>
            </a:r>
          </a:p>
          <a:p>
            <a:pPr marL="630238">
              <a:defRPr/>
            </a:pPr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(поручитель)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52106" y="1591734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Без участия Региональной гарантийной организации – 50% от суммы займа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82616" y="1563331"/>
            <a:ext cx="4121987" cy="37274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участием Региональной гарантийной организации – до 75% от суммы займа</a:t>
            </a:r>
          </a:p>
        </p:txBody>
      </p:sp>
      <p:cxnSp>
        <p:nvCxnSpPr>
          <p:cNvPr id="75" name="Elbow Connector 187"/>
          <p:cNvCxnSpPr/>
          <p:nvPr/>
        </p:nvCxnSpPr>
        <p:spPr>
          <a:xfrm rot="10800000">
            <a:off x="7001647" y="3548173"/>
            <a:ext cx="583300" cy="504461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87"/>
          <p:cNvCxnSpPr>
            <a:stCxn id="64" idx="1"/>
          </p:cNvCxnSpPr>
          <p:nvPr/>
        </p:nvCxnSpPr>
        <p:spPr>
          <a:xfrm rot="10800000" flipV="1">
            <a:off x="7041836" y="2445236"/>
            <a:ext cx="1324434" cy="447825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143"/>
          <p:cNvSpPr>
            <a:spLocks noChangeArrowheads="1"/>
          </p:cNvSpPr>
          <p:nvPr/>
        </p:nvSpPr>
        <p:spPr bwMode="auto">
          <a:xfrm>
            <a:off x="6946791" y="2182416"/>
            <a:ext cx="1218068" cy="1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5750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Поручительство</a:t>
            </a:r>
          </a:p>
        </p:txBody>
      </p:sp>
      <p:grpSp>
        <p:nvGrpSpPr>
          <p:cNvPr id="80" name="Группа 23"/>
          <p:cNvGrpSpPr>
            <a:grpSpLocks/>
          </p:cNvGrpSpPr>
          <p:nvPr/>
        </p:nvGrpSpPr>
        <p:grpSpPr bwMode="auto">
          <a:xfrm>
            <a:off x="6900315" y="4418553"/>
            <a:ext cx="2835295" cy="258158"/>
            <a:chOff x="6747848" y="6797281"/>
            <a:chExt cx="3935245" cy="311252"/>
          </a:xfrm>
        </p:grpSpPr>
        <p:sp>
          <p:nvSpPr>
            <p:cNvPr id="81" name="Oval 287"/>
            <p:cNvSpPr/>
            <p:nvPr/>
          </p:nvSpPr>
          <p:spPr>
            <a:xfrm>
              <a:off x="7376471" y="6830630"/>
              <a:ext cx="246052" cy="24455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Г</a:t>
              </a:r>
              <a:endParaRPr lang="en-US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2" name="Oval 287"/>
            <p:cNvSpPr/>
            <p:nvPr/>
          </p:nvSpPr>
          <p:spPr>
            <a:xfrm>
              <a:off x="6747848" y="6830630"/>
              <a:ext cx="246052" cy="24455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П</a:t>
              </a:r>
              <a:endParaRPr lang="en-US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936835" y="6797281"/>
              <a:ext cx="2746258" cy="311252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/>
            <a:p>
              <a:pPr eaLnBrk="1" hangingPunct="1">
                <a:defRPr/>
              </a:pPr>
              <a:r>
                <a:rPr lang="ru-RU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50-75% </a:t>
              </a:r>
              <a:r>
                <a:rPr lang="ru-RU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суммы кредита</a:t>
              </a:r>
            </a:p>
          </p:txBody>
        </p:sp>
        <p:sp>
          <p:nvSpPr>
            <p:cNvPr id="84" name="Oval 287"/>
            <p:cNvSpPr/>
            <p:nvPr/>
          </p:nvSpPr>
          <p:spPr>
            <a:xfrm>
              <a:off x="7690783" y="6830630"/>
              <a:ext cx="246052" cy="24455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kern="0" dirty="0">
                  <a:latin typeface="PT Sans" panose="020B0503020203020204" pitchFamily="34" charset="-52"/>
                  <a:ea typeface="PT Sans" panose="020B0503020203020204" pitchFamily="34" charset="-52"/>
                </a:rPr>
                <a:t>=</a:t>
              </a:r>
              <a:endParaRPr lang="en-US" sz="2000" b="1" kern="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5" name="Oval 287"/>
            <p:cNvSpPr/>
            <p:nvPr/>
          </p:nvSpPr>
          <p:spPr>
            <a:xfrm>
              <a:off x="7062160" y="6830630"/>
              <a:ext cx="246052" cy="24455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kern="0" dirty="0">
                  <a:latin typeface="PT Sans" panose="020B0503020203020204" pitchFamily="34" charset="-52"/>
                  <a:ea typeface="PT Sans" panose="020B0503020203020204" pitchFamily="34" charset="-52"/>
                </a:rPr>
                <a:t>+</a:t>
              </a:r>
              <a:endParaRPr lang="en-US" sz="2000" b="1" kern="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106486" y="2367033"/>
            <a:ext cx="17039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algn="ctr">
              <a:defRPr/>
            </a:pPr>
            <a:r>
              <a:rPr lang="ru-RU" sz="1050" b="1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МСП</a:t>
            </a:r>
          </a:p>
          <a:p>
            <a:pPr marL="630238" algn="ctr">
              <a:defRPr/>
            </a:pP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заемщик, принципал по гарантии Корпорации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6259528" y="4744949"/>
            <a:ext cx="39241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35044" r="12425" b="35495"/>
          <a:stretch/>
        </p:blipFill>
        <p:spPr>
          <a:xfrm>
            <a:off x="1857396" y="2388599"/>
            <a:ext cx="1699872" cy="470298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951213" y="2803667"/>
            <a:ext cx="151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Бенефициар по гарантии Корпорации</a:t>
            </a:r>
          </a:p>
        </p:txBody>
      </p:sp>
      <p:sp>
        <p:nvSpPr>
          <p:cNvPr id="101" name="Freeform 25"/>
          <p:cNvSpPr>
            <a:spLocks noChangeAspect="1" noEditPoints="1"/>
          </p:cNvSpPr>
          <p:nvPr/>
        </p:nvSpPr>
        <p:spPr bwMode="auto">
          <a:xfrm>
            <a:off x="4300294" y="2525009"/>
            <a:ext cx="447675" cy="393700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rgbClr val="007DC5"/>
          </a:solidFill>
          <a:ln w="9525">
            <a:noFill/>
            <a:round/>
            <a:headEnd/>
            <a:tailEnd/>
          </a:ln>
        </p:spPr>
        <p:txBody>
          <a:bodyPr lIns="98694" tIns="49347" rIns="98694" bIns="49347"/>
          <a:lstStyle/>
          <a:p>
            <a:pPr defTabSz="986912"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4818" y="3892583"/>
            <a:ext cx="1512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Гарант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147108" y="2035480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6" name="Oval 287"/>
          <p:cNvSpPr/>
          <p:nvPr/>
        </p:nvSpPr>
        <p:spPr bwMode="auto">
          <a:xfrm>
            <a:off x="6872451" y="2186449"/>
            <a:ext cx="177277" cy="194854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7" name="Oval 287"/>
          <p:cNvSpPr/>
          <p:nvPr/>
        </p:nvSpPr>
        <p:spPr bwMode="auto">
          <a:xfrm>
            <a:off x="2466311" y="3728979"/>
            <a:ext cx="203736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495496" y="2583821"/>
            <a:ext cx="373063" cy="1746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>
              <a:defRPr/>
            </a:pPr>
            <a:r>
              <a:rPr lang="ru-RU" sz="1200" b="1" kern="0" dirty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4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09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34" y="2156784"/>
            <a:ext cx="4333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" name="Прямая со стрелкой 109"/>
          <p:cNvCxnSpPr/>
          <p:nvPr/>
        </p:nvCxnSpPr>
        <p:spPr bwMode="auto">
          <a:xfrm flipH="1">
            <a:off x="7839691" y="3085120"/>
            <a:ext cx="657643" cy="0"/>
          </a:xfrm>
          <a:prstGeom prst="straightConnector1">
            <a:avLst/>
          </a:prstGeom>
          <a:ln w="76200">
            <a:solidFill>
              <a:srgbClr val="007DC5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 bwMode="auto">
          <a:xfrm>
            <a:off x="7875146" y="3234051"/>
            <a:ext cx="657642" cy="0"/>
          </a:xfrm>
          <a:prstGeom prst="straightConnector1">
            <a:avLst/>
          </a:prstGeom>
          <a:ln w="76200">
            <a:solidFill>
              <a:srgbClr val="7EC24A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51"/>
          <p:cNvSpPr>
            <a:spLocks noChangeArrowheads="1"/>
          </p:cNvSpPr>
          <p:nvPr/>
        </p:nvSpPr>
        <p:spPr bwMode="auto">
          <a:xfrm>
            <a:off x="7922408" y="2890185"/>
            <a:ext cx="642405" cy="1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dirty="0">
                <a:solidFill>
                  <a:srgbClr val="1F4E7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Залог</a:t>
            </a:r>
          </a:p>
        </p:txBody>
      </p:sp>
      <p:sp>
        <p:nvSpPr>
          <p:cNvPr id="113" name="Прямоугольник 52"/>
          <p:cNvSpPr>
            <a:spLocks noChangeArrowheads="1"/>
          </p:cNvSpPr>
          <p:nvPr/>
        </p:nvSpPr>
        <p:spPr bwMode="auto">
          <a:xfrm>
            <a:off x="7866315" y="3331299"/>
            <a:ext cx="596435" cy="1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 dirty="0">
                <a:solidFill>
                  <a:srgbClr val="00A1D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Заем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35044" r="12425" b="35495"/>
          <a:stretch/>
        </p:blipFill>
        <p:spPr>
          <a:xfrm>
            <a:off x="6199791" y="2812140"/>
            <a:ext cx="1699872" cy="470298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6354074" y="3198740"/>
            <a:ext cx="151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Бенефициар по гарантии Корпорации</a:t>
            </a:r>
          </a:p>
        </p:txBody>
      </p:sp>
      <p:pic>
        <p:nvPicPr>
          <p:cNvPr id="116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33" y="3578659"/>
            <a:ext cx="1468610" cy="7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630618" y="4209306"/>
            <a:ext cx="1512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Гарант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413111" y="2802117"/>
            <a:ext cx="17039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algn="ctr">
              <a:defRPr/>
            </a:pPr>
            <a:r>
              <a:rPr lang="ru-RU" sz="1050" b="1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МСП</a:t>
            </a:r>
          </a:p>
          <a:p>
            <a:pPr marL="630238" algn="ctr">
              <a:defRPr/>
            </a:pP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заемщик, принципал по гарантии Корпорации</a:t>
            </a:r>
          </a:p>
        </p:txBody>
      </p:sp>
      <p:sp>
        <p:nvSpPr>
          <p:cNvPr id="120" name="Freeform 25"/>
          <p:cNvSpPr>
            <a:spLocks noChangeAspect="1" noEditPoints="1"/>
          </p:cNvSpPr>
          <p:nvPr/>
        </p:nvSpPr>
        <p:spPr bwMode="auto">
          <a:xfrm>
            <a:off x="8679772" y="2939955"/>
            <a:ext cx="447675" cy="393700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rgbClr val="007DC5"/>
          </a:solidFill>
          <a:ln w="9525">
            <a:noFill/>
            <a:round/>
            <a:headEnd/>
            <a:tailEnd/>
          </a:ln>
        </p:spPr>
        <p:txBody>
          <a:bodyPr lIns="98694" tIns="49347" rIns="98694" bIns="49347"/>
          <a:lstStyle/>
          <a:p>
            <a:pPr defTabSz="986912"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23" name="Прямоугольник 59"/>
          <p:cNvSpPr>
            <a:spLocks noChangeArrowheads="1"/>
          </p:cNvSpPr>
          <p:nvPr/>
        </p:nvSpPr>
        <p:spPr bwMode="auto">
          <a:xfrm>
            <a:off x="6892176" y="4093531"/>
            <a:ext cx="776589" cy="1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050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</a:t>
            </a:r>
          </a:p>
        </p:txBody>
      </p:sp>
      <p:sp>
        <p:nvSpPr>
          <p:cNvPr id="124" name="Oval 287"/>
          <p:cNvSpPr/>
          <p:nvPr/>
        </p:nvSpPr>
        <p:spPr bwMode="auto">
          <a:xfrm>
            <a:off x="6864194" y="4102035"/>
            <a:ext cx="167348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366830" y="4781321"/>
            <a:ext cx="3558042" cy="3111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Поручительство РГО за исполнение МСП обязательств в рамках собственного лимита РГО</a:t>
            </a:r>
          </a:p>
        </p:txBody>
      </p:sp>
      <p:sp>
        <p:nvSpPr>
          <p:cNvPr id="126" name="Oval 287"/>
          <p:cNvSpPr/>
          <p:nvPr/>
        </p:nvSpPr>
        <p:spPr>
          <a:xfrm>
            <a:off x="6275965" y="4843211"/>
            <a:ext cx="164843" cy="187373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endParaRPr lang="en-US" sz="10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7" name="Oval 287"/>
          <p:cNvSpPr/>
          <p:nvPr/>
        </p:nvSpPr>
        <p:spPr>
          <a:xfrm>
            <a:off x="6275965" y="5117460"/>
            <a:ext cx="164843" cy="163069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0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366830" y="5091438"/>
            <a:ext cx="3902264" cy="3111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Независимая гарантия Корпорации на часть непокрытой поручительством РГО суммы кредита</a:t>
            </a:r>
          </a:p>
        </p:txBody>
      </p:sp>
      <p:sp>
        <p:nvSpPr>
          <p:cNvPr id="129" name="Oval 287"/>
          <p:cNvSpPr/>
          <p:nvPr/>
        </p:nvSpPr>
        <p:spPr bwMode="auto">
          <a:xfrm>
            <a:off x="1794397" y="4925911"/>
            <a:ext cx="203736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1868216" y="4744949"/>
            <a:ext cx="39241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7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30" y="144186"/>
            <a:ext cx="9354896" cy="540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Возможности по комплексному участию Фонда в реализации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040" y="1487855"/>
            <a:ext cx="5317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Стоимость инвестиционного проекта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2554149" y="1964441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2525259" y="3823864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0618" y="2671141"/>
            <a:ext cx="3075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инфраструктуры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проекта (до 15-20 % от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CAPEX)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 счет Фонда и субъекта РФ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3620" y="4514691"/>
            <a:ext cx="307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инвестиционного проекта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(до 40 % стоимости капитальных вложений)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621004" y="2720798"/>
            <a:ext cx="469212" cy="10868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66233" y="2523202"/>
            <a:ext cx="2763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Исключение из периметра проекта избыточных и непрофильных расходов, удешевляющее проект на стадии инвестирования и эксплуатации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9860" y="3613256"/>
            <a:ext cx="2619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ПОВЫШЕНИЕ ФИНАНСОВОЙ УСТОЙЧИВОСТИ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ПРОЕКТА</a:t>
            </a:r>
            <a:endParaRPr lang="ru-RU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4621004" y="4651412"/>
            <a:ext cx="469212" cy="10499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85766" y="4513739"/>
            <a:ext cx="2666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надежного финансового партнера в сделке, обеспеченность проекта источниками финансирования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7929811" y="2523202"/>
            <a:ext cx="469212" cy="323703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47" y="874651"/>
            <a:ext cx="761420" cy="67034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6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61" y="324986"/>
            <a:ext cx="10235935" cy="540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городского округа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Кумертау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(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Республика Башкортостан)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833477" y="1179863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David" panose="020E0502060401010101" pitchFamily="34" charset="-79"/>
              </a:rPr>
              <a:t>1</a:t>
            </a:r>
            <a:endParaRPr lang="ru-RU" sz="20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8843" y="1115946"/>
            <a:ext cx="705913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маслоэкстракционного завода в с. Маячный городского округа город Кумертау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Республики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Башкортостан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9" y="1937468"/>
            <a:ext cx="3707909" cy="278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836192" y="1818398"/>
            <a:ext cx="6672398" cy="2904736"/>
            <a:chOff x="4377689" y="1654377"/>
            <a:chExt cx="5048935" cy="21653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77689" y="1654377"/>
              <a:ext cx="5048935" cy="113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 софинансировании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Башкортостан в целях реализации мероприятий по строительству объектов инфраструктуры в г. Кумертау: предоставление средств Фонда в объеме 302,85 млн руб. с целью строительства очистных сооружений, реконструкции автодороги и железнодорожных путей, наружных инженерных сетей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77689" y="2843553"/>
              <a:ext cx="5036788" cy="600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об участии в финансировании</a:t>
              </a:r>
            </a:p>
            <a:p>
              <a:pPr marL="271463" indent="-271463" algn="just"/>
              <a:r>
                <a:rPr lang="ru-RU" sz="1600" b="1" dirty="0">
                  <a:solidFill>
                    <a:srgbClr val="92D050"/>
                  </a:solidFill>
                </a:rPr>
                <a:t>    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инвестиционного проекта в форме займа</a:t>
              </a:r>
              <a:r>
                <a:rPr lang="ru-RU" sz="1600" b="1" dirty="0"/>
                <a:t>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в размере </a:t>
              </a:r>
              <a:b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1,0   млрд. руб. под 5 % годовых на срок 8 лет.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89836" y="3575116"/>
              <a:ext cx="5036788" cy="244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Кумертау получен статус ТОСЭР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33477" y="5050752"/>
            <a:ext cx="6210784" cy="1296834"/>
            <a:chOff x="215747" y="5317562"/>
            <a:chExt cx="5006145" cy="129683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5747" y="5697353"/>
              <a:ext cx="4791768" cy="917043"/>
              <a:chOff x="3409022" y="2016415"/>
              <a:chExt cx="5401446" cy="91704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6124105" y="2095145"/>
                <a:ext cx="2686363" cy="830997"/>
                <a:chOff x="3215399" y="677221"/>
                <a:chExt cx="2686363" cy="830997"/>
              </a:xfrm>
            </p:grpSpPr>
            <p:sp>
              <p:nvSpPr>
                <p:cNvPr id="22" name="TextBox 14"/>
                <p:cNvSpPr txBox="1"/>
                <p:nvPr/>
              </p:nvSpPr>
              <p:spPr>
                <a:xfrm>
                  <a:off x="4508456" y="677221"/>
                  <a:ext cx="13933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215399" y="828032"/>
                  <a:ext cx="1268416" cy="418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en-US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313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млн руб.</a:t>
                  </a:r>
                </a:p>
              </p:txBody>
            </p: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409022" y="2102461"/>
                <a:ext cx="2400108" cy="830997"/>
                <a:chOff x="3421344" y="759753"/>
                <a:chExt cx="2400108" cy="830997"/>
              </a:xfrm>
            </p:grpSpPr>
            <p:sp>
              <p:nvSpPr>
                <p:cNvPr id="19" name="TextBox 11"/>
                <p:cNvSpPr txBox="1"/>
                <p:nvPr/>
              </p:nvSpPr>
              <p:spPr>
                <a:xfrm>
                  <a:off x="4508457" y="759753"/>
                  <a:ext cx="13129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</a:p>
              </p:txBody>
            </p:sp>
            <p:sp>
              <p:nvSpPr>
                <p:cNvPr id="20" name="TextBox 12"/>
                <p:cNvSpPr txBox="1"/>
                <p:nvPr/>
              </p:nvSpPr>
              <p:spPr>
                <a:xfrm>
                  <a:off x="3421344" y="988303"/>
                  <a:ext cx="110704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520 ед.</a:t>
                  </a: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258090" y="5317562"/>
              <a:ext cx="4963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2020 году:</a:t>
              </a: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61" y="313577"/>
            <a:ext cx="10235935" cy="540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города Набережные Челны </a:t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(Республика Татарстан)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837829" y="1167217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cs typeface="David" panose="020E0502060401010101" pitchFamily="34" charset="-79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848" y="1131723"/>
            <a:ext cx="584132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Развитие Камского Индустриального парка «Мастер» в городе Набережные Челны Республики Татарстан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" y="1923437"/>
            <a:ext cx="3701479" cy="2796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847345" y="1878014"/>
            <a:ext cx="7019443" cy="2598631"/>
            <a:chOff x="3740257" y="1721695"/>
            <a:chExt cx="5836291" cy="19673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40257" y="1721695"/>
              <a:ext cx="5836291" cy="12958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 софинансировании</a:t>
              </a:r>
              <a:r>
                <a:rPr lang="ru-RU" sz="1600" b="1" dirty="0">
                  <a:solidFill>
                    <a:srgbClr val="92D050"/>
                  </a:solidFill>
                </a:rPr>
                <a:t>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Татарстан в целях реализации мероприятий по строительству объектов инфраструктуры в г. Набережные Челны: предоставление средств Фонда в объеме 605,4 млн. руб. с целью создания дорожной инфраструктуры общего пользования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инфраструктура введена 30 июня 2016г).</a:t>
              </a:r>
            </a:p>
            <a:p>
              <a:pPr algn="just"/>
              <a:endParaRPr lang="ru-RU" sz="1600" b="1" u="sng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740257" y="2743547"/>
              <a:ext cx="5636598" cy="945498"/>
              <a:chOff x="3740257" y="2743547"/>
              <a:chExt cx="5636598" cy="94549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740257" y="2743547"/>
                <a:ext cx="5636598" cy="5930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600" b="1" u="sng" dirty="0">
                    <a:solidFill>
                      <a:srgbClr val="92D050"/>
                    </a:solidFill>
                  </a:rPr>
                  <a:t>Заключено соглашение об участии в финансировании</a:t>
                </a:r>
              </a:p>
              <a:p>
                <a:pPr algn="just"/>
                <a:r>
                  <a:rPr lang="ru-RU" sz="1600" b="1" dirty="0">
                    <a:solidFill>
                      <a:srgbClr val="92D050"/>
                    </a:solidFill>
                  </a:rPr>
                  <a:t>       </a:t>
                </a:r>
                <a:r>
                  <a:rPr lang="ru-RU" sz="1600" b="1" u="sng" dirty="0">
                    <a:solidFill>
                      <a:srgbClr val="92D050"/>
                    </a:solidFill>
                  </a:rPr>
                  <a:t>инвестиционного проекта в форме займа</a:t>
                </a:r>
                <a:r>
                  <a:rPr lang="ru-RU" sz="1600" b="1" dirty="0">
                    <a:solidFill>
                      <a:srgbClr val="92D050"/>
                    </a:solidFill>
                  </a:rPr>
                  <a:t>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</a:rPr>
                  <a:t>в размере </a:t>
                </a:r>
              </a:p>
              <a:p>
                <a:pPr algn="just"/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</a:rPr>
                  <a:t>       898,1 млн. руб. под 5 % годовых на срок 8 лет.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798604" y="3447446"/>
                <a:ext cx="5519904" cy="2415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600" b="1" u="sng" dirty="0">
                    <a:solidFill>
                      <a:srgbClr val="92D050"/>
                    </a:solidFill>
                  </a:rPr>
                  <a:t>Набережные Челны получен статус ТОСЭР</a:t>
                </a: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759017" y="5411624"/>
            <a:ext cx="6775655" cy="917043"/>
            <a:chOff x="3491071" y="2016415"/>
            <a:chExt cx="5459383" cy="91704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244152" y="2095145"/>
              <a:ext cx="2706302" cy="830997"/>
              <a:chOff x="3335446" y="677221"/>
              <a:chExt cx="2706302" cy="830997"/>
            </a:xfrm>
          </p:grpSpPr>
          <p:sp>
            <p:nvSpPr>
              <p:cNvPr id="21" name="TextBox 14"/>
              <p:cNvSpPr txBox="1"/>
              <p:nvPr/>
            </p:nvSpPr>
            <p:spPr>
              <a:xfrm>
                <a:off x="4648443" y="677221"/>
                <a:ext cx="13933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Объем привлекаемых </a:t>
                </a:r>
              </a:p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инвестиций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35446" y="828032"/>
                <a:ext cx="1288351" cy="43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2 245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млн. руб.</a:t>
                </a: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599153" y="828032"/>
                <a:ext cx="0" cy="43704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3491071" y="2102461"/>
              <a:ext cx="2458043" cy="830997"/>
              <a:chOff x="3503393" y="759753"/>
              <a:chExt cx="2458043" cy="830997"/>
            </a:xfrm>
          </p:grpSpPr>
          <p:sp>
            <p:nvSpPr>
              <p:cNvPr id="18" name="TextBox 11"/>
              <p:cNvSpPr txBox="1"/>
              <p:nvPr/>
            </p:nvSpPr>
            <p:spPr>
              <a:xfrm>
                <a:off x="4648441" y="759753"/>
                <a:ext cx="131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Количество создаваемых рабочих мест</a:t>
                </a:r>
              </a:p>
            </p:txBody>
          </p:sp>
          <p:sp>
            <p:nvSpPr>
              <p:cNvPr id="19" name="TextBox 12"/>
              <p:cNvSpPr txBox="1"/>
              <p:nvPr/>
            </p:nvSpPr>
            <p:spPr>
              <a:xfrm>
                <a:off x="3503393" y="996843"/>
                <a:ext cx="1145048" cy="26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1425 ед.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581087" y="910666"/>
                <a:ext cx="0" cy="43704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22584" y="2016415"/>
              <a:ext cx="5276297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816571" y="5065362"/>
            <a:ext cx="6759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Заявленные целевые показатели к 2019 году:</a:t>
            </a:r>
          </a:p>
        </p:txBody>
      </p:sp>
    </p:spTree>
    <p:extLst>
      <p:ext uri="{BB962C8B-B14F-4D97-AF65-F5344CB8AC3E}">
        <p14:creationId xmlns:p14="http://schemas.microsoft.com/office/powerpoint/2010/main" val="24623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6588829" y="980255"/>
            <a:ext cx="1649243" cy="504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Примеры успешного взаимодействия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61340" y="2011022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61340" y="1557902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Фондом развития промышленности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82616" y="1557902"/>
            <a:ext cx="4121987" cy="37274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АО «Корпорация МСП»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183697" y="2013055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90" y="4647359"/>
            <a:ext cx="541930" cy="67681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56" y="3342053"/>
            <a:ext cx="592509" cy="628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9818" y="2049234"/>
            <a:ext cx="388367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линии </a:t>
            </a:r>
            <a:b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производству  рессор </a:t>
            </a:r>
            <a:b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автомобильной и прицепной техники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0040" y="3342054"/>
            <a:ext cx="3163451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297,3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ФРП – 74,1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ФРМ–112,4 млн. рублей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0040" y="4874812"/>
            <a:ext cx="20528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29 рабочих мест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752105" y="5511957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Белорецк, республика Башкортостан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75" y="3306374"/>
            <a:ext cx="592509" cy="628982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310329" y="2049235"/>
            <a:ext cx="388367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современного </a:t>
            </a:r>
            <a:r>
              <a:rPr lang="ru-RU" b="1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металло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-обрабатывающего центра ООО «Кама-Трейд–Татарстан»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030551" y="3308446"/>
            <a:ext cx="316345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462,8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 </a:t>
            </a:r>
            <a:b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АО «Корпорация МСП»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ФРМ– 228 млн. рублей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44773" y="4874812"/>
            <a:ext cx="30832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131 рабочее место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182616" y="5511958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Набережные Челны, республика Татарстан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5" y="4641008"/>
            <a:ext cx="541930" cy="6768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35" y="1050066"/>
            <a:ext cx="1400378" cy="4162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2076091" y="983877"/>
            <a:ext cx="1649243" cy="504936"/>
          </a:xfrm>
          <a:prstGeom prst="rect">
            <a:avLst/>
          </a:prstGeom>
        </p:spPr>
      </p:pic>
      <p:pic>
        <p:nvPicPr>
          <p:cNvPr id="1026" name="Picture 2" descr="http://rserd.pnzreg.ru/files/serdobsk_pnzreg_ru/2017/07/11/msp_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60" y="984863"/>
            <a:ext cx="1526836" cy="5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 развития моногородов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17451" y="3544389"/>
            <a:ext cx="6945497" cy="30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42950"/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Некоммерческая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организация «Фонд развития моногородов»</a:t>
            </a:r>
            <a:b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Бульвар Энтузиастов, 2, Москва, 109544, Россия</a:t>
            </a: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Телефон: +7 (495) 734 79 19</a:t>
            </a: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Факс: +7 (495) 734 79 19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доб. 200</a:t>
            </a:r>
            <a:endParaRPr lang="ru-RU" sz="24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E-</a:t>
            </a:r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mail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 info@frmrus.ru</a:t>
            </a:r>
            <a:b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Web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 www.frmrus.ru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219" y="1645920"/>
            <a:ext cx="7275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Куратор моногородов </a:t>
            </a:r>
            <a:r>
              <a:rPr lang="ru-RU" sz="24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Пермского края</a:t>
            </a:r>
            <a:endParaRPr lang="ru-RU" sz="24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Хабибрахимов Альмир Жавдятович</a:t>
            </a:r>
            <a:endParaRPr lang="ru-RU" sz="2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Тел.: +7 (495) 734-79-19 (</a:t>
            </a:r>
            <a:r>
              <a:rPr lang="ru-RU" sz="2400" dirty="0" err="1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вн</a:t>
            </a: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 295)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Моб.: +7-915-000-18-93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e-</a:t>
            </a:r>
            <a:r>
              <a:rPr lang="ru-RU" sz="2400" dirty="0" err="1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mail</a:t>
            </a: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a.khabibrakhimov@frmrus.ru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7" y="323017"/>
            <a:ext cx="2553366" cy="38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Моногорода Пермского края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4" y="957943"/>
            <a:ext cx="5276494" cy="5474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4945"/>
          <a:stretch/>
        </p:blipFill>
        <p:spPr>
          <a:xfrm>
            <a:off x="5750146" y="1948396"/>
            <a:ext cx="3089639" cy="2364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50146" y="11192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моногородах Пермского края проживает 149,4 тысяч человек, что составляет 5,7% от населения Пермского края.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42687"/>
          <a:stretch/>
        </p:blipFill>
        <p:spPr>
          <a:xfrm>
            <a:off x="8090701" y="3191737"/>
            <a:ext cx="3117229" cy="3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/>
          <a:stretch/>
        </p:blipFill>
        <p:spPr>
          <a:xfrm>
            <a:off x="8421189" y="826227"/>
            <a:ext cx="3274240" cy="5277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ТОСЭР «Чусовой»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826227"/>
            <a:ext cx="7463246" cy="52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6"/>
          <a:stretch/>
        </p:blipFill>
        <p:spPr>
          <a:xfrm>
            <a:off x="2021616" y="836354"/>
            <a:ext cx="8261281" cy="4927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8727081">
            <a:off x="4815972" y="3661789"/>
            <a:ext cx="2603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ИНВЕСТИЦИОННЫЕ</a:t>
            </a:r>
          </a:p>
          <a:p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3385" y="189457"/>
            <a:ext cx="7676951" cy="45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Кооперация институтов развития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51" y="5936084"/>
            <a:ext cx="1962155" cy="7019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7098890" y="4341"/>
            <a:ext cx="2071259" cy="6341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20" y="916333"/>
            <a:ext cx="2361246" cy="730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71" y="1056502"/>
            <a:ext cx="816423" cy="8268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6" y="5827971"/>
            <a:ext cx="2361246" cy="5327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920927"/>
            <a:ext cx="1282243" cy="7257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67" y="769269"/>
            <a:ext cx="827906" cy="5744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5" y="5213710"/>
            <a:ext cx="1694401" cy="5035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17" y="4634622"/>
            <a:ext cx="1386144" cy="1386144"/>
          </a:xfrm>
          <a:prstGeom prst="rect">
            <a:avLst/>
          </a:prstGeom>
        </p:spPr>
      </p:pic>
      <p:pic>
        <p:nvPicPr>
          <p:cNvPr id="2050" name="Picture 2" descr="http://rserd.pnzreg.ru/files/serdobsk_pnzreg_ru/2017/07/11/msp_bann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3" y="5982105"/>
            <a:ext cx="1884891" cy="6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</a:t>
            </a:r>
            <a:r>
              <a:rPr lang="ru-RU" sz="2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задачи ФРМ </a:t>
            </a:r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как финансового института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6" y="1299535"/>
            <a:ext cx="828675" cy="82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1" y="3765382"/>
            <a:ext cx="857250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465" y="1094885"/>
            <a:ext cx="395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расходов на строительство инфраструктуры, необходимой для запуска новых инвестиционных проектов в моногородах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0465" y="3589302"/>
            <a:ext cx="380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Содействие в подготовке и участие в реализации новых инвестиционных проектов в моногородах </a:t>
            </a:r>
          </a:p>
          <a:p>
            <a:pPr algn="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299" y="2168090"/>
            <a:ext cx="184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5535" y="46226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6127" y="1094885"/>
            <a:ext cx="49298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Изменения в </a:t>
            </a:r>
            <a:r>
              <a:rPr lang="ru-RU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порядках </a:t>
            </a: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предоставления </a:t>
            </a:r>
          </a:p>
          <a:p>
            <a:endParaRPr lang="ru-RU" sz="800" dirty="0"/>
          </a:p>
          <a:p>
            <a:pPr marL="342900" indent="-342900"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Поддержка распространяется на все категории моногородов</a:t>
            </a:r>
          </a:p>
          <a:p>
            <a:pPr marL="342900" indent="-342900"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Возможность получения мер поддержки отдельно друг от друга</a:t>
            </a:r>
          </a:p>
          <a:p>
            <a:pPr marL="342900" indent="-342900"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Принятие решения о целесообразности оказания финансовой поддержки моногороду Правлением ФРМ</a:t>
            </a:r>
          </a:p>
          <a:p>
            <a:pPr marL="342900" indent="-342900">
              <a:buFontTx/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Сопровождение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проектным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офисом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подготовки инициаторами концепции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Заявки, Заявки на получение поддержки ФРМ</a:t>
            </a:r>
          </a:p>
          <a:p>
            <a:pPr marL="342900" indent="-342900">
              <a:buFontTx/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Включение в перечень софинансируемых расходов на строительство инфраструктуры затрат на подготовку строительной площадки 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74" y="134282"/>
            <a:ext cx="7744684" cy="540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Софинансирование Фондом объектов инфраструктуры</a:t>
            </a:r>
          </a:p>
        </p:txBody>
      </p:sp>
      <p:sp>
        <p:nvSpPr>
          <p:cNvPr id="4" name="Овал 3"/>
          <p:cNvSpPr/>
          <p:nvPr/>
        </p:nvSpPr>
        <p:spPr>
          <a:xfrm>
            <a:off x="1003929" y="904074"/>
            <a:ext cx="1928114" cy="1725915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Условия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0826" y="904076"/>
            <a:ext cx="8547702" cy="16396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Инфраструктура должна предназначаться исключительно для новых инвестиционных проектов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Фонд безвозмездно предоставляет средства бюджету субъекта Российской Федерации в размере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до 95 % от стоимости объектов инфраструктуры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 утверждением КПЭ (рабочие места и инвестиции)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Новый инвестиционный проект не должен быть связан с деятельностью градообразующего предприятия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003928" y="3886332"/>
            <a:ext cx="2017567" cy="1923392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Объекты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6" name="Picture 2" descr="http://tehplast74.ru/images/montash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425" y="2908025"/>
            <a:ext cx="1574183" cy="1076899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7" name="Picture 4" descr="http://www.truby-vrn.ru/images/stories/montag/teplo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021" y="2890075"/>
            <a:ext cx="1578617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8" name="Picture 10" descr="http://www.stolica.onego.ru/resources/i277362-contentImage1_1-origin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930" y="2890075"/>
            <a:ext cx="1684464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19393060"/>
              </p:ext>
            </p:extLst>
          </p:nvPr>
        </p:nvGraphicFramePr>
        <p:xfrm>
          <a:off x="3611424" y="4114127"/>
          <a:ext cx="6226970" cy="214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47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690018" y="91642"/>
            <a:ext cx="7901702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инвестиционных проектов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75010" y="684993"/>
            <a:ext cx="10286633" cy="5783350"/>
            <a:chOff x="351328" y="1128166"/>
            <a:chExt cx="9126444" cy="563681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120942" y="5493164"/>
              <a:ext cx="7356830" cy="1271812"/>
              <a:chOff x="1713759" y="48993"/>
              <a:chExt cx="7356830" cy="1336506"/>
            </a:xfrm>
          </p:grpSpPr>
          <p:sp>
            <p:nvSpPr>
              <p:cNvPr id="30" name="Прямоугольник с двумя скругленными соседними углами 29"/>
              <p:cNvSpPr/>
              <p:nvPr/>
            </p:nvSpPr>
            <p:spPr>
              <a:xfrm rot="5400000">
                <a:off x="4723922" y="-2961169"/>
                <a:ext cx="1336506" cy="7356829"/>
              </a:xfrm>
              <a:prstGeom prst="round2SameRect">
                <a:avLst/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рямоугольник 33"/>
              <p:cNvSpPr/>
              <p:nvPr/>
            </p:nvSpPr>
            <p:spPr>
              <a:xfrm>
                <a:off x="1713759" y="214755"/>
                <a:ext cx="7229651" cy="1078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1450" lvl="1" indent="-171450" defTabSz="5334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ru-RU" sz="15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Участие Фонда в проекте не более 40% от общей стоимости проекта</a:t>
                </a:r>
              </a:p>
              <a:p>
                <a:pPr marL="171450" lvl="1" indent="-171450" defTabSz="5334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ru-RU" sz="15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Средства Фонда могут быть направлены только на капитальные вложения</a:t>
                </a:r>
              </a:p>
            </p:txBody>
          </p:sp>
        </p:grpSp>
        <p:graphicFrame>
          <p:nvGraphicFramePr>
            <p:cNvPr id="22" name="Схема 21"/>
            <p:cNvGraphicFramePr/>
            <p:nvPr>
              <p:extLst/>
            </p:nvPr>
          </p:nvGraphicFramePr>
          <p:xfrm>
            <a:off x="351328" y="2303343"/>
            <a:ext cx="1512169" cy="10098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3554361255"/>
                </p:ext>
              </p:extLst>
            </p:nvPr>
          </p:nvGraphicFramePr>
          <p:xfrm>
            <a:off x="418446" y="1128166"/>
            <a:ext cx="9059326" cy="45354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4" name="Группа 23"/>
            <p:cNvGrpSpPr/>
            <p:nvPr/>
          </p:nvGrpSpPr>
          <p:grpSpPr>
            <a:xfrm>
              <a:off x="418444" y="5728988"/>
              <a:ext cx="1702498" cy="1016717"/>
              <a:chOff x="-2" y="3374087"/>
              <a:chExt cx="2400590" cy="1195989"/>
            </a:xfrm>
            <a:gradFill>
              <a:gsLst>
                <a:gs pos="100000">
                  <a:srgbClr val="EA7B68"/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-2" y="3374087"/>
                <a:ext cx="2400589" cy="1195989"/>
              </a:xfrm>
              <a:prstGeom prst="roundRect">
                <a:avLst/>
              </a:prstGeom>
              <a:solidFill>
                <a:srgbClr val="0078B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63385" y="3542351"/>
                <a:ext cx="2337203" cy="805181"/>
              </a:xfrm>
              <a:prstGeom prst="rect">
                <a:avLst/>
              </a:prstGeom>
              <a:solidFill>
                <a:srgbClr val="0078B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bg1"/>
                    </a:solidFill>
                  </a:rPr>
                  <a:t>Ограничения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6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Требования к заемщику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26142" y="684993"/>
          <a:ext cx="7269793" cy="313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19424" y="381766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Ограничения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9066" y="4357659"/>
            <a:ext cx="2108200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проекте не более 40% от общей стоимости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4740" y="4357659"/>
            <a:ext cx="2108200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>
                <a:latin typeface="PT Sans" panose="020B0503020203020204" pitchFamily="34" charset="-52"/>
                <a:ea typeface="PT Sans" panose="020B0503020203020204" pitchFamily="34" charset="-52"/>
              </a:rPr>
              <a:t>Средства Фонда могут быть направлены только на капитальные вложения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0035" y="4357659"/>
            <a:ext cx="2623183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Наличие заключенного с субъектом Российской Федерации генерального соглашения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9611984" y="144994"/>
            <a:ext cx="700417" cy="58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PT Sans" panose="020B0503020203020204" pitchFamily="34" charset="-52"/>
                <a:ea typeface="PT Sans" panose="020B0503020203020204" pitchFamily="34" charset="-52"/>
              </a:rPr>
              <a:t>12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Рассмотрение заявки на участие Фонда в инвестиционном проекте</a:t>
            </a: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895600" y="-1168400"/>
          <a:ext cx="7416800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вал 10"/>
          <p:cNvSpPr/>
          <p:nvPr/>
        </p:nvSpPr>
        <p:spPr>
          <a:xfrm>
            <a:off x="1930400" y="1781830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РФ</a:t>
            </a:r>
          </a:p>
        </p:txBody>
      </p:sp>
      <p:sp>
        <p:nvSpPr>
          <p:cNvPr id="26" name="Овал 25"/>
          <p:cNvSpPr/>
          <p:nvPr/>
        </p:nvSpPr>
        <p:spPr>
          <a:xfrm>
            <a:off x="1930400" y="2791681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Фонд</a:t>
            </a:r>
          </a:p>
        </p:txBody>
      </p:sp>
      <p:sp>
        <p:nvSpPr>
          <p:cNvPr id="27" name="Овал 26"/>
          <p:cNvSpPr/>
          <p:nvPr/>
        </p:nvSpPr>
        <p:spPr>
          <a:xfrm>
            <a:off x="1944762" y="3801532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Инициатор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44762" y="4817537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Внешние эксперты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95600" y="3253114"/>
            <a:ext cx="298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95601" y="2234796"/>
            <a:ext cx="298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89363" y="2108201"/>
            <a:ext cx="1010104" cy="12784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Заключенные соглашения с субъектом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05018" y="1676903"/>
            <a:ext cx="6543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15 дней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04000" y="1654872"/>
            <a:ext cx="12394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Не более 50 дней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617587" y="1675340"/>
            <a:ext cx="12410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Не более 20 дней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74252" y="2407653"/>
            <a:ext cx="1186749" cy="3832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Предварительная оценка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70721" y="2407653"/>
            <a:ext cx="1104213" cy="3832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Комплексная оценка</a:t>
            </a:r>
          </a:p>
        </p:txBody>
      </p:sp>
      <p:cxnSp>
        <p:nvCxnSpPr>
          <p:cNvPr id="29" name="Прямая со стрелкой 28"/>
          <p:cNvCxnSpPr>
            <a:stCxn id="24" idx="3"/>
          </p:cNvCxnSpPr>
          <p:nvPr/>
        </p:nvCxnSpPr>
        <p:spPr>
          <a:xfrm flipV="1">
            <a:off x="5461001" y="2599287"/>
            <a:ext cx="2878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4933" y="2582372"/>
            <a:ext cx="300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195055" y="2188198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правления</a:t>
            </a:r>
          </a:p>
        </p:txBody>
      </p:sp>
      <p:sp>
        <p:nvSpPr>
          <p:cNvPr id="46" name="Овал 45"/>
          <p:cNvSpPr/>
          <p:nvPr/>
        </p:nvSpPr>
        <p:spPr>
          <a:xfrm>
            <a:off x="8302577" y="2188198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85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</a:t>
            </a:r>
            <a:r>
              <a:rPr lang="ru-RU" sz="850" dirty="0" err="1">
                <a:latin typeface="PT Sans" panose="020B0503020203020204" pitchFamily="34" charset="-52"/>
                <a:ea typeface="PT Sans" panose="020B0503020203020204" pitchFamily="34" charset="-52"/>
              </a:rPr>
              <a:t>Наб.совета</a:t>
            </a:r>
            <a:endParaRPr lang="ru-RU" sz="85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982455" y="2571511"/>
            <a:ext cx="300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269387" y="2216211"/>
            <a:ext cx="863600" cy="711561"/>
          </a:xfrm>
          <a:prstGeom prst="rect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Уведомление о принятом решении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179683" y="3386667"/>
            <a:ext cx="1043011" cy="1406288"/>
          </a:xfrm>
          <a:prstGeom prst="rect">
            <a:avLst/>
          </a:prstGeom>
          <a:solidFill>
            <a:srgbClr val="7EC24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Инвестиционное соглашение</a:t>
            </a:r>
          </a:p>
        </p:txBody>
      </p:sp>
      <p:cxnSp>
        <p:nvCxnSpPr>
          <p:cNvPr id="52" name="Соединительная линия уступом 51"/>
          <p:cNvCxnSpPr>
            <a:stCxn id="27" idx="2"/>
            <a:endCxn id="26" idx="2"/>
          </p:cNvCxnSpPr>
          <p:nvPr/>
        </p:nvCxnSpPr>
        <p:spPr>
          <a:xfrm rot="10800000">
            <a:off x="1930400" y="3253116"/>
            <a:ext cx="14362" cy="1009851"/>
          </a:xfrm>
          <a:prstGeom prst="bentConnector3">
            <a:avLst>
              <a:gd name="adj1" fmla="val 16917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4" idx="2"/>
          </p:cNvCxnSpPr>
          <p:nvPr/>
        </p:nvCxnSpPr>
        <p:spPr>
          <a:xfrm flipH="1">
            <a:off x="4867626" y="2790922"/>
            <a:ext cx="1" cy="418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4473925" y="3200012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правления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864223" y="3966638"/>
            <a:ext cx="889" cy="304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0" idx="4"/>
          </p:cNvCxnSpPr>
          <p:nvPr/>
        </p:nvCxnSpPr>
        <p:spPr>
          <a:xfrm>
            <a:off x="7588755" y="2954825"/>
            <a:ext cx="0" cy="1308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7" idx="6"/>
          </p:cNvCxnSpPr>
          <p:nvPr/>
        </p:nvCxnSpPr>
        <p:spPr>
          <a:xfrm flipH="1" flipV="1">
            <a:off x="2909963" y="4262966"/>
            <a:ext cx="4678793" cy="7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03648" y="4045229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Отрицательное решение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83061" y="3866807"/>
            <a:ext cx="1475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Отказ в проведении </a:t>
            </a:r>
          </a:p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комплексной оценки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81068" y="4241949"/>
            <a:ext cx="3549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Доработка комплекта документов (повторное рассмотрение не более 25 дней)</a:t>
            </a:r>
          </a:p>
        </p:txBody>
      </p:sp>
      <p:cxnSp>
        <p:nvCxnSpPr>
          <p:cNvPr id="70" name="Прямая соединительная линия 69"/>
          <p:cNvCxnSpPr>
            <a:stCxn id="37" idx="2"/>
          </p:cNvCxnSpPr>
          <p:nvPr/>
        </p:nvCxnSpPr>
        <p:spPr>
          <a:xfrm flipH="1">
            <a:off x="6322827" y="2790922"/>
            <a:ext cx="1" cy="248804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28" idx="6"/>
          </p:cNvCxnSpPr>
          <p:nvPr/>
        </p:nvCxnSpPr>
        <p:spPr>
          <a:xfrm>
            <a:off x="2909962" y="5278970"/>
            <a:ext cx="34128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04934" y="5061649"/>
            <a:ext cx="1326019" cy="480980"/>
          </a:xfrm>
          <a:prstGeom prst="rect">
            <a:avLst/>
          </a:prstGeom>
          <a:ln>
            <a:solidFill>
              <a:srgbClr val="007D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Независимая экспертиза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864618" y="5542629"/>
            <a:ext cx="7681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+ 50 дней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8696277" y="2962532"/>
            <a:ext cx="2622" cy="795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617587" y="3801532"/>
            <a:ext cx="179281" cy="165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617587" y="3807885"/>
            <a:ext cx="179281" cy="1587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46" idx="6"/>
            <a:endCxn id="38" idx="1"/>
          </p:cNvCxnSpPr>
          <p:nvPr/>
        </p:nvCxnSpPr>
        <p:spPr>
          <a:xfrm>
            <a:off x="9089977" y="2571511"/>
            <a:ext cx="179410" cy="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38" idx="2"/>
            <a:endCxn id="48" idx="0"/>
          </p:cNvCxnSpPr>
          <p:nvPr/>
        </p:nvCxnSpPr>
        <p:spPr>
          <a:xfrm>
            <a:off x="9701188" y="2927771"/>
            <a:ext cx="1" cy="458896"/>
          </a:xfrm>
          <a:prstGeom prst="straightConnector1">
            <a:avLst/>
          </a:prstGeom>
          <a:ln>
            <a:solidFill>
              <a:srgbClr val="7EC2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21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ans МОНОГОРОДА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Mnew" id="{4682ACE5-5720-465E-909B-F6453011EE05}" vid="{F5E7DD75-34B7-4379-A134-044EB7C439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995</Words>
  <Application>Microsoft Office PowerPoint</Application>
  <PresentationFormat>Широкоэкранный</PresentationFormat>
  <Paragraphs>192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David</vt:lpstr>
      <vt:lpstr>PT Sans</vt:lpstr>
      <vt:lpstr>Segoe UI</vt:lpstr>
      <vt:lpstr>Tahoma</vt:lpstr>
      <vt:lpstr>Times New Roman</vt:lpstr>
      <vt:lpstr>Wingdings</vt:lpstr>
      <vt:lpstr>Тема Office</vt:lpstr>
      <vt:lpstr>Фонд развития моногородов</vt:lpstr>
      <vt:lpstr>Моногорода Пермского края</vt:lpstr>
      <vt:lpstr>ТОСЭР «Чусовой»</vt:lpstr>
      <vt:lpstr>Презентация PowerPoint</vt:lpstr>
      <vt:lpstr>Основные задачи ФРМ как финансового института</vt:lpstr>
      <vt:lpstr>Софинансирование Фондом объектов инфраструктуры</vt:lpstr>
      <vt:lpstr>Участие Фонда в финансировании инвестиционных проектов</vt:lpstr>
      <vt:lpstr>Требования к заемщику</vt:lpstr>
      <vt:lpstr>Рассмотрение заявки на участие Фонда в инвестиционном проекте</vt:lpstr>
      <vt:lpstr>Взаимодействие АО «Корпорация МСП» с Фондом</vt:lpstr>
      <vt:lpstr>Возможности по комплексному участию Фонда в реализации проектов</vt:lpstr>
      <vt:lpstr>Примеры. Комплексная поддержка городского округа Кумертау  (Республика Башкортостан)</vt:lpstr>
      <vt:lpstr>Примеры. Комплексная поддержка города Набережные Челны  (Республика Татарстан)</vt:lpstr>
      <vt:lpstr>Примеры успешного взаимодействия</vt:lpstr>
      <vt:lpstr>Фонд развития моногородов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моногородов</dc:title>
  <dc:creator>Подшивалов Евгений Николаевич</dc:creator>
  <cp:lastModifiedBy>Хабибрахимов Альмир Жавдятович</cp:lastModifiedBy>
  <cp:revision>108</cp:revision>
  <dcterms:created xsi:type="dcterms:W3CDTF">2018-02-09T17:57:41Z</dcterms:created>
  <dcterms:modified xsi:type="dcterms:W3CDTF">2018-05-07T15:28:27Z</dcterms:modified>
</cp:coreProperties>
</file>