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0" r:id="rId3"/>
    <p:sldId id="272" r:id="rId4"/>
    <p:sldId id="258" r:id="rId5"/>
    <p:sldId id="269" r:id="rId6"/>
    <p:sldId id="270" r:id="rId7"/>
    <p:sldId id="273" r:id="rId8"/>
    <p:sldId id="261" r:id="rId9"/>
    <p:sldId id="271" r:id="rId10"/>
    <p:sldId id="275" r:id="rId11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29E"/>
    <a:srgbClr val="D75246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Количество</a:t>
            </a:r>
            <a:r>
              <a:rPr lang="ru-RU" sz="1600" baseline="0" dirty="0" smtClean="0"/>
              <a:t> проектов</a:t>
            </a:r>
            <a:endParaRPr lang="ru-RU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1522102844852281E-2"/>
          <c:y val="4.1301631104001174E-2"/>
          <c:w val="0.93847789715514773"/>
          <c:h val="0.68034577477218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Крупные предприятия</c:v>
                </c:pt>
              </c:strCache>
            </c:strRef>
          </c:tx>
          <c:spPr>
            <a:solidFill>
              <a:srgbClr val="3C729E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Средние предприятия</c:v>
                </c:pt>
              </c:strCache>
            </c:strRef>
          </c:tx>
          <c:spPr>
            <a:solidFill>
              <a:srgbClr val="D75246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Малые предприятия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1677088"/>
        <c:axId val="291680224"/>
      </c:barChart>
      <c:catAx>
        <c:axId val="291677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1680224"/>
        <c:crosses val="autoZero"/>
        <c:auto val="1"/>
        <c:lblAlgn val="ctr"/>
        <c:lblOffset val="100"/>
        <c:noMultiLvlLbl val="0"/>
      </c:catAx>
      <c:valAx>
        <c:axId val="2916802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167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3C729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D7524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Лист1!$A$2:$A$4</c:f>
              <c:strCache>
                <c:ptCount val="3"/>
                <c:pt idx="0">
                  <c:v>Машиностроение</c:v>
                </c:pt>
                <c:pt idx="1">
                  <c:v>Медбиофарма</c:v>
                </c:pt>
                <c:pt idx="2">
                  <c:v>Электрическое оборудование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A96A3-CA4B-4270-8E8B-2370DCE663FE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5AFF9-ADC2-4BC8-8D9D-A48E8312295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38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80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6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20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64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28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0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21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67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49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06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40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7CDE-F2AA-4996-ADC3-A331AC7EECB2}" type="datetimeFigureOut">
              <a:rPr lang="ru-RU" smtClean="0"/>
              <a:t>07.05.2018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2A463-CAEC-4FCD-A438-6CE913F9B9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60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frpperm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gapova@frpperm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chart" Target="../charts/chart1.xml"/><Relationship Id="rId7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chart" Target="../charts/chart2.xml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9029"/>
            <a:ext cx="9905999" cy="6887030"/>
            <a:chOff x="0" y="-29029"/>
            <a:chExt cx="9905999" cy="688703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00" r="45410" b="4366"/>
            <a:stretch/>
          </p:blipFill>
          <p:spPr>
            <a:xfrm>
              <a:off x="0" y="-14514"/>
              <a:ext cx="7581900" cy="687251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98" t="4027" b="4196"/>
            <a:stretch/>
          </p:blipFill>
          <p:spPr>
            <a:xfrm>
              <a:off x="5225142" y="-29029"/>
              <a:ext cx="4680857" cy="688703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2500085" y="1182028"/>
            <a:ext cx="5077421" cy="120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000" dirty="0" smtClean="0"/>
              <a:t>Региональный фонд </a:t>
            </a:r>
            <a:br>
              <a:rPr lang="ru-RU" sz="3000" dirty="0" smtClean="0"/>
            </a:br>
            <a:r>
              <a:rPr lang="ru-RU" sz="3000" dirty="0" smtClean="0"/>
              <a:t>развития промышленности Пермского края</a:t>
            </a:r>
            <a:endParaRPr lang="ru-RU" sz="3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64"/>
          <a:stretch/>
        </p:blipFill>
        <p:spPr>
          <a:xfrm>
            <a:off x="3834417" y="271479"/>
            <a:ext cx="2408758" cy="8258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1876633" y="6210450"/>
            <a:ext cx="5077421" cy="64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400" dirty="0" smtClean="0"/>
              <a:t>2018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19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9476574" y="6541569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10</a:t>
            </a:r>
            <a:endParaRPr lang="ru-RU" sz="105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26" y="1"/>
            <a:ext cx="262983" cy="6858000"/>
          </a:xfrm>
          <a:prstGeom prst="rect">
            <a:avLst/>
          </a:prstGeom>
          <a:solidFill>
            <a:srgbClr val="3C729E"/>
          </a:solidFill>
          <a:ln>
            <a:solidFill>
              <a:srgbClr val="3C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95250" y="328462"/>
            <a:ext cx="9810750" cy="512135"/>
            <a:chOff x="95250" y="184436"/>
            <a:chExt cx="9810750" cy="512135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95250" y="184436"/>
              <a:ext cx="9810750" cy="512135"/>
              <a:chOff x="95250" y="801377"/>
              <a:chExt cx="9810750" cy="512135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95250" y="857670"/>
                <a:ext cx="9810750" cy="455842"/>
              </a:xfrm>
              <a:prstGeom prst="rect">
                <a:avLst/>
              </a:prstGeom>
              <a:solidFill>
                <a:srgbClr val="F7F7F7">
                  <a:alpha val="7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523783" y="900925"/>
                <a:ext cx="58256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2000" b="1" dirty="0">
                  <a:solidFill>
                    <a:srgbClr val="D35045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Равнобедренный треугольник 49"/>
              <p:cNvSpPr/>
              <p:nvPr/>
            </p:nvSpPr>
            <p:spPr>
              <a:xfrm>
                <a:off x="123402" y="801377"/>
                <a:ext cx="144000" cy="51159"/>
              </a:xfrm>
              <a:custGeom>
                <a:avLst/>
                <a:gdLst>
                  <a:gd name="connsiteX0" fmla="*/ 0 w 518160"/>
                  <a:gd name="connsiteY0" fmla="*/ 175260 h 175260"/>
                  <a:gd name="connsiteX1" fmla="*/ 259080 w 518160"/>
                  <a:gd name="connsiteY1" fmla="*/ 0 h 175260"/>
                  <a:gd name="connsiteX2" fmla="*/ 518160 w 518160"/>
                  <a:gd name="connsiteY2" fmla="*/ 175260 h 175260"/>
                  <a:gd name="connsiteX3" fmla="*/ 0 w 518160"/>
                  <a:gd name="connsiteY3" fmla="*/ 175260 h 175260"/>
                  <a:gd name="connsiteX0" fmla="*/ 0 w 518160"/>
                  <a:gd name="connsiteY0" fmla="*/ 167640 h 167640"/>
                  <a:gd name="connsiteX1" fmla="*/ 518160 w 518160"/>
                  <a:gd name="connsiteY1" fmla="*/ 0 h 167640"/>
                  <a:gd name="connsiteX2" fmla="*/ 518160 w 518160"/>
                  <a:gd name="connsiteY2" fmla="*/ 167640 h 167640"/>
                  <a:gd name="connsiteX3" fmla="*/ 0 w 518160"/>
                  <a:gd name="connsiteY3" fmla="*/ 167640 h 16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8160" h="167640">
                    <a:moveTo>
                      <a:pt x="0" y="167640"/>
                    </a:moveTo>
                    <a:lnTo>
                      <a:pt x="518160" y="0"/>
                    </a:lnTo>
                    <a:lnTo>
                      <a:pt x="518160" y="167640"/>
                    </a:lnTo>
                    <a:lnTo>
                      <a:pt x="0" y="16764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261" y="254717"/>
              <a:ext cx="795930" cy="425454"/>
            </a:xfrm>
            <a:prstGeom prst="rect">
              <a:avLst/>
            </a:prstGeom>
          </p:spPr>
        </p:pic>
      </p:grpSp>
      <p:sp>
        <p:nvSpPr>
          <p:cNvPr id="13" name="TextBox 12"/>
          <p:cNvSpPr txBox="1">
            <a:spLocks noChangeAspect="1"/>
          </p:cNvSpPr>
          <p:nvPr/>
        </p:nvSpPr>
        <p:spPr>
          <a:xfrm>
            <a:off x="523783" y="1101358"/>
            <a:ext cx="8182478" cy="286232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КОНТАКТЫ:</a:t>
            </a:r>
          </a:p>
          <a:p>
            <a:pPr algn="just"/>
            <a:endParaRPr lang="ru-RU" sz="1600" b="1" dirty="0"/>
          </a:p>
          <a:p>
            <a:pPr algn="just"/>
            <a:r>
              <a:rPr lang="ru-RU" sz="1600" b="1" dirty="0" smtClean="0"/>
              <a:t>Фонд «Региональный фонд развития промышленности Пермского края»</a:t>
            </a:r>
          </a:p>
          <a:p>
            <a:pPr algn="just"/>
            <a:r>
              <a:rPr lang="ru-RU" sz="1600" b="1" dirty="0" smtClean="0"/>
              <a:t>Ул. Петропавловская, д.53, оф.201</a:t>
            </a:r>
          </a:p>
          <a:p>
            <a:pPr algn="just"/>
            <a:r>
              <a:rPr lang="ru-RU" sz="1600" b="1" dirty="0" smtClean="0"/>
              <a:t>+7 (342) 258-07-11</a:t>
            </a:r>
          </a:p>
          <a:p>
            <a:pPr algn="just"/>
            <a:r>
              <a:rPr lang="en-US" sz="1600" b="1" dirty="0" smtClean="0">
                <a:hlinkClick r:id="rId3"/>
              </a:rPr>
              <a:t>info@frpperm.ru</a:t>
            </a:r>
            <a:endParaRPr lang="en-US" sz="1600" b="1" dirty="0" smtClean="0"/>
          </a:p>
          <a:p>
            <a:pPr algn="just"/>
            <a:endParaRPr lang="en-US" sz="1600" b="1" dirty="0"/>
          </a:p>
          <a:p>
            <a:pPr algn="just"/>
            <a:r>
              <a:rPr lang="ru-RU" sz="1600" b="1" dirty="0" smtClean="0"/>
              <a:t>Финансовы</a:t>
            </a:r>
            <a:r>
              <a:rPr lang="ru-RU" sz="1600" b="1" dirty="0"/>
              <a:t>й</a:t>
            </a:r>
            <a:r>
              <a:rPr lang="ru-RU" sz="1600" b="1" dirty="0" smtClean="0"/>
              <a:t> аналитик</a:t>
            </a:r>
          </a:p>
          <a:p>
            <a:pPr algn="just"/>
            <a:r>
              <a:rPr lang="ru-RU" sz="1600" b="1" dirty="0" smtClean="0"/>
              <a:t>Валерия Агапова</a:t>
            </a:r>
          </a:p>
          <a:p>
            <a:pPr algn="just"/>
            <a:r>
              <a:rPr lang="en-US" sz="1600" b="1" dirty="0" smtClean="0"/>
              <a:t>+7 (922) 343-76-22</a:t>
            </a:r>
          </a:p>
          <a:p>
            <a:pPr algn="just"/>
            <a:r>
              <a:rPr lang="en-US" sz="1600" b="1" dirty="0" smtClean="0">
                <a:hlinkClick r:id="rId4"/>
              </a:rPr>
              <a:t>agapova@frpperm.ru</a:t>
            </a:r>
            <a:r>
              <a:rPr lang="en-US" sz="1600" b="1" dirty="0" smtClean="0"/>
              <a:t> </a:t>
            </a:r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3456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3026" y="1"/>
            <a:ext cx="262983" cy="6858000"/>
          </a:xfrm>
          <a:prstGeom prst="rect">
            <a:avLst/>
          </a:prstGeom>
          <a:solidFill>
            <a:srgbClr val="3C729E"/>
          </a:solidFill>
          <a:ln>
            <a:solidFill>
              <a:srgbClr val="3C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sp>
        <p:nvSpPr>
          <p:cNvPr id="81" name="TextBox 80"/>
          <p:cNvSpPr txBox="1"/>
          <p:nvPr/>
        </p:nvSpPr>
        <p:spPr>
          <a:xfrm>
            <a:off x="9476574" y="643996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2</a:t>
            </a:r>
            <a:endParaRPr lang="ru-RU" sz="1050" dirty="0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5147317" y="1350004"/>
            <a:ext cx="2808000" cy="108000"/>
          </a:xfrm>
          <a:prstGeom prst="rect">
            <a:avLst/>
          </a:prstGeom>
          <a:solidFill>
            <a:srgbClr val="F7F7F7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 rot="5400000">
            <a:off x="5148989" y="1381143"/>
            <a:ext cx="2808000" cy="45719"/>
          </a:xfrm>
          <a:prstGeom prst="rect">
            <a:avLst/>
          </a:prstGeom>
          <a:solidFill>
            <a:srgbClr val="3C7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95250" y="367316"/>
            <a:ext cx="9810750" cy="512135"/>
            <a:chOff x="95250" y="184436"/>
            <a:chExt cx="9810750" cy="512135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95250" y="184436"/>
              <a:ext cx="9810750" cy="512135"/>
              <a:chOff x="95250" y="801377"/>
              <a:chExt cx="9810750" cy="512135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95250" y="857670"/>
                <a:ext cx="9810750" cy="455842"/>
              </a:xfrm>
              <a:prstGeom prst="rect">
                <a:avLst/>
              </a:prstGeom>
              <a:solidFill>
                <a:srgbClr val="F7F7F7">
                  <a:alpha val="7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523783" y="900925"/>
                <a:ext cx="58256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О ФОНДЕ</a:t>
                </a:r>
                <a:endParaRPr lang="ru-RU" sz="2000" b="1" dirty="0">
                  <a:solidFill>
                    <a:srgbClr val="FC4349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Равнобедренный треугольник 49"/>
              <p:cNvSpPr/>
              <p:nvPr/>
            </p:nvSpPr>
            <p:spPr>
              <a:xfrm>
                <a:off x="123402" y="801377"/>
                <a:ext cx="144000" cy="51159"/>
              </a:xfrm>
              <a:custGeom>
                <a:avLst/>
                <a:gdLst>
                  <a:gd name="connsiteX0" fmla="*/ 0 w 518160"/>
                  <a:gd name="connsiteY0" fmla="*/ 175260 h 175260"/>
                  <a:gd name="connsiteX1" fmla="*/ 259080 w 518160"/>
                  <a:gd name="connsiteY1" fmla="*/ 0 h 175260"/>
                  <a:gd name="connsiteX2" fmla="*/ 518160 w 518160"/>
                  <a:gd name="connsiteY2" fmla="*/ 175260 h 175260"/>
                  <a:gd name="connsiteX3" fmla="*/ 0 w 518160"/>
                  <a:gd name="connsiteY3" fmla="*/ 175260 h 175260"/>
                  <a:gd name="connsiteX0" fmla="*/ 0 w 518160"/>
                  <a:gd name="connsiteY0" fmla="*/ 167640 h 167640"/>
                  <a:gd name="connsiteX1" fmla="*/ 518160 w 518160"/>
                  <a:gd name="connsiteY1" fmla="*/ 0 h 167640"/>
                  <a:gd name="connsiteX2" fmla="*/ 518160 w 518160"/>
                  <a:gd name="connsiteY2" fmla="*/ 167640 h 167640"/>
                  <a:gd name="connsiteX3" fmla="*/ 0 w 518160"/>
                  <a:gd name="connsiteY3" fmla="*/ 167640 h 16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8160" h="167640">
                    <a:moveTo>
                      <a:pt x="0" y="167640"/>
                    </a:moveTo>
                    <a:lnTo>
                      <a:pt x="518160" y="0"/>
                    </a:lnTo>
                    <a:lnTo>
                      <a:pt x="518160" y="167640"/>
                    </a:lnTo>
                    <a:lnTo>
                      <a:pt x="0" y="16764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261" y="254717"/>
              <a:ext cx="795930" cy="425454"/>
            </a:xfrm>
            <a:prstGeom prst="rect">
              <a:avLst/>
            </a:prstGeom>
          </p:spPr>
        </p:pic>
      </p:grpSp>
      <p:sp>
        <p:nvSpPr>
          <p:cNvPr id="31" name="TextBox 30"/>
          <p:cNvSpPr txBox="1">
            <a:spLocks/>
          </p:cNvSpPr>
          <p:nvPr/>
        </p:nvSpPr>
        <p:spPr>
          <a:xfrm>
            <a:off x="6973532" y="3265648"/>
            <a:ext cx="2631600" cy="1263600"/>
          </a:xfrm>
          <a:prstGeom prst="rect">
            <a:avLst/>
          </a:prstGeom>
          <a:solidFill>
            <a:srgbClr val="D7DAD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endParaRPr lang="ru-RU" sz="1600" b="1" u="sng" spc="300" dirty="0" smtClean="0"/>
          </a:p>
        </p:txBody>
      </p:sp>
      <p:grpSp>
        <p:nvGrpSpPr>
          <p:cNvPr id="38" name="Группа 37"/>
          <p:cNvGrpSpPr/>
          <p:nvPr/>
        </p:nvGrpSpPr>
        <p:grpSpPr>
          <a:xfrm>
            <a:off x="7015662" y="3242458"/>
            <a:ext cx="2572021" cy="1404628"/>
            <a:chOff x="2455999" y="1196696"/>
            <a:chExt cx="4688659" cy="1404628"/>
          </a:xfrm>
          <a:effectLst/>
        </p:grpSpPr>
        <p:sp>
          <p:nvSpPr>
            <p:cNvPr id="39" name="TextBox 38"/>
            <p:cNvSpPr txBox="1">
              <a:spLocks/>
            </p:cNvSpPr>
            <p:nvPr/>
          </p:nvSpPr>
          <p:spPr>
            <a:xfrm>
              <a:off x="2455999" y="1196696"/>
              <a:ext cx="2473788" cy="140462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noAutofit/>
            </a:bodyPr>
            <a:lstStyle/>
            <a:p>
              <a:r>
                <a:rPr lang="ru-RU" sz="1600" b="1" u="sng" spc="300" dirty="0" smtClean="0"/>
                <a:t>СОЗДАН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82966" y="1993895"/>
              <a:ext cx="10616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</a:rPr>
                <a:t>ГОД</a:t>
              </a:r>
              <a:endParaRPr lang="ru-RU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68532" y="1335437"/>
              <a:ext cx="3919242" cy="120032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rtlCol="0">
              <a:spAutoFit/>
            </a:bodyPr>
            <a:lstStyle/>
            <a:p>
              <a:pPr lvl="0"/>
              <a:r>
                <a:rPr lang="ru-RU" sz="7200" b="1" spc="300" dirty="0" smtClean="0">
                  <a:solidFill>
                    <a:srgbClr val="3C729E"/>
                  </a:solidFill>
                  <a:latin typeface="Impact" panose="020B0806030902050204" pitchFamily="34" charset="0"/>
                </a:rPr>
                <a:t>2016</a:t>
              </a:r>
              <a:endParaRPr lang="ru-RU" sz="7200" b="1" spc="300" dirty="0">
                <a:solidFill>
                  <a:srgbClr val="3C729E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42" name="Параллелограмм 41"/>
          <p:cNvSpPr/>
          <p:nvPr/>
        </p:nvSpPr>
        <p:spPr>
          <a:xfrm>
            <a:off x="7968528" y="3251344"/>
            <a:ext cx="1962373" cy="1255516"/>
          </a:xfrm>
          <a:prstGeom prst="parallelogram">
            <a:avLst>
              <a:gd name="adj" fmla="val 84175"/>
            </a:avLst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6974633" y="1142436"/>
            <a:ext cx="1357027" cy="41053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r>
              <a:rPr lang="ru-RU" sz="1600" b="1" u="sng" spc="300" dirty="0" smtClean="0"/>
              <a:t>УЧРЕДИТЕЛЬ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1376" y="1142436"/>
            <a:ext cx="4998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spc="300" dirty="0" smtClean="0"/>
              <a:t>ОСНОВНАЯ ДЕЯТЕЛЬНОСТЬ ФОНДА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176" y="1678383"/>
            <a:ext cx="509220" cy="979268"/>
          </a:xfrm>
          <a:prstGeom prst="rect">
            <a:avLst/>
          </a:prstGeom>
        </p:spPr>
      </p:pic>
      <p:sp>
        <p:nvSpPr>
          <p:cNvPr id="47" name="TextBox 46"/>
          <p:cNvSpPr txBox="1">
            <a:spLocks/>
          </p:cNvSpPr>
          <p:nvPr/>
        </p:nvSpPr>
        <p:spPr>
          <a:xfrm>
            <a:off x="7544939" y="1661772"/>
            <a:ext cx="2301980" cy="106256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>
              <a:lnSpc>
                <a:spcPct val="90000"/>
              </a:lnSpc>
            </a:pPr>
            <a:r>
              <a:rPr lang="ru-RU" sz="1500" b="1" dirty="0" smtClean="0">
                <a:latin typeface="+mj-lt"/>
              </a:rPr>
              <a:t>МИНИСТЕРСТВО </a:t>
            </a:r>
          </a:p>
          <a:p>
            <a:pPr>
              <a:lnSpc>
                <a:spcPct val="90000"/>
              </a:lnSpc>
            </a:pPr>
            <a:r>
              <a:rPr lang="ru-RU" sz="1500" b="1" dirty="0" smtClean="0">
                <a:latin typeface="+mj-lt"/>
              </a:rPr>
              <a:t>ПРОМЫШЛЕННОСТИ, </a:t>
            </a:r>
          </a:p>
          <a:p>
            <a:pPr>
              <a:lnSpc>
                <a:spcPct val="90000"/>
              </a:lnSpc>
            </a:pPr>
            <a:r>
              <a:rPr lang="ru-RU" sz="1500" b="1" dirty="0" smtClean="0">
                <a:latin typeface="+mj-lt"/>
              </a:rPr>
              <a:t>ПРЕДПРИНИМАТЕЛЬСТВА </a:t>
            </a:r>
          </a:p>
          <a:p>
            <a:pPr>
              <a:lnSpc>
                <a:spcPct val="90000"/>
              </a:lnSpc>
            </a:pPr>
            <a:r>
              <a:rPr lang="ru-RU" sz="1500" b="1" dirty="0" smtClean="0">
                <a:latin typeface="+mj-lt"/>
              </a:rPr>
              <a:t>И ТОРГОВЛИ </a:t>
            </a:r>
          </a:p>
          <a:p>
            <a:pPr>
              <a:lnSpc>
                <a:spcPct val="90000"/>
              </a:lnSpc>
            </a:pPr>
            <a:r>
              <a:rPr lang="ru-RU" sz="1500" b="1" dirty="0" smtClean="0">
                <a:latin typeface="+mj-lt"/>
              </a:rPr>
              <a:t>ПЕРМСКОГО КРАЯ</a:t>
            </a:r>
          </a:p>
        </p:txBody>
      </p:sp>
      <p:sp>
        <p:nvSpPr>
          <p:cNvPr id="48" name="TextBox 47"/>
          <p:cNvSpPr txBox="1">
            <a:spLocks/>
          </p:cNvSpPr>
          <p:nvPr/>
        </p:nvSpPr>
        <p:spPr>
          <a:xfrm>
            <a:off x="6980407" y="5058531"/>
            <a:ext cx="2631600" cy="1263600"/>
          </a:xfrm>
          <a:prstGeom prst="rect">
            <a:avLst/>
          </a:prstGeom>
          <a:solidFill>
            <a:srgbClr val="D7DAD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endParaRPr lang="ru-RU" sz="1600" b="1" u="sng" spc="300" dirty="0" smtClean="0"/>
          </a:p>
        </p:txBody>
      </p:sp>
      <p:grpSp>
        <p:nvGrpSpPr>
          <p:cNvPr id="49" name="Группа 48"/>
          <p:cNvGrpSpPr/>
          <p:nvPr/>
        </p:nvGrpSpPr>
        <p:grpSpPr>
          <a:xfrm>
            <a:off x="7022537" y="5035341"/>
            <a:ext cx="2406979" cy="1404628"/>
            <a:chOff x="2455999" y="1196696"/>
            <a:chExt cx="4387796" cy="1404628"/>
          </a:xfrm>
          <a:effectLst/>
        </p:grpSpPr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2455999" y="1196696"/>
              <a:ext cx="2473788" cy="140462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noAutofit/>
            </a:bodyPr>
            <a:lstStyle/>
            <a:p>
              <a:r>
                <a:rPr lang="ru-RU" sz="1600" b="1" u="sng" spc="300" dirty="0" smtClean="0"/>
                <a:t>КАПИТАЛИЗАЦИЯ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496081" y="2021180"/>
              <a:ext cx="13477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</a:rPr>
                <a:t>МЛН.</a:t>
              </a:r>
              <a:endParaRPr lang="ru-RU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68532" y="1335437"/>
              <a:ext cx="3144861" cy="120032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rtlCol="0">
              <a:spAutoFit/>
            </a:bodyPr>
            <a:lstStyle/>
            <a:p>
              <a:pPr lvl="0"/>
              <a:r>
                <a:rPr lang="ru-RU" sz="7200" b="1" spc="300" dirty="0" smtClean="0">
                  <a:solidFill>
                    <a:srgbClr val="3C729E"/>
                  </a:solidFill>
                  <a:latin typeface="Impact" panose="020B0806030902050204" pitchFamily="34" charset="0"/>
                </a:rPr>
                <a:t>264</a:t>
              </a:r>
              <a:endParaRPr lang="ru-RU" sz="7200" b="1" spc="300" dirty="0">
                <a:solidFill>
                  <a:srgbClr val="3C729E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53" name="Параллелограмм 52"/>
          <p:cNvSpPr/>
          <p:nvPr/>
        </p:nvSpPr>
        <p:spPr>
          <a:xfrm>
            <a:off x="7975403" y="5044227"/>
            <a:ext cx="1962373" cy="1255516"/>
          </a:xfrm>
          <a:prstGeom prst="parallelogram">
            <a:avLst>
              <a:gd name="adj" fmla="val 84175"/>
            </a:avLst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544" y="5492098"/>
            <a:ext cx="276138" cy="396466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516103" y="1869099"/>
            <a:ext cx="4497664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dirty="0"/>
              <a:t>П</a:t>
            </a:r>
            <a:r>
              <a:rPr lang="ru-RU" dirty="0" smtClean="0"/>
              <a:t>редоставление займов субъектам деятельности, реализующим проекты в сфере промышленности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516103" y="3326038"/>
            <a:ext cx="4497664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dirty="0" smtClean="0"/>
              <a:t>Консультационный центр по программам финансирования «Фонда развития промышленности РФ»</a:t>
            </a: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516103" y="4916726"/>
            <a:ext cx="449766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dirty="0"/>
              <a:t>Ф</a:t>
            </a:r>
            <a:r>
              <a:rPr lang="ru-RU" dirty="0" smtClean="0"/>
              <a:t>ормирование и координация промышленных кластеров Пермского края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83" y="3416831"/>
            <a:ext cx="720000" cy="720000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80" y="4938819"/>
            <a:ext cx="720000" cy="72000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74" y="1946373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ик 132"/>
          <p:cNvSpPr/>
          <p:nvPr/>
        </p:nvSpPr>
        <p:spPr>
          <a:xfrm rot="5400000">
            <a:off x="7148233" y="1350002"/>
            <a:ext cx="2808000" cy="108000"/>
          </a:xfrm>
          <a:prstGeom prst="rect">
            <a:avLst/>
          </a:prstGeom>
          <a:solidFill>
            <a:srgbClr val="F7F7F7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 rot="5400000">
            <a:off x="7149905" y="1381141"/>
            <a:ext cx="2808000" cy="45719"/>
          </a:xfrm>
          <a:prstGeom prst="rect">
            <a:avLst/>
          </a:prstGeom>
          <a:solidFill>
            <a:srgbClr val="3C7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9476574" y="654156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3</a:t>
            </a:r>
            <a:endParaRPr lang="ru-RU" sz="105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26" y="1"/>
            <a:ext cx="262983" cy="6858000"/>
          </a:xfrm>
          <a:prstGeom prst="rect">
            <a:avLst/>
          </a:prstGeom>
          <a:solidFill>
            <a:srgbClr val="3C729E"/>
          </a:solidFill>
          <a:ln>
            <a:solidFill>
              <a:srgbClr val="3C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95250" y="328462"/>
            <a:ext cx="9810750" cy="512135"/>
            <a:chOff x="95250" y="184436"/>
            <a:chExt cx="9810750" cy="512135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95250" y="184436"/>
              <a:ext cx="9810750" cy="512135"/>
              <a:chOff x="95250" y="801377"/>
              <a:chExt cx="9810750" cy="512135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95250" y="857670"/>
                <a:ext cx="9810750" cy="455842"/>
              </a:xfrm>
              <a:prstGeom prst="rect">
                <a:avLst/>
              </a:prstGeom>
              <a:solidFill>
                <a:srgbClr val="F7F7F7">
                  <a:alpha val="7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523783" y="900925"/>
                <a:ext cx="58256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ОБЩИЕ УСЛОВИЯ ФИНАНСИРОВАНИЯ ФОНДА</a:t>
                </a:r>
                <a:endParaRPr lang="ru-RU" sz="2000" b="1" dirty="0">
                  <a:solidFill>
                    <a:srgbClr val="D35045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Равнобедренный треугольник 49"/>
              <p:cNvSpPr/>
              <p:nvPr/>
            </p:nvSpPr>
            <p:spPr>
              <a:xfrm>
                <a:off x="123402" y="801377"/>
                <a:ext cx="144000" cy="51159"/>
              </a:xfrm>
              <a:custGeom>
                <a:avLst/>
                <a:gdLst>
                  <a:gd name="connsiteX0" fmla="*/ 0 w 518160"/>
                  <a:gd name="connsiteY0" fmla="*/ 175260 h 175260"/>
                  <a:gd name="connsiteX1" fmla="*/ 259080 w 518160"/>
                  <a:gd name="connsiteY1" fmla="*/ 0 h 175260"/>
                  <a:gd name="connsiteX2" fmla="*/ 518160 w 518160"/>
                  <a:gd name="connsiteY2" fmla="*/ 175260 h 175260"/>
                  <a:gd name="connsiteX3" fmla="*/ 0 w 518160"/>
                  <a:gd name="connsiteY3" fmla="*/ 175260 h 175260"/>
                  <a:gd name="connsiteX0" fmla="*/ 0 w 518160"/>
                  <a:gd name="connsiteY0" fmla="*/ 167640 h 167640"/>
                  <a:gd name="connsiteX1" fmla="*/ 518160 w 518160"/>
                  <a:gd name="connsiteY1" fmla="*/ 0 h 167640"/>
                  <a:gd name="connsiteX2" fmla="*/ 518160 w 518160"/>
                  <a:gd name="connsiteY2" fmla="*/ 167640 h 167640"/>
                  <a:gd name="connsiteX3" fmla="*/ 0 w 518160"/>
                  <a:gd name="connsiteY3" fmla="*/ 167640 h 16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8160" h="167640">
                    <a:moveTo>
                      <a:pt x="0" y="167640"/>
                    </a:moveTo>
                    <a:lnTo>
                      <a:pt x="518160" y="0"/>
                    </a:lnTo>
                    <a:lnTo>
                      <a:pt x="518160" y="167640"/>
                    </a:lnTo>
                    <a:lnTo>
                      <a:pt x="0" y="16764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261" y="254717"/>
              <a:ext cx="795930" cy="425454"/>
            </a:xfrm>
            <a:prstGeom prst="rect">
              <a:avLst/>
            </a:prstGeom>
          </p:spPr>
        </p:pic>
      </p:grpSp>
      <p:grpSp>
        <p:nvGrpSpPr>
          <p:cNvPr id="2" name="Группа 1"/>
          <p:cNvGrpSpPr/>
          <p:nvPr/>
        </p:nvGrpSpPr>
        <p:grpSpPr>
          <a:xfrm>
            <a:off x="2276067" y="842424"/>
            <a:ext cx="3096059" cy="1404628"/>
            <a:chOff x="6927109" y="916561"/>
            <a:chExt cx="3096059" cy="1404628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6927109" y="916561"/>
              <a:ext cx="3096059" cy="1404628"/>
              <a:chOff x="6927109" y="1068961"/>
              <a:chExt cx="3096059" cy="1404628"/>
            </a:xfrm>
          </p:grpSpPr>
          <p:sp>
            <p:nvSpPr>
              <p:cNvPr id="166" name="TextBox 165"/>
              <p:cNvSpPr txBox="1">
                <a:spLocks/>
              </p:cNvSpPr>
              <p:nvPr/>
            </p:nvSpPr>
            <p:spPr>
              <a:xfrm>
                <a:off x="6948630" y="1092151"/>
                <a:ext cx="2978295" cy="1263600"/>
              </a:xfrm>
              <a:prstGeom prst="rect">
                <a:avLst/>
              </a:prstGeom>
              <a:solidFill>
                <a:srgbClr val="D7DADB"/>
              </a:solidFill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noAutofit/>
              </a:bodyPr>
              <a:lstStyle/>
              <a:p>
                <a:endParaRPr lang="ru-RU" sz="1600" b="1" u="sng" spc="300" dirty="0" smtClean="0"/>
              </a:p>
            </p:txBody>
          </p:sp>
          <p:grpSp>
            <p:nvGrpSpPr>
              <p:cNvPr id="167" name="Группа 166"/>
              <p:cNvGrpSpPr/>
              <p:nvPr/>
            </p:nvGrpSpPr>
            <p:grpSpPr>
              <a:xfrm>
                <a:off x="6927109" y="1068961"/>
                <a:ext cx="3096059" cy="1404628"/>
                <a:chOff x="2339967" y="1196696"/>
                <a:chExt cx="5643949" cy="1404628"/>
              </a:xfrm>
              <a:effectLst/>
            </p:grpSpPr>
            <p:sp>
              <p:nvSpPr>
                <p:cNvPr id="168" name="TextBox 167"/>
                <p:cNvSpPr txBox="1">
                  <a:spLocks/>
                </p:cNvSpPr>
                <p:nvPr/>
              </p:nvSpPr>
              <p:spPr>
                <a:xfrm>
                  <a:off x="2406490" y="1196696"/>
                  <a:ext cx="2473787" cy="140462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ru-RU" sz="1600" b="1" u="sng" spc="300" dirty="0" smtClean="0"/>
                    <a:t>СУММА ЗАЙМА</a:t>
                  </a:r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6636203" y="1948032"/>
                  <a:ext cx="1347713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chemeClr val="bg1"/>
                      </a:solidFill>
                    </a:rPr>
                    <a:t>МЛН.</a:t>
                  </a:r>
                  <a:endParaRPr lang="ru-RU" sz="4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2339967" y="1424921"/>
                  <a:ext cx="4673163" cy="1015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wrap="none" rtlCol="0">
                  <a:spAutoFit/>
                </a:bodyPr>
                <a:lstStyle/>
                <a:p>
                  <a:pPr lvl="0"/>
                  <a:r>
                    <a:rPr lang="ru-RU" sz="6000" b="1" spc="300" dirty="0" smtClean="0">
                      <a:solidFill>
                        <a:srgbClr val="3C729E"/>
                      </a:solidFill>
                      <a:latin typeface="Impact" panose="020B0806030902050204" pitchFamily="34" charset="0"/>
                    </a:rPr>
                    <a:t>20-100</a:t>
                  </a:r>
                  <a:endParaRPr lang="ru-RU" sz="6000" b="1" spc="300" dirty="0">
                    <a:solidFill>
                      <a:srgbClr val="3C729E"/>
                    </a:solidFill>
                    <a:latin typeface="Impact" panose="020B0806030902050204" pitchFamily="34" charset="0"/>
                  </a:endParaRPr>
                </a:p>
              </p:txBody>
            </p:sp>
          </p:grpSp>
          <p:sp>
            <p:nvSpPr>
              <p:cNvPr id="191" name="Параллелограмм 190"/>
              <p:cNvSpPr/>
              <p:nvPr/>
            </p:nvSpPr>
            <p:spPr>
              <a:xfrm>
                <a:off x="7997306" y="1085560"/>
                <a:ext cx="1962373" cy="1255516"/>
              </a:xfrm>
              <a:prstGeom prst="parallelogram">
                <a:avLst>
                  <a:gd name="adj" fmla="val 84175"/>
                </a:avLst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217" name="Рисунок 2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0531" y="1338700"/>
              <a:ext cx="276138" cy="396466"/>
            </a:xfrm>
            <a:prstGeom prst="rect">
              <a:avLst/>
            </a:prstGeom>
          </p:spPr>
        </p:pic>
      </p:grpSp>
      <p:grpSp>
        <p:nvGrpSpPr>
          <p:cNvPr id="219" name="Группа 218"/>
          <p:cNvGrpSpPr/>
          <p:nvPr/>
        </p:nvGrpSpPr>
        <p:grpSpPr>
          <a:xfrm>
            <a:off x="2300289" y="2277178"/>
            <a:ext cx="3030179" cy="1404628"/>
            <a:chOff x="6875821" y="1068961"/>
            <a:chExt cx="3030179" cy="1404628"/>
          </a:xfrm>
        </p:grpSpPr>
        <p:sp>
          <p:nvSpPr>
            <p:cNvPr id="220" name="TextBox 219"/>
            <p:cNvSpPr txBox="1">
              <a:spLocks/>
            </p:cNvSpPr>
            <p:nvPr/>
          </p:nvSpPr>
          <p:spPr>
            <a:xfrm>
              <a:off x="6875821" y="1100622"/>
              <a:ext cx="2977200" cy="1263600"/>
            </a:xfrm>
            <a:prstGeom prst="rect">
              <a:avLst/>
            </a:prstGeom>
            <a:solidFill>
              <a:srgbClr val="D7DAD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noAutofit/>
            </a:bodyPr>
            <a:lstStyle/>
            <a:p>
              <a:endParaRPr lang="ru-RU" sz="1600" b="1" u="sng" spc="300" dirty="0" smtClean="0"/>
            </a:p>
          </p:txBody>
        </p:sp>
        <p:grpSp>
          <p:nvGrpSpPr>
            <p:cNvPr id="221" name="Группа 220"/>
            <p:cNvGrpSpPr/>
            <p:nvPr/>
          </p:nvGrpSpPr>
          <p:grpSpPr>
            <a:xfrm>
              <a:off x="6889161" y="1068961"/>
              <a:ext cx="2657606" cy="1404628"/>
              <a:chOff x="2270791" y="1196696"/>
              <a:chExt cx="4844672" cy="1404628"/>
            </a:xfrm>
            <a:effectLst/>
          </p:grpSpPr>
          <p:sp>
            <p:nvSpPr>
              <p:cNvPr id="223" name="TextBox 222"/>
              <p:cNvSpPr txBox="1">
                <a:spLocks/>
              </p:cNvSpPr>
              <p:nvPr/>
            </p:nvSpPr>
            <p:spPr>
              <a:xfrm>
                <a:off x="2270791" y="1196696"/>
                <a:ext cx="2473787" cy="140462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noAutofit/>
              </a:bodyPr>
              <a:lstStyle/>
              <a:p>
                <a:r>
                  <a:rPr lang="ru-RU" sz="1600" b="1" u="sng" spc="300" dirty="0" smtClean="0"/>
                  <a:t>ПРОЦЕНТНАЯ СТАВКА</a:t>
                </a:r>
              </a:p>
            </p:txBody>
          </p:sp>
          <p:sp>
            <p:nvSpPr>
              <p:cNvPr id="224" name="TextBox 223"/>
              <p:cNvSpPr txBox="1"/>
              <p:nvPr/>
            </p:nvSpPr>
            <p:spPr>
              <a:xfrm>
                <a:off x="4975368" y="1521960"/>
                <a:ext cx="2140095" cy="8617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bg1"/>
                    </a:solidFill>
                  </a:rPr>
                  <a:t>%</a:t>
                </a:r>
                <a:r>
                  <a:rPr lang="ru-RU" b="1" dirty="0" smtClean="0">
                    <a:solidFill>
                      <a:schemeClr val="bg1"/>
                    </a:solidFill>
                  </a:rPr>
                  <a:t/>
                </a:r>
                <a:br>
                  <a:rPr lang="ru-RU" b="1" dirty="0" smtClean="0">
                    <a:solidFill>
                      <a:schemeClr val="bg1"/>
                    </a:solidFill>
                  </a:rPr>
                </a:br>
                <a:r>
                  <a:rPr lang="ru-RU" b="1" dirty="0" smtClean="0">
                    <a:solidFill>
                      <a:schemeClr val="bg1"/>
                    </a:solidFill>
                  </a:rPr>
                  <a:t>ГОДОВЫХ</a:t>
                </a:r>
                <a:endParaRPr lang="ru-RU" sz="4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3762221" y="1387139"/>
                <a:ext cx="1309725" cy="120032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7200" b="1" spc="300" dirty="0" smtClean="0">
                    <a:solidFill>
                      <a:srgbClr val="3C729E"/>
                    </a:solidFill>
                    <a:latin typeface="Impact" panose="020B0806030902050204" pitchFamily="34" charset="0"/>
                  </a:rPr>
                  <a:t>5</a:t>
                </a:r>
                <a:endParaRPr lang="ru-RU" sz="7200" b="1" spc="300" dirty="0">
                  <a:solidFill>
                    <a:srgbClr val="3C729E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222" name="Параллелограмм 221"/>
            <p:cNvSpPr/>
            <p:nvPr/>
          </p:nvSpPr>
          <p:spPr>
            <a:xfrm>
              <a:off x="7943627" y="1077847"/>
              <a:ext cx="1962373" cy="1255516"/>
            </a:xfrm>
            <a:prstGeom prst="parallelogram">
              <a:avLst>
                <a:gd name="adj" fmla="val 84175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5421005" y="842424"/>
            <a:ext cx="2977200" cy="1404628"/>
            <a:chOff x="6948631" y="1068961"/>
            <a:chExt cx="2977200" cy="1404628"/>
          </a:xfrm>
        </p:grpSpPr>
        <p:sp>
          <p:nvSpPr>
            <p:cNvPr id="228" name="TextBox 227"/>
            <p:cNvSpPr txBox="1">
              <a:spLocks/>
            </p:cNvSpPr>
            <p:nvPr/>
          </p:nvSpPr>
          <p:spPr>
            <a:xfrm>
              <a:off x="6948631" y="1092151"/>
              <a:ext cx="2977200" cy="1263600"/>
            </a:xfrm>
            <a:prstGeom prst="rect">
              <a:avLst/>
            </a:prstGeom>
            <a:solidFill>
              <a:srgbClr val="D7DAD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noAutofit/>
            </a:bodyPr>
            <a:lstStyle/>
            <a:p>
              <a:endParaRPr lang="ru-RU" sz="1600" b="1" u="sng" spc="300" dirty="0" smtClean="0"/>
            </a:p>
          </p:txBody>
        </p:sp>
        <p:grpSp>
          <p:nvGrpSpPr>
            <p:cNvPr id="229" name="Группа 228"/>
            <p:cNvGrpSpPr/>
            <p:nvPr/>
          </p:nvGrpSpPr>
          <p:grpSpPr>
            <a:xfrm>
              <a:off x="6965361" y="1068961"/>
              <a:ext cx="2047422" cy="1404628"/>
              <a:chOff x="2409697" y="1196696"/>
              <a:chExt cx="3732343" cy="1404628"/>
            </a:xfrm>
            <a:effectLst/>
          </p:grpSpPr>
          <p:sp>
            <p:nvSpPr>
              <p:cNvPr id="231" name="TextBox 230"/>
              <p:cNvSpPr txBox="1">
                <a:spLocks/>
              </p:cNvSpPr>
              <p:nvPr/>
            </p:nvSpPr>
            <p:spPr>
              <a:xfrm>
                <a:off x="2409697" y="1196696"/>
                <a:ext cx="2473789" cy="140462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noAutofit/>
              </a:bodyPr>
              <a:lstStyle/>
              <a:p>
                <a:r>
                  <a:rPr lang="ru-RU" sz="1600" b="1" u="sng" spc="300" dirty="0" smtClean="0"/>
                  <a:t>СРОК ЗАЙМА</a:t>
                </a:r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5128859" y="1966019"/>
                <a:ext cx="101318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bg1"/>
                    </a:solidFill>
                  </a:rPr>
                  <a:t>ЛЕТ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3872982" y="1379155"/>
                <a:ext cx="1309725" cy="120032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7200" b="1" spc="300" dirty="0" smtClean="0">
                    <a:solidFill>
                      <a:srgbClr val="3C729E"/>
                    </a:solidFill>
                    <a:latin typeface="Impact" panose="020B0806030902050204" pitchFamily="34" charset="0"/>
                  </a:rPr>
                  <a:t>5</a:t>
                </a:r>
                <a:endParaRPr lang="ru-RU" sz="7200" b="1" spc="300" dirty="0">
                  <a:solidFill>
                    <a:srgbClr val="3C729E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3135099" y="2003038"/>
                <a:ext cx="8948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bg1"/>
                    </a:solidFill>
                  </a:rPr>
                  <a:t>ДО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30" name="Параллелограмм 229"/>
            <p:cNvSpPr/>
            <p:nvPr/>
          </p:nvSpPr>
          <p:spPr>
            <a:xfrm>
              <a:off x="7961733" y="1077847"/>
              <a:ext cx="1962373" cy="1255516"/>
            </a:xfrm>
            <a:prstGeom prst="parallelogram">
              <a:avLst>
                <a:gd name="adj" fmla="val 84175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5379155" y="2270907"/>
            <a:ext cx="3040149" cy="1404628"/>
            <a:chOff x="6897575" y="5300973"/>
            <a:chExt cx="3040149" cy="1404628"/>
          </a:xfrm>
        </p:grpSpPr>
        <p:grpSp>
          <p:nvGrpSpPr>
            <p:cNvPr id="236" name="Группа 235"/>
            <p:cNvGrpSpPr/>
            <p:nvPr/>
          </p:nvGrpSpPr>
          <p:grpSpPr>
            <a:xfrm>
              <a:off x="6897575" y="5300973"/>
              <a:ext cx="3040149" cy="1404628"/>
              <a:chOff x="6897575" y="1068961"/>
              <a:chExt cx="3040149" cy="1404628"/>
            </a:xfrm>
          </p:grpSpPr>
          <p:sp>
            <p:nvSpPr>
              <p:cNvPr id="237" name="TextBox 236"/>
              <p:cNvSpPr txBox="1">
                <a:spLocks/>
              </p:cNvSpPr>
              <p:nvPr/>
            </p:nvSpPr>
            <p:spPr>
              <a:xfrm>
                <a:off x="6948631" y="1092151"/>
                <a:ext cx="2977200" cy="1263600"/>
              </a:xfrm>
              <a:prstGeom prst="rect">
                <a:avLst/>
              </a:prstGeom>
              <a:solidFill>
                <a:srgbClr val="D7DADB"/>
              </a:solidFill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noAutofit/>
              </a:bodyPr>
              <a:lstStyle/>
              <a:p>
                <a:endParaRPr lang="ru-RU" sz="1600" b="1" u="sng" spc="300" dirty="0" smtClean="0"/>
              </a:p>
            </p:txBody>
          </p:sp>
          <p:grpSp>
            <p:nvGrpSpPr>
              <p:cNvPr id="238" name="Группа 237"/>
              <p:cNvGrpSpPr/>
              <p:nvPr/>
            </p:nvGrpSpPr>
            <p:grpSpPr>
              <a:xfrm>
                <a:off x="6897575" y="1068961"/>
                <a:ext cx="1564045" cy="1404628"/>
                <a:chOff x="2286127" y="1196696"/>
                <a:chExt cx="2851172" cy="1404628"/>
              </a:xfrm>
              <a:effectLst/>
            </p:grpSpPr>
            <p:sp>
              <p:nvSpPr>
                <p:cNvPr id="240" name="TextBox 239"/>
                <p:cNvSpPr txBox="1">
                  <a:spLocks/>
                </p:cNvSpPr>
                <p:nvPr/>
              </p:nvSpPr>
              <p:spPr>
                <a:xfrm>
                  <a:off x="2286127" y="1196696"/>
                  <a:ext cx="2473789" cy="140462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ru-RU" sz="1600" b="1" u="sng" spc="300" dirty="0" smtClean="0"/>
                    <a:t>СОФИНАНСИРОВАНИЕ</a:t>
                  </a:r>
                </a:p>
              </p:txBody>
            </p:sp>
            <p:sp>
              <p:nvSpPr>
                <p:cNvPr id="242" name="TextBox 241"/>
                <p:cNvSpPr txBox="1"/>
                <p:nvPr/>
              </p:nvSpPr>
              <p:spPr>
                <a:xfrm>
                  <a:off x="2854484" y="1392217"/>
                  <a:ext cx="2282815" cy="12003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wrap="none" rtlCol="0">
                  <a:spAutoFit/>
                </a:bodyPr>
                <a:lstStyle/>
                <a:p>
                  <a:pPr lvl="0"/>
                  <a:r>
                    <a:rPr lang="ru-RU" sz="7200" b="1" spc="300" dirty="0" smtClean="0">
                      <a:solidFill>
                        <a:srgbClr val="3C729E"/>
                      </a:solidFill>
                      <a:latin typeface="Impact" panose="020B0806030902050204" pitchFamily="34" charset="0"/>
                    </a:rPr>
                    <a:t>50</a:t>
                  </a:r>
                  <a:endParaRPr lang="ru-RU" sz="7200" b="1" spc="300" dirty="0">
                    <a:solidFill>
                      <a:srgbClr val="3C729E"/>
                    </a:solidFill>
                    <a:latin typeface="Impact" panose="020B0806030902050204" pitchFamily="34" charset="0"/>
                  </a:endParaRPr>
                </a:p>
              </p:txBody>
            </p:sp>
          </p:grpSp>
          <p:sp>
            <p:nvSpPr>
              <p:cNvPr id="239" name="Параллелограмм 238"/>
              <p:cNvSpPr/>
              <p:nvPr/>
            </p:nvSpPr>
            <p:spPr>
              <a:xfrm>
                <a:off x="7975351" y="1086055"/>
                <a:ext cx="1962373" cy="1255516"/>
              </a:xfrm>
              <a:prstGeom prst="parallelogram">
                <a:avLst>
                  <a:gd name="adj" fmla="val 84175"/>
                </a:avLst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46" name="TextBox 245"/>
            <p:cNvSpPr txBox="1"/>
            <p:nvPr/>
          </p:nvSpPr>
          <p:spPr>
            <a:xfrm>
              <a:off x="8364815" y="5650745"/>
              <a:ext cx="1087349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chemeClr val="bg1"/>
                  </a:solidFill>
                </a:rPr>
                <a:t>%</a:t>
              </a:r>
              <a:r>
                <a:rPr lang="ru-RU" b="1" dirty="0" smtClean="0">
                  <a:solidFill>
                    <a:schemeClr val="bg1"/>
                  </a:solidFill>
                </a:rPr>
                <a:t/>
              </a:r>
              <a:br>
                <a:rPr lang="ru-RU" b="1" dirty="0" smtClean="0">
                  <a:solidFill>
                    <a:schemeClr val="bg1"/>
                  </a:solidFill>
                </a:rPr>
              </a:br>
              <a:r>
                <a:rPr lang="ru-RU" b="1" dirty="0" smtClean="0">
                  <a:solidFill>
                    <a:schemeClr val="bg1"/>
                  </a:solidFill>
                </a:rPr>
                <a:t>ПРОЕКТА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2258434" y="3902375"/>
            <a:ext cx="3113692" cy="1404628"/>
            <a:chOff x="6864798" y="916561"/>
            <a:chExt cx="3113692" cy="1404628"/>
          </a:xfrm>
        </p:grpSpPr>
        <p:grpSp>
          <p:nvGrpSpPr>
            <p:cNvPr id="90" name="Группа 89"/>
            <p:cNvGrpSpPr/>
            <p:nvPr/>
          </p:nvGrpSpPr>
          <p:grpSpPr>
            <a:xfrm>
              <a:off x="6864798" y="916561"/>
              <a:ext cx="3113692" cy="1404628"/>
              <a:chOff x="6864798" y="1068961"/>
              <a:chExt cx="3113692" cy="1404628"/>
            </a:xfrm>
          </p:grpSpPr>
          <p:sp>
            <p:nvSpPr>
              <p:cNvPr id="92" name="TextBox 91"/>
              <p:cNvSpPr txBox="1">
                <a:spLocks/>
              </p:cNvSpPr>
              <p:nvPr/>
            </p:nvSpPr>
            <p:spPr>
              <a:xfrm>
                <a:off x="6903952" y="1104000"/>
                <a:ext cx="2977200" cy="1263600"/>
              </a:xfrm>
              <a:prstGeom prst="rect">
                <a:avLst/>
              </a:prstGeom>
              <a:solidFill>
                <a:srgbClr val="D7DADB"/>
              </a:solidFill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noAutofit/>
              </a:bodyPr>
              <a:lstStyle/>
              <a:p>
                <a:endParaRPr lang="ru-RU" sz="1600" b="1" u="sng" spc="300" dirty="0" smtClean="0"/>
              </a:p>
            </p:txBody>
          </p:sp>
          <p:grpSp>
            <p:nvGrpSpPr>
              <p:cNvPr id="93" name="Группа 92"/>
              <p:cNvGrpSpPr/>
              <p:nvPr/>
            </p:nvGrpSpPr>
            <p:grpSpPr>
              <a:xfrm>
                <a:off x="6864798" y="1068961"/>
                <a:ext cx="3113692" cy="1404628"/>
                <a:chOff x="2226375" y="1196696"/>
                <a:chExt cx="5676096" cy="1404628"/>
              </a:xfrm>
              <a:effectLst/>
            </p:grpSpPr>
            <p:sp>
              <p:nvSpPr>
                <p:cNvPr id="95" name="TextBox 94"/>
                <p:cNvSpPr txBox="1">
                  <a:spLocks/>
                </p:cNvSpPr>
                <p:nvPr/>
              </p:nvSpPr>
              <p:spPr>
                <a:xfrm>
                  <a:off x="2455999" y="1196696"/>
                  <a:ext cx="2473788" cy="140462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ru-RU" sz="1600" b="1" u="sng" spc="300" dirty="0" smtClean="0"/>
                    <a:t>СУММА ЗАЙМА</a:t>
                  </a:r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6554757" y="1984847"/>
                  <a:ext cx="134771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chemeClr val="bg1"/>
                      </a:solidFill>
                    </a:rPr>
                    <a:t>МЛН.</a:t>
                  </a:r>
                  <a:endParaRPr lang="ru-RU" sz="4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2226375" y="1455699"/>
                  <a:ext cx="4737453" cy="1015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wrap="none" rtlCol="0">
                  <a:spAutoFit/>
                </a:bodyPr>
                <a:lstStyle/>
                <a:p>
                  <a:pPr lvl="0"/>
                  <a:r>
                    <a:rPr lang="ru-RU" sz="6000" b="1" spc="300" dirty="0" smtClean="0">
                      <a:solidFill>
                        <a:srgbClr val="3C729E"/>
                      </a:solidFill>
                      <a:latin typeface="Impact" panose="020B0806030902050204" pitchFamily="34" charset="0"/>
                    </a:rPr>
                    <a:t>50-750</a:t>
                  </a:r>
                  <a:endParaRPr lang="ru-RU" sz="6000" b="1" spc="300" dirty="0">
                    <a:solidFill>
                      <a:srgbClr val="3C729E"/>
                    </a:solidFill>
                    <a:latin typeface="Impact" panose="020B0806030902050204" pitchFamily="34" charset="0"/>
                  </a:endParaRPr>
                </a:p>
              </p:txBody>
            </p:sp>
          </p:grpSp>
          <p:sp>
            <p:nvSpPr>
              <p:cNvPr id="94" name="Параллелограмм 93"/>
              <p:cNvSpPr/>
              <p:nvPr/>
            </p:nvSpPr>
            <p:spPr>
              <a:xfrm>
                <a:off x="7943627" y="1077847"/>
                <a:ext cx="1962373" cy="1255516"/>
              </a:xfrm>
              <a:prstGeom prst="parallelogram">
                <a:avLst>
                  <a:gd name="adj" fmla="val 84175"/>
                </a:avLst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91" name="Рисунок 9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2505" y="1368475"/>
              <a:ext cx="276138" cy="396466"/>
            </a:xfrm>
            <a:prstGeom prst="rect">
              <a:avLst/>
            </a:prstGeom>
          </p:spPr>
        </p:pic>
      </p:grpSp>
      <p:grpSp>
        <p:nvGrpSpPr>
          <p:cNvPr id="99" name="Группа 98"/>
          <p:cNvGrpSpPr/>
          <p:nvPr/>
        </p:nvGrpSpPr>
        <p:grpSpPr>
          <a:xfrm>
            <a:off x="2301941" y="5257436"/>
            <a:ext cx="3056584" cy="1404628"/>
            <a:chOff x="6849416" y="1068961"/>
            <a:chExt cx="3056584" cy="1404628"/>
          </a:xfrm>
        </p:grpSpPr>
        <p:sp>
          <p:nvSpPr>
            <p:cNvPr id="101" name="TextBox 100"/>
            <p:cNvSpPr txBox="1">
              <a:spLocks/>
            </p:cNvSpPr>
            <p:nvPr/>
          </p:nvSpPr>
          <p:spPr>
            <a:xfrm>
              <a:off x="6849416" y="1156606"/>
              <a:ext cx="2977200" cy="1263600"/>
            </a:xfrm>
            <a:prstGeom prst="rect">
              <a:avLst/>
            </a:prstGeom>
            <a:solidFill>
              <a:srgbClr val="D7DAD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noAutofit/>
            </a:bodyPr>
            <a:lstStyle/>
            <a:p>
              <a:endParaRPr lang="ru-RU" sz="1600" b="1" u="sng" spc="300" dirty="0" smtClean="0"/>
            </a:p>
          </p:txBody>
        </p:sp>
        <p:grpSp>
          <p:nvGrpSpPr>
            <p:cNvPr id="102" name="Группа 101"/>
            <p:cNvGrpSpPr/>
            <p:nvPr/>
          </p:nvGrpSpPr>
          <p:grpSpPr>
            <a:xfrm>
              <a:off x="6889161" y="1068961"/>
              <a:ext cx="2657606" cy="1404628"/>
              <a:chOff x="2270791" y="1196696"/>
              <a:chExt cx="4844672" cy="1404628"/>
            </a:xfrm>
            <a:effectLst/>
          </p:grpSpPr>
          <p:sp>
            <p:nvSpPr>
              <p:cNvPr id="104" name="TextBox 103"/>
              <p:cNvSpPr txBox="1">
                <a:spLocks/>
              </p:cNvSpPr>
              <p:nvPr/>
            </p:nvSpPr>
            <p:spPr>
              <a:xfrm>
                <a:off x="2270791" y="1196696"/>
                <a:ext cx="2473787" cy="140462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noAutofit/>
              </a:bodyPr>
              <a:lstStyle/>
              <a:p>
                <a:r>
                  <a:rPr lang="ru-RU" sz="1600" b="1" u="sng" spc="300" dirty="0" smtClean="0"/>
                  <a:t>ПРОЦЕНТНАЯ СТАВКА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975368" y="1521960"/>
                <a:ext cx="2140095" cy="8617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bg1"/>
                    </a:solidFill>
                  </a:rPr>
                  <a:t>%</a:t>
                </a:r>
                <a:r>
                  <a:rPr lang="ru-RU" b="1" dirty="0" smtClean="0">
                    <a:solidFill>
                      <a:schemeClr val="bg1"/>
                    </a:solidFill>
                  </a:rPr>
                  <a:t/>
                </a:r>
                <a:br>
                  <a:rPr lang="ru-RU" b="1" dirty="0" smtClean="0">
                    <a:solidFill>
                      <a:schemeClr val="bg1"/>
                    </a:solidFill>
                  </a:rPr>
                </a:br>
                <a:r>
                  <a:rPr lang="ru-RU" b="1" dirty="0" smtClean="0">
                    <a:solidFill>
                      <a:schemeClr val="bg1"/>
                    </a:solidFill>
                  </a:rPr>
                  <a:t>ГОДОВЫХ</a:t>
                </a:r>
                <a:endParaRPr lang="ru-RU" sz="4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539214" y="1359321"/>
                <a:ext cx="2589644" cy="120032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7200" b="1" spc="300" dirty="0" smtClean="0">
                    <a:solidFill>
                      <a:srgbClr val="3C729E"/>
                    </a:solidFill>
                    <a:latin typeface="Impact" panose="020B0806030902050204" pitchFamily="34" charset="0"/>
                  </a:rPr>
                  <a:t>1-5</a:t>
                </a:r>
                <a:endParaRPr lang="ru-RU" sz="7200" b="1" spc="300" dirty="0">
                  <a:solidFill>
                    <a:srgbClr val="3C729E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103" name="Параллелограмм 102"/>
            <p:cNvSpPr/>
            <p:nvPr/>
          </p:nvSpPr>
          <p:spPr>
            <a:xfrm>
              <a:off x="7943627" y="1077847"/>
              <a:ext cx="1962373" cy="1255516"/>
            </a:xfrm>
            <a:prstGeom prst="parallelogram">
              <a:avLst>
                <a:gd name="adj" fmla="val 84175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5367940" y="3929381"/>
            <a:ext cx="3032114" cy="1404628"/>
            <a:chOff x="6965361" y="1068961"/>
            <a:chExt cx="3032114" cy="1404628"/>
          </a:xfrm>
        </p:grpSpPr>
        <p:sp>
          <p:nvSpPr>
            <p:cNvPr id="113" name="TextBox 112"/>
            <p:cNvSpPr txBox="1">
              <a:spLocks/>
            </p:cNvSpPr>
            <p:nvPr/>
          </p:nvSpPr>
          <p:spPr>
            <a:xfrm>
              <a:off x="7020275" y="1073805"/>
              <a:ext cx="2977200" cy="1263600"/>
            </a:xfrm>
            <a:prstGeom prst="rect">
              <a:avLst/>
            </a:prstGeom>
            <a:solidFill>
              <a:srgbClr val="D7DAD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noAutofit/>
            </a:bodyPr>
            <a:lstStyle/>
            <a:p>
              <a:endParaRPr lang="ru-RU" sz="1600" b="1" u="sng" spc="300" dirty="0" smtClean="0"/>
            </a:p>
          </p:txBody>
        </p:sp>
        <p:grpSp>
          <p:nvGrpSpPr>
            <p:cNvPr id="114" name="Группа 113"/>
            <p:cNvGrpSpPr/>
            <p:nvPr/>
          </p:nvGrpSpPr>
          <p:grpSpPr>
            <a:xfrm>
              <a:off x="6965361" y="1068961"/>
              <a:ext cx="2047422" cy="1404628"/>
              <a:chOff x="2409697" y="1196696"/>
              <a:chExt cx="3732343" cy="1404628"/>
            </a:xfrm>
            <a:effectLst/>
          </p:grpSpPr>
          <p:sp>
            <p:nvSpPr>
              <p:cNvPr id="116" name="TextBox 115"/>
              <p:cNvSpPr txBox="1">
                <a:spLocks/>
              </p:cNvSpPr>
              <p:nvPr/>
            </p:nvSpPr>
            <p:spPr>
              <a:xfrm>
                <a:off x="2409697" y="1196696"/>
                <a:ext cx="2473789" cy="140462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noAutofit/>
              </a:bodyPr>
              <a:lstStyle/>
              <a:p>
                <a:r>
                  <a:rPr lang="ru-RU" sz="1600" b="1" u="sng" spc="300" dirty="0" smtClean="0"/>
                  <a:t>СРОК ЗАЙМА</a:t>
                </a: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5128859" y="1966019"/>
                <a:ext cx="101318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bg1"/>
                    </a:solidFill>
                  </a:rPr>
                  <a:t>ЛЕТ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082873" y="1379154"/>
                <a:ext cx="1067185" cy="120032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7200" b="1" spc="300" dirty="0" smtClean="0">
                    <a:solidFill>
                      <a:srgbClr val="3C729E"/>
                    </a:solidFill>
                    <a:latin typeface="Impact" panose="020B0806030902050204" pitchFamily="34" charset="0"/>
                  </a:rPr>
                  <a:t>7</a:t>
                </a:r>
                <a:endParaRPr lang="ru-RU" sz="7200" b="1" spc="300" dirty="0">
                  <a:solidFill>
                    <a:srgbClr val="3C729E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3265702" y="1966019"/>
                <a:ext cx="8948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bg1"/>
                    </a:solidFill>
                  </a:rPr>
                  <a:t>ДО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5" name="Параллелограмм 114"/>
            <p:cNvSpPr/>
            <p:nvPr/>
          </p:nvSpPr>
          <p:spPr>
            <a:xfrm>
              <a:off x="7943627" y="1077847"/>
              <a:ext cx="1962373" cy="1255516"/>
            </a:xfrm>
            <a:prstGeom prst="parallelogram">
              <a:avLst>
                <a:gd name="adj" fmla="val 84175"/>
              </a:avLst>
            </a:prstGeom>
            <a:solidFill>
              <a:schemeClr val="bg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5358525" y="5301478"/>
            <a:ext cx="3139802" cy="1415844"/>
            <a:chOff x="6876945" y="5289757"/>
            <a:chExt cx="3139802" cy="1415844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6876945" y="5289757"/>
              <a:ext cx="3107133" cy="1415844"/>
              <a:chOff x="6876945" y="1057745"/>
              <a:chExt cx="3107133" cy="1415844"/>
            </a:xfrm>
          </p:grpSpPr>
          <p:sp>
            <p:nvSpPr>
              <p:cNvPr id="123" name="TextBox 122"/>
              <p:cNvSpPr txBox="1">
                <a:spLocks/>
              </p:cNvSpPr>
              <p:nvPr/>
            </p:nvSpPr>
            <p:spPr>
              <a:xfrm>
                <a:off x="6948631" y="1092151"/>
                <a:ext cx="2977200" cy="1263600"/>
              </a:xfrm>
              <a:prstGeom prst="rect">
                <a:avLst/>
              </a:prstGeom>
              <a:solidFill>
                <a:srgbClr val="D7DADB"/>
              </a:solidFill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noAutofit/>
              </a:bodyPr>
              <a:lstStyle/>
              <a:p>
                <a:endParaRPr lang="ru-RU" sz="1600" b="1" u="sng" spc="300" dirty="0" smtClean="0"/>
              </a:p>
            </p:txBody>
          </p:sp>
          <p:grpSp>
            <p:nvGrpSpPr>
              <p:cNvPr id="124" name="Группа 123"/>
              <p:cNvGrpSpPr/>
              <p:nvPr/>
            </p:nvGrpSpPr>
            <p:grpSpPr>
              <a:xfrm>
                <a:off x="6876945" y="1068961"/>
                <a:ext cx="2254143" cy="1404628"/>
                <a:chOff x="2248520" y="1196696"/>
                <a:chExt cx="4109185" cy="1404628"/>
              </a:xfrm>
              <a:effectLst/>
            </p:grpSpPr>
            <p:sp>
              <p:nvSpPr>
                <p:cNvPr id="126" name="TextBox 125"/>
                <p:cNvSpPr txBox="1">
                  <a:spLocks/>
                </p:cNvSpPr>
                <p:nvPr/>
              </p:nvSpPr>
              <p:spPr>
                <a:xfrm>
                  <a:off x="2286127" y="1196696"/>
                  <a:ext cx="2473789" cy="140462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noAutofit/>
                </a:bodyPr>
                <a:lstStyle/>
                <a:p>
                  <a:r>
                    <a:rPr lang="ru-RU" sz="1600" b="1" u="sng" spc="300" dirty="0" smtClean="0"/>
                    <a:t>СОФИНАНСИРОВАНИЕ</a:t>
                  </a: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2248520" y="1475868"/>
                  <a:ext cx="4109185" cy="1015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wrap="none" rtlCol="0">
                  <a:spAutoFit/>
                </a:bodyPr>
                <a:lstStyle/>
                <a:p>
                  <a:pPr lvl="0"/>
                  <a:r>
                    <a:rPr lang="ru-RU" sz="6000" b="1" spc="300" dirty="0" smtClean="0">
                      <a:solidFill>
                        <a:srgbClr val="3C729E"/>
                      </a:solidFill>
                      <a:latin typeface="Impact" panose="020B0806030902050204" pitchFamily="34" charset="0"/>
                    </a:rPr>
                    <a:t>30-50</a:t>
                  </a:r>
                  <a:endParaRPr lang="ru-RU" sz="6000" b="1" spc="300" dirty="0">
                    <a:solidFill>
                      <a:srgbClr val="3C729E"/>
                    </a:solidFill>
                    <a:latin typeface="Impact" panose="020B0806030902050204" pitchFamily="34" charset="0"/>
                  </a:endParaRPr>
                </a:p>
              </p:txBody>
            </p:sp>
          </p:grpSp>
          <p:sp>
            <p:nvSpPr>
              <p:cNvPr id="125" name="Параллелограмм 124"/>
              <p:cNvSpPr/>
              <p:nvPr/>
            </p:nvSpPr>
            <p:spPr>
              <a:xfrm>
                <a:off x="8021705" y="1057745"/>
                <a:ext cx="1962373" cy="1255516"/>
              </a:xfrm>
              <a:prstGeom prst="parallelogram">
                <a:avLst>
                  <a:gd name="adj" fmla="val 84175"/>
                </a:avLst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8929398" y="5615816"/>
              <a:ext cx="1087349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chemeClr val="bg1"/>
                  </a:solidFill>
                </a:rPr>
                <a:t>%</a:t>
              </a:r>
              <a:r>
                <a:rPr lang="ru-RU" b="1" dirty="0" smtClean="0">
                  <a:solidFill>
                    <a:schemeClr val="bg1"/>
                  </a:solidFill>
                </a:rPr>
                <a:t/>
              </a:r>
              <a:br>
                <a:rPr lang="ru-RU" b="1" dirty="0" smtClean="0">
                  <a:solidFill>
                    <a:schemeClr val="bg1"/>
                  </a:solidFill>
                </a:rPr>
              </a:br>
              <a:r>
                <a:rPr lang="ru-RU" b="1" dirty="0" smtClean="0">
                  <a:solidFill>
                    <a:schemeClr val="bg1"/>
                  </a:solidFill>
                </a:rPr>
                <a:t>ПРОЕКТА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8" name="Рисунок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27" y="807706"/>
            <a:ext cx="1266482" cy="676984"/>
          </a:xfrm>
          <a:prstGeom prst="rect">
            <a:avLst/>
          </a:prstGeom>
        </p:spPr>
      </p:pic>
      <p:pic>
        <p:nvPicPr>
          <p:cNvPr id="129" name="Рисунок 1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09" y="3899623"/>
            <a:ext cx="1574919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ик 132"/>
          <p:cNvSpPr/>
          <p:nvPr/>
        </p:nvSpPr>
        <p:spPr>
          <a:xfrm rot="5400000">
            <a:off x="7156552" y="1350003"/>
            <a:ext cx="2808000" cy="108000"/>
          </a:xfrm>
          <a:prstGeom prst="rect">
            <a:avLst/>
          </a:prstGeom>
          <a:solidFill>
            <a:srgbClr val="F7F7F7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 rot="5400000">
            <a:off x="7158224" y="1381142"/>
            <a:ext cx="2808000" cy="45719"/>
          </a:xfrm>
          <a:prstGeom prst="rect">
            <a:avLst/>
          </a:prstGeom>
          <a:solidFill>
            <a:srgbClr val="3C7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9476574" y="654156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4</a:t>
            </a:r>
            <a:endParaRPr lang="ru-RU" sz="105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26" y="1"/>
            <a:ext cx="262983" cy="6858000"/>
          </a:xfrm>
          <a:prstGeom prst="rect">
            <a:avLst/>
          </a:prstGeom>
          <a:solidFill>
            <a:srgbClr val="3C729E"/>
          </a:solidFill>
          <a:ln>
            <a:solidFill>
              <a:srgbClr val="3C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95250" y="328462"/>
            <a:ext cx="9810750" cy="512135"/>
            <a:chOff x="95250" y="184436"/>
            <a:chExt cx="9810750" cy="512135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95250" y="184436"/>
              <a:ext cx="9810750" cy="512135"/>
              <a:chOff x="95250" y="801377"/>
              <a:chExt cx="9810750" cy="512135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95250" y="857670"/>
                <a:ext cx="9810750" cy="455842"/>
              </a:xfrm>
              <a:prstGeom prst="rect">
                <a:avLst/>
              </a:prstGeom>
              <a:solidFill>
                <a:srgbClr val="F7F7F7">
                  <a:alpha val="7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523783" y="900925"/>
                <a:ext cx="58256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ОБЩИЕ УСЛОВИЯ ФИНАНСИРОВАНИЯ ФОНДА</a:t>
                </a:r>
                <a:endParaRPr lang="ru-RU" sz="2000" b="1" dirty="0">
                  <a:solidFill>
                    <a:srgbClr val="D35045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Равнобедренный треугольник 49"/>
              <p:cNvSpPr/>
              <p:nvPr/>
            </p:nvSpPr>
            <p:spPr>
              <a:xfrm>
                <a:off x="123402" y="801377"/>
                <a:ext cx="144000" cy="51159"/>
              </a:xfrm>
              <a:custGeom>
                <a:avLst/>
                <a:gdLst>
                  <a:gd name="connsiteX0" fmla="*/ 0 w 518160"/>
                  <a:gd name="connsiteY0" fmla="*/ 175260 h 175260"/>
                  <a:gd name="connsiteX1" fmla="*/ 259080 w 518160"/>
                  <a:gd name="connsiteY1" fmla="*/ 0 h 175260"/>
                  <a:gd name="connsiteX2" fmla="*/ 518160 w 518160"/>
                  <a:gd name="connsiteY2" fmla="*/ 175260 h 175260"/>
                  <a:gd name="connsiteX3" fmla="*/ 0 w 518160"/>
                  <a:gd name="connsiteY3" fmla="*/ 175260 h 175260"/>
                  <a:gd name="connsiteX0" fmla="*/ 0 w 518160"/>
                  <a:gd name="connsiteY0" fmla="*/ 167640 h 167640"/>
                  <a:gd name="connsiteX1" fmla="*/ 518160 w 518160"/>
                  <a:gd name="connsiteY1" fmla="*/ 0 h 167640"/>
                  <a:gd name="connsiteX2" fmla="*/ 518160 w 518160"/>
                  <a:gd name="connsiteY2" fmla="*/ 167640 h 167640"/>
                  <a:gd name="connsiteX3" fmla="*/ 0 w 518160"/>
                  <a:gd name="connsiteY3" fmla="*/ 167640 h 16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8160" h="167640">
                    <a:moveTo>
                      <a:pt x="0" y="167640"/>
                    </a:moveTo>
                    <a:lnTo>
                      <a:pt x="518160" y="0"/>
                    </a:lnTo>
                    <a:lnTo>
                      <a:pt x="518160" y="167640"/>
                    </a:lnTo>
                    <a:lnTo>
                      <a:pt x="0" y="16764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261" y="254717"/>
              <a:ext cx="795930" cy="425454"/>
            </a:xfrm>
            <a:prstGeom prst="rect">
              <a:avLst/>
            </a:prstGeom>
          </p:spPr>
        </p:pic>
      </p:grpSp>
      <p:sp>
        <p:nvSpPr>
          <p:cNvPr id="100" name="Прямоугольник 99"/>
          <p:cNvSpPr/>
          <p:nvPr/>
        </p:nvSpPr>
        <p:spPr>
          <a:xfrm>
            <a:off x="603795" y="987484"/>
            <a:ext cx="48567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spc="3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ОБЩИЕ ТРЕБОВАНИЯ К </a:t>
            </a:r>
            <a:r>
              <a:rPr lang="ru-RU" sz="1400" b="1" u="sng" spc="3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ПРОЕКТУ</a:t>
            </a:r>
            <a:endParaRPr lang="ru-RU" sz="1400" u="sng" spc="3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784" y="3776057"/>
            <a:ext cx="720000" cy="720000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3888180" y="1435768"/>
            <a:ext cx="2631600" cy="1815833"/>
            <a:chOff x="1182332" y="1562367"/>
            <a:chExt cx="2631600" cy="1815833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182332" y="1562367"/>
              <a:ext cx="2631600" cy="1263600"/>
              <a:chOff x="1182332" y="1562367"/>
              <a:chExt cx="2631600" cy="1263600"/>
            </a:xfrm>
          </p:grpSpPr>
          <p:sp>
            <p:nvSpPr>
              <p:cNvPr id="56" name="TextBox 55"/>
              <p:cNvSpPr txBox="1">
                <a:spLocks/>
              </p:cNvSpPr>
              <p:nvPr/>
            </p:nvSpPr>
            <p:spPr>
              <a:xfrm>
                <a:off x="1182332" y="1562367"/>
                <a:ext cx="2631600" cy="1263600"/>
              </a:xfrm>
              <a:prstGeom prst="rect">
                <a:avLst/>
              </a:prstGeom>
              <a:noFill/>
              <a:ln w="28575">
                <a:solidFill>
                  <a:srgbClr val="3C729E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noAutofit/>
              </a:bodyPr>
              <a:lstStyle/>
              <a:p>
                <a:endParaRPr lang="ru-RU" sz="1600" b="1" u="sng" spc="300" dirty="0" smtClean="0"/>
              </a:p>
            </p:txBody>
          </p:sp>
          <p:sp>
            <p:nvSpPr>
              <p:cNvPr id="58" name="TextBox 57"/>
              <p:cNvSpPr txBox="1">
                <a:spLocks/>
              </p:cNvSpPr>
              <p:nvPr/>
            </p:nvSpPr>
            <p:spPr>
              <a:xfrm>
                <a:off x="1244617" y="1665198"/>
                <a:ext cx="2507029" cy="112461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ru-RU" sz="1600" b="1" dirty="0" smtClean="0"/>
                  <a:t>СООТВЕТСВИЕ ПРОЕКТА</a:t>
                </a:r>
                <a:br>
                  <a:rPr lang="ru-RU" sz="1600" b="1" dirty="0" smtClean="0"/>
                </a:br>
                <a:r>
                  <a:rPr lang="ru-RU" sz="1600" b="1" dirty="0" smtClean="0"/>
                  <a:t>ОТРАСЛЕВЫМ </a:t>
                </a:r>
                <a:br>
                  <a:rPr lang="ru-RU" sz="1600" b="1" dirty="0" smtClean="0"/>
                </a:br>
                <a:r>
                  <a:rPr lang="ru-RU" sz="1600" b="1" dirty="0" smtClean="0"/>
                  <a:t>НАПРАВЛЕНИЯМ</a:t>
                </a:r>
                <a:r>
                  <a:rPr lang="ru-RU" sz="1600" b="1" dirty="0"/>
                  <a:t> </a:t>
                </a:r>
                <a:r>
                  <a:rPr lang="ru-RU" sz="1600" b="1" dirty="0" smtClean="0"/>
                  <a:t>ФОНДА</a:t>
                </a:r>
                <a:br>
                  <a:rPr lang="ru-RU" sz="1600" b="1" dirty="0" smtClean="0"/>
                </a:br>
                <a:r>
                  <a:rPr lang="ru-RU" sz="1600" b="1" dirty="0" smtClean="0"/>
                  <a:t>(</a:t>
                </a:r>
                <a:r>
                  <a:rPr lang="ru-RU" sz="1600" b="1" dirty="0" smtClean="0">
                    <a:solidFill>
                      <a:srgbClr val="D75246"/>
                    </a:solidFill>
                  </a:rPr>
                  <a:t>ПЕРЕЧЕНЬ ОКВЭД</a:t>
                </a:r>
                <a:r>
                  <a:rPr lang="ru-RU" sz="1600" b="1" dirty="0" smtClean="0"/>
                  <a:t>)</a:t>
                </a:r>
              </a:p>
            </p:txBody>
          </p:sp>
        </p:grpSp>
        <p:sp>
          <p:nvSpPr>
            <p:cNvPr id="2" name="Стрелка вниз 1"/>
            <p:cNvSpPr/>
            <p:nvPr/>
          </p:nvSpPr>
          <p:spPr>
            <a:xfrm>
              <a:off x="2131941" y="2825967"/>
              <a:ext cx="732379" cy="552233"/>
            </a:xfrm>
            <a:prstGeom prst="downArrow">
              <a:avLst/>
            </a:prstGeom>
            <a:solidFill>
              <a:srgbClr val="3C729E"/>
            </a:solidFill>
            <a:ln w="19050">
              <a:solidFill>
                <a:srgbClr val="3C72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285988" y="3280131"/>
            <a:ext cx="2631600" cy="1263600"/>
            <a:chOff x="1182331" y="3406730"/>
            <a:chExt cx="2631600" cy="1263600"/>
          </a:xfrm>
        </p:grpSpPr>
        <p:sp>
          <p:nvSpPr>
            <p:cNvPr id="63" name="TextBox 62"/>
            <p:cNvSpPr txBox="1">
              <a:spLocks/>
            </p:cNvSpPr>
            <p:nvPr/>
          </p:nvSpPr>
          <p:spPr>
            <a:xfrm>
              <a:off x="1182331" y="3406730"/>
              <a:ext cx="2631600" cy="1263600"/>
            </a:xfrm>
            <a:prstGeom prst="rect">
              <a:avLst/>
            </a:prstGeom>
            <a:noFill/>
            <a:ln w="28575">
              <a:solidFill>
                <a:srgbClr val="3C729E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noAutofit/>
            </a:bodyPr>
            <a:lstStyle/>
            <a:p>
              <a:endParaRPr lang="ru-RU" sz="1600" b="1" u="sng" spc="300" dirty="0" smtClean="0"/>
            </a:p>
          </p:txBody>
        </p:sp>
        <p:sp>
          <p:nvSpPr>
            <p:cNvPr id="64" name="TextBox 63"/>
            <p:cNvSpPr txBox="1">
              <a:spLocks/>
            </p:cNvSpPr>
            <p:nvPr/>
          </p:nvSpPr>
          <p:spPr>
            <a:xfrm>
              <a:off x="1244617" y="3517181"/>
              <a:ext cx="2507029" cy="112461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ru-RU" sz="1600" b="1" dirty="0" smtClean="0"/>
                <a:t>ПРОЕКТ НАПРАВЛЕН</a:t>
              </a:r>
              <a:br>
                <a:rPr lang="ru-RU" sz="1600" b="1" dirty="0" smtClean="0"/>
              </a:br>
              <a:r>
                <a:rPr lang="ru-RU" sz="1600" b="1" dirty="0" smtClean="0"/>
                <a:t>НА ПРОИЗВОДСТВО </a:t>
              </a:r>
              <a:br>
                <a:rPr lang="ru-RU" sz="1600" b="1" dirty="0" smtClean="0"/>
              </a:br>
              <a:r>
                <a:rPr lang="ru-RU" sz="1600" b="1" dirty="0" smtClean="0">
                  <a:solidFill>
                    <a:srgbClr val="D75246"/>
                  </a:solidFill>
                </a:rPr>
                <a:t>ИМПОРТОЗАМЕЩАЮЩЕЙ </a:t>
              </a:r>
              <a:br>
                <a:rPr lang="ru-RU" sz="1600" b="1" dirty="0" smtClean="0">
                  <a:solidFill>
                    <a:srgbClr val="D75246"/>
                  </a:solidFill>
                </a:rPr>
              </a:br>
              <a:r>
                <a:rPr lang="ru-RU" sz="1600" b="1" dirty="0" smtClean="0">
                  <a:solidFill>
                    <a:srgbClr val="D75246"/>
                  </a:solidFill>
                </a:rPr>
                <a:t>ПРОДУКЦИИ</a:t>
              </a: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5496124" y="3251601"/>
            <a:ext cx="2631600" cy="1292130"/>
            <a:chOff x="1182331" y="3378200"/>
            <a:chExt cx="2631600" cy="1292130"/>
          </a:xfrm>
        </p:grpSpPr>
        <p:sp>
          <p:nvSpPr>
            <p:cNvPr id="68" name="TextBox 67"/>
            <p:cNvSpPr txBox="1">
              <a:spLocks/>
            </p:cNvSpPr>
            <p:nvPr/>
          </p:nvSpPr>
          <p:spPr>
            <a:xfrm>
              <a:off x="1182331" y="3406730"/>
              <a:ext cx="2631600" cy="1263600"/>
            </a:xfrm>
            <a:prstGeom prst="rect">
              <a:avLst/>
            </a:prstGeom>
            <a:noFill/>
            <a:ln w="28575">
              <a:solidFill>
                <a:srgbClr val="3C729E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noAutofit/>
            </a:bodyPr>
            <a:lstStyle/>
            <a:p>
              <a:endParaRPr lang="ru-RU" sz="1600" b="1" u="sng" spc="300" dirty="0" smtClean="0"/>
            </a:p>
          </p:txBody>
        </p:sp>
        <p:sp>
          <p:nvSpPr>
            <p:cNvPr id="69" name="TextBox 68"/>
            <p:cNvSpPr txBox="1">
              <a:spLocks/>
            </p:cNvSpPr>
            <p:nvPr/>
          </p:nvSpPr>
          <p:spPr>
            <a:xfrm>
              <a:off x="1306902" y="3378200"/>
              <a:ext cx="2507029" cy="112461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ru-RU" sz="1600" b="1" dirty="0" smtClean="0"/>
                <a:t>ОБОРУДОВАНИЕ, </a:t>
              </a:r>
              <a:br>
                <a:rPr lang="ru-RU" sz="1600" b="1" dirty="0" smtClean="0"/>
              </a:br>
              <a:r>
                <a:rPr lang="ru-RU" sz="1600" b="1" dirty="0" smtClean="0"/>
                <a:t>ПОКУПАЕМОЕ ЗА СЧЕТ</a:t>
              </a:r>
              <a:br>
                <a:rPr lang="ru-RU" sz="1600" b="1" dirty="0" smtClean="0"/>
              </a:br>
              <a:r>
                <a:rPr lang="ru-RU" sz="1600" b="1" dirty="0" smtClean="0"/>
                <a:t>ЗАЙМА, СООТВЕТСВУЕТ </a:t>
              </a:r>
              <a:br>
                <a:rPr lang="ru-RU" sz="1600" b="1" dirty="0" smtClean="0"/>
              </a:br>
              <a:r>
                <a:rPr lang="ru-RU" sz="1600" b="1" dirty="0" smtClean="0">
                  <a:solidFill>
                    <a:srgbClr val="D75246"/>
                  </a:solidFill>
                </a:rPr>
                <a:t>НАИЛУЧШИМ ДОСТУПНЫМ </a:t>
              </a:r>
              <a:br>
                <a:rPr lang="ru-RU" sz="1600" b="1" dirty="0" smtClean="0">
                  <a:solidFill>
                    <a:srgbClr val="D75246"/>
                  </a:solidFill>
                </a:rPr>
              </a:br>
              <a:r>
                <a:rPr lang="ru-RU" sz="1600" b="1" dirty="0" smtClean="0">
                  <a:solidFill>
                    <a:srgbClr val="D75246"/>
                  </a:solidFill>
                </a:rPr>
                <a:t>ТЕХНОЛОГИЯМ</a:t>
              </a:r>
            </a:p>
          </p:txBody>
        </p:sp>
      </p:grpSp>
      <p:sp>
        <p:nvSpPr>
          <p:cNvPr id="72" name="TextBox 71"/>
          <p:cNvSpPr txBox="1">
            <a:spLocks/>
          </p:cNvSpPr>
          <p:nvPr/>
        </p:nvSpPr>
        <p:spPr>
          <a:xfrm>
            <a:off x="4743985" y="3776057"/>
            <a:ext cx="933319" cy="35303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lang="ru-RU" sz="1200" b="1" dirty="0" smtClean="0"/>
              <a:t>И/ИЛИ</a:t>
            </a:r>
            <a:endParaRPr lang="ru-RU" sz="1200" b="1" dirty="0" smtClean="0">
              <a:solidFill>
                <a:srgbClr val="D75246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323" y="1987356"/>
            <a:ext cx="684000" cy="684000"/>
          </a:xfrm>
          <a:prstGeom prst="rect">
            <a:avLst/>
          </a:prstGeom>
        </p:spPr>
      </p:pic>
      <p:sp>
        <p:nvSpPr>
          <p:cNvPr id="74" name="Стрелка вниз 73"/>
          <p:cNvSpPr/>
          <p:nvPr/>
        </p:nvSpPr>
        <p:spPr>
          <a:xfrm>
            <a:off x="4837788" y="4561404"/>
            <a:ext cx="732379" cy="552233"/>
          </a:xfrm>
          <a:prstGeom prst="downArrow">
            <a:avLst/>
          </a:prstGeom>
          <a:solidFill>
            <a:srgbClr val="3C729E"/>
          </a:solidFill>
          <a:ln w="19050">
            <a:solidFill>
              <a:srgbClr val="3C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TextBox 79"/>
          <p:cNvSpPr txBox="1">
            <a:spLocks/>
          </p:cNvSpPr>
          <p:nvPr/>
        </p:nvSpPr>
        <p:spPr>
          <a:xfrm>
            <a:off x="1087838" y="5148917"/>
            <a:ext cx="8285627" cy="112461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lang="ru-RU" sz="1600" b="1" dirty="0" smtClean="0">
                <a:solidFill>
                  <a:srgbClr val="D75246"/>
                </a:solidFill>
              </a:rPr>
              <a:t>КОМПЛЕКСНАЯ ЭКСПЕРТИЗА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СООТВЕТСВИЕ ЗАЯВИТЕЛЯ ТРЕБОВАНИЯМ ФОНДА (РЕЗИДЕНТ РФ, РАСКРЫТА СТРУКТУРА </a:t>
            </a:r>
            <a:br>
              <a:rPr lang="ru-RU" sz="1600" b="1" dirty="0" smtClean="0"/>
            </a:br>
            <a:r>
              <a:rPr lang="ru-RU" sz="1600" b="1" dirty="0" smtClean="0"/>
              <a:t>СОБСТВЕННИКОВ, ФИНАНСОВАЯ УСТОЙЧИВОСТЬ, ОТСУТСВИЕ ЗАДОЛЖЕННОСТЕЙ);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СООТВЕТВИЕ РАСХОДОВ ПРОЕКТА ЦЕЛЕВОМУ ФИНАНСИРОВАНИЮ;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НАЛИЧИЕ РЫНКА И СПРОСА НА ПРОДУКЦИЮ ПРОЕКТА</a:t>
            </a:r>
          </a:p>
        </p:txBody>
      </p:sp>
      <p:sp>
        <p:nvSpPr>
          <p:cNvPr id="82" name="TextBox 81"/>
          <p:cNvSpPr txBox="1">
            <a:spLocks/>
          </p:cNvSpPr>
          <p:nvPr/>
        </p:nvSpPr>
        <p:spPr>
          <a:xfrm>
            <a:off x="1087838" y="5148918"/>
            <a:ext cx="8245611" cy="1336845"/>
          </a:xfrm>
          <a:prstGeom prst="rect">
            <a:avLst/>
          </a:prstGeom>
          <a:noFill/>
          <a:ln w="28575">
            <a:solidFill>
              <a:srgbClr val="3C729E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endParaRPr lang="ru-RU" sz="1600" b="1" u="sng" spc="300" dirty="0" smtClean="0"/>
          </a:p>
        </p:txBody>
      </p:sp>
    </p:spTree>
    <p:extLst>
      <p:ext uri="{BB962C8B-B14F-4D97-AF65-F5344CB8AC3E}">
        <p14:creationId xmlns:p14="http://schemas.microsoft.com/office/powerpoint/2010/main" val="42807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ик 132"/>
          <p:cNvSpPr/>
          <p:nvPr/>
        </p:nvSpPr>
        <p:spPr>
          <a:xfrm rot="5400000">
            <a:off x="1252266" y="1834933"/>
            <a:ext cx="792000" cy="108000"/>
          </a:xfrm>
          <a:prstGeom prst="rect">
            <a:avLst/>
          </a:prstGeom>
          <a:solidFill>
            <a:srgbClr val="F7F7F7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 rot="5400000">
            <a:off x="1245560" y="1866074"/>
            <a:ext cx="792000" cy="45719"/>
          </a:xfrm>
          <a:prstGeom prst="rect">
            <a:avLst/>
          </a:prstGeom>
          <a:solidFill>
            <a:srgbClr val="3C7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9476574" y="654156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5</a:t>
            </a:r>
            <a:endParaRPr lang="ru-RU" sz="105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26" y="1"/>
            <a:ext cx="262983" cy="6858000"/>
          </a:xfrm>
          <a:prstGeom prst="rect">
            <a:avLst/>
          </a:prstGeom>
          <a:solidFill>
            <a:srgbClr val="3C729E"/>
          </a:solidFill>
          <a:ln>
            <a:solidFill>
              <a:srgbClr val="3C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95250" y="328462"/>
            <a:ext cx="9810750" cy="512135"/>
            <a:chOff x="95250" y="184436"/>
            <a:chExt cx="9810750" cy="512135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95250" y="184436"/>
              <a:ext cx="9810750" cy="512135"/>
              <a:chOff x="95250" y="801377"/>
              <a:chExt cx="9810750" cy="512135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95250" y="857670"/>
                <a:ext cx="9810750" cy="455842"/>
              </a:xfrm>
              <a:prstGeom prst="rect">
                <a:avLst/>
              </a:prstGeom>
              <a:solidFill>
                <a:srgbClr val="F7F7F7">
                  <a:alpha val="7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523783" y="900925"/>
                <a:ext cx="58256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ПРОГРАММЫ ФОНДА</a:t>
                </a:r>
                <a:endParaRPr lang="ru-RU" sz="2000" b="1" dirty="0">
                  <a:solidFill>
                    <a:srgbClr val="D35045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Равнобедренный треугольник 49"/>
              <p:cNvSpPr/>
              <p:nvPr/>
            </p:nvSpPr>
            <p:spPr>
              <a:xfrm>
                <a:off x="123402" y="801377"/>
                <a:ext cx="144000" cy="51159"/>
              </a:xfrm>
              <a:custGeom>
                <a:avLst/>
                <a:gdLst>
                  <a:gd name="connsiteX0" fmla="*/ 0 w 518160"/>
                  <a:gd name="connsiteY0" fmla="*/ 175260 h 175260"/>
                  <a:gd name="connsiteX1" fmla="*/ 259080 w 518160"/>
                  <a:gd name="connsiteY1" fmla="*/ 0 h 175260"/>
                  <a:gd name="connsiteX2" fmla="*/ 518160 w 518160"/>
                  <a:gd name="connsiteY2" fmla="*/ 175260 h 175260"/>
                  <a:gd name="connsiteX3" fmla="*/ 0 w 518160"/>
                  <a:gd name="connsiteY3" fmla="*/ 175260 h 175260"/>
                  <a:gd name="connsiteX0" fmla="*/ 0 w 518160"/>
                  <a:gd name="connsiteY0" fmla="*/ 167640 h 167640"/>
                  <a:gd name="connsiteX1" fmla="*/ 518160 w 518160"/>
                  <a:gd name="connsiteY1" fmla="*/ 0 h 167640"/>
                  <a:gd name="connsiteX2" fmla="*/ 518160 w 518160"/>
                  <a:gd name="connsiteY2" fmla="*/ 167640 h 167640"/>
                  <a:gd name="connsiteX3" fmla="*/ 0 w 518160"/>
                  <a:gd name="connsiteY3" fmla="*/ 167640 h 16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8160" h="167640">
                    <a:moveTo>
                      <a:pt x="0" y="167640"/>
                    </a:moveTo>
                    <a:lnTo>
                      <a:pt x="518160" y="0"/>
                    </a:lnTo>
                    <a:lnTo>
                      <a:pt x="518160" y="167640"/>
                    </a:lnTo>
                    <a:lnTo>
                      <a:pt x="0" y="16764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261" y="254717"/>
              <a:ext cx="795930" cy="425454"/>
            </a:xfrm>
            <a:prstGeom prst="rect">
              <a:avLst/>
            </a:prstGeom>
          </p:spPr>
        </p:pic>
      </p:grpSp>
      <p:sp>
        <p:nvSpPr>
          <p:cNvPr id="100" name="Прямоугольник 99"/>
          <p:cNvSpPr/>
          <p:nvPr/>
        </p:nvSpPr>
        <p:spPr>
          <a:xfrm>
            <a:off x="1719055" y="1068961"/>
            <a:ext cx="48567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spc="3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ПРОЕКТЫ РАЗВИТИЯ/СОВМЕСТНЫЕ ЗАЙМЫ</a:t>
            </a:r>
            <a:endParaRPr lang="ru-RU" sz="1400" u="sng" spc="300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6595527" y="1437573"/>
            <a:ext cx="290072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Сумма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 20 до 100 млн. ру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Процентная ставка 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5%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годовых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Срок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 5 лет</a:t>
            </a: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 со стороны заявителя 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50% проекта</a:t>
            </a:r>
            <a:endParaRPr lang="ru-RU" sz="1100" b="1" dirty="0" smtClean="0">
              <a:solidFill>
                <a:srgbClr val="D7524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" y="1564933"/>
            <a:ext cx="684000" cy="684000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688223" y="1540498"/>
            <a:ext cx="47760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ea typeface="Calibri" panose="020F0502020204030204" pitchFamily="34" charset="0"/>
                <a:cs typeface="Times New Roman" panose="02020603050405020304" pitchFamily="18" charset="0"/>
              </a:rPr>
              <a:t>Заемное софинансирование на создание или развитие производства конкурентоспособной и высокотехнологичное продукции гражданского назначения с импортозамещающим и экспортным потенциалом</a:t>
            </a:r>
          </a:p>
        </p:txBody>
      </p:sp>
      <p:sp>
        <p:nvSpPr>
          <p:cNvPr id="65" name="Прямоугольник 64"/>
          <p:cNvSpPr/>
          <p:nvPr/>
        </p:nvSpPr>
        <p:spPr>
          <a:xfrm rot="5400000">
            <a:off x="1252266" y="3650732"/>
            <a:ext cx="792000" cy="108000"/>
          </a:xfrm>
          <a:prstGeom prst="rect">
            <a:avLst/>
          </a:prstGeom>
          <a:solidFill>
            <a:srgbClr val="F7F7F7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 rot="5400000">
            <a:off x="1245560" y="3681873"/>
            <a:ext cx="792000" cy="45719"/>
          </a:xfrm>
          <a:prstGeom prst="rect">
            <a:avLst/>
          </a:prstGeom>
          <a:solidFill>
            <a:srgbClr val="3C7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719055" y="2884760"/>
            <a:ext cx="48567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spc="3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КОНВЕРСИЯ</a:t>
            </a:r>
            <a:endParaRPr lang="ru-RU" sz="1400" u="sng" spc="3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6595527" y="3139072"/>
            <a:ext cx="29007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Сумма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 200 до 750 млн. ру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Процентная  ставка – 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1%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(первые 3 года), 5% на оставшийся срок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Срок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 5 лет</a:t>
            </a: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 со стороны заявителя 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50% проекта</a:t>
            </a:r>
            <a:endParaRPr lang="ru-RU" sz="1100" b="1" dirty="0" smtClean="0">
              <a:solidFill>
                <a:srgbClr val="D7524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688223" y="3356297"/>
            <a:ext cx="47760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Заемное софинансирование предприятиям оборонно-промышленного комплекса на проекты, направленные на производство высокотехнологичной продукции гражданского и/или двойного назначения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 rot="5400000">
            <a:off x="1252266" y="5460592"/>
            <a:ext cx="792000" cy="108000"/>
          </a:xfrm>
          <a:prstGeom prst="rect">
            <a:avLst/>
          </a:prstGeom>
          <a:solidFill>
            <a:srgbClr val="F7F7F7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 rot="5400000">
            <a:off x="1245560" y="5491733"/>
            <a:ext cx="792000" cy="45719"/>
          </a:xfrm>
          <a:prstGeom prst="rect">
            <a:avLst/>
          </a:prstGeom>
          <a:solidFill>
            <a:srgbClr val="3C7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1719055" y="4694620"/>
            <a:ext cx="48567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spc="3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КОМПЛЕКТУЮЩИЕ ИЗДЕЛИЯ</a:t>
            </a:r>
            <a:endParaRPr lang="ru-RU" sz="1400" u="sng" spc="3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595527" y="4978594"/>
            <a:ext cx="29007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Сумма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 50 до 500 млн. ру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Процентная  ставка – 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1%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(первые 3 года), 5% на оставшийся срок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Срок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 5 лет</a:t>
            </a: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 со стороны заявителя 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30% проекта</a:t>
            </a:r>
            <a:endParaRPr lang="ru-RU" sz="1100" b="1" dirty="0" smtClean="0">
              <a:solidFill>
                <a:srgbClr val="D7524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688223" y="5166157"/>
            <a:ext cx="47760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Заемное софинансирование проектов, направленных на модернизацию или организацию производства комплектующих изделий, повышающих уровень локализации конечной российской продукции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39" y="3296379"/>
            <a:ext cx="720000" cy="720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86" y="5171610"/>
            <a:ext cx="720000" cy="72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544" y="2884760"/>
            <a:ext cx="720000" cy="213954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544" y="1003196"/>
            <a:ext cx="612000" cy="327137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544" y="4694620"/>
            <a:ext cx="720000" cy="21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ик 132"/>
          <p:cNvSpPr/>
          <p:nvPr/>
        </p:nvSpPr>
        <p:spPr>
          <a:xfrm rot="5400000">
            <a:off x="1252266" y="1834933"/>
            <a:ext cx="792000" cy="108000"/>
          </a:xfrm>
          <a:prstGeom prst="rect">
            <a:avLst/>
          </a:prstGeom>
          <a:solidFill>
            <a:srgbClr val="F7F7F7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 rot="5400000">
            <a:off x="1245560" y="1866074"/>
            <a:ext cx="792000" cy="45719"/>
          </a:xfrm>
          <a:prstGeom prst="rect">
            <a:avLst/>
          </a:prstGeom>
          <a:solidFill>
            <a:srgbClr val="3C7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9476574" y="654156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6</a:t>
            </a:r>
            <a:endParaRPr lang="ru-RU" sz="105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26" y="1"/>
            <a:ext cx="262983" cy="6858000"/>
          </a:xfrm>
          <a:prstGeom prst="rect">
            <a:avLst/>
          </a:prstGeom>
          <a:solidFill>
            <a:srgbClr val="3C729E"/>
          </a:solidFill>
          <a:ln>
            <a:solidFill>
              <a:srgbClr val="3C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95250" y="328462"/>
            <a:ext cx="9810750" cy="512135"/>
            <a:chOff x="95250" y="184436"/>
            <a:chExt cx="9810750" cy="512135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95250" y="184436"/>
              <a:ext cx="9810750" cy="512135"/>
              <a:chOff x="95250" y="801377"/>
              <a:chExt cx="9810750" cy="512135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95250" y="857670"/>
                <a:ext cx="9810750" cy="455842"/>
              </a:xfrm>
              <a:prstGeom prst="rect">
                <a:avLst/>
              </a:prstGeom>
              <a:solidFill>
                <a:srgbClr val="F7F7F7">
                  <a:alpha val="7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523783" y="900925"/>
                <a:ext cx="58256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ПРОГРАММЫ ФОНДА</a:t>
                </a:r>
                <a:endParaRPr lang="ru-RU" sz="2000" b="1" dirty="0">
                  <a:solidFill>
                    <a:srgbClr val="D35045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Равнобедренный треугольник 49"/>
              <p:cNvSpPr/>
              <p:nvPr/>
            </p:nvSpPr>
            <p:spPr>
              <a:xfrm>
                <a:off x="123402" y="801377"/>
                <a:ext cx="144000" cy="51159"/>
              </a:xfrm>
              <a:custGeom>
                <a:avLst/>
                <a:gdLst>
                  <a:gd name="connsiteX0" fmla="*/ 0 w 518160"/>
                  <a:gd name="connsiteY0" fmla="*/ 175260 h 175260"/>
                  <a:gd name="connsiteX1" fmla="*/ 259080 w 518160"/>
                  <a:gd name="connsiteY1" fmla="*/ 0 h 175260"/>
                  <a:gd name="connsiteX2" fmla="*/ 518160 w 518160"/>
                  <a:gd name="connsiteY2" fmla="*/ 175260 h 175260"/>
                  <a:gd name="connsiteX3" fmla="*/ 0 w 518160"/>
                  <a:gd name="connsiteY3" fmla="*/ 175260 h 175260"/>
                  <a:gd name="connsiteX0" fmla="*/ 0 w 518160"/>
                  <a:gd name="connsiteY0" fmla="*/ 167640 h 167640"/>
                  <a:gd name="connsiteX1" fmla="*/ 518160 w 518160"/>
                  <a:gd name="connsiteY1" fmla="*/ 0 h 167640"/>
                  <a:gd name="connsiteX2" fmla="*/ 518160 w 518160"/>
                  <a:gd name="connsiteY2" fmla="*/ 167640 h 167640"/>
                  <a:gd name="connsiteX3" fmla="*/ 0 w 518160"/>
                  <a:gd name="connsiteY3" fmla="*/ 167640 h 16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8160" h="167640">
                    <a:moveTo>
                      <a:pt x="0" y="167640"/>
                    </a:moveTo>
                    <a:lnTo>
                      <a:pt x="518160" y="0"/>
                    </a:lnTo>
                    <a:lnTo>
                      <a:pt x="518160" y="167640"/>
                    </a:lnTo>
                    <a:lnTo>
                      <a:pt x="0" y="16764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261" y="254717"/>
              <a:ext cx="795930" cy="425454"/>
            </a:xfrm>
            <a:prstGeom prst="rect">
              <a:avLst/>
            </a:prstGeom>
          </p:spPr>
        </p:pic>
      </p:grpSp>
      <p:sp>
        <p:nvSpPr>
          <p:cNvPr id="100" name="Прямоугольник 99"/>
          <p:cNvSpPr/>
          <p:nvPr/>
        </p:nvSpPr>
        <p:spPr>
          <a:xfrm>
            <a:off x="1719055" y="1068961"/>
            <a:ext cx="48567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spc="3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СТАНКОСТРОЕНИЕ</a:t>
            </a:r>
            <a:endParaRPr lang="ru-RU" sz="1400" u="sng" spc="300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6595527" y="1437573"/>
            <a:ext cx="290072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Сумма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 50 до 500 млн. ру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Процентная ставка 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5%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годовых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Срок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 7 лет</a:t>
            </a: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 со стороны заявителя </a:t>
            </a:r>
            <a:r>
              <a:rPr lang="ru-RU" sz="1100" b="1" dirty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0% проекта</a:t>
            </a:r>
            <a:endParaRPr lang="ru-RU" sz="1100" b="1" dirty="0" smtClean="0">
              <a:solidFill>
                <a:srgbClr val="D7524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688223" y="1540498"/>
            <a:ext cx="47760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Заемное софинансирование на создание производств 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станкоинструментальной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продукции. Заем может составлять до 70% от общей стоимости проекта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 rot="5400000">
            <a:off x="1252266" y="3650732"/>
            <a:ext cx="792000" cy="108000"/>
          </a:xfrm>
          <a:prstGeom prst="rect">
            <a:avLst/>
          </a:prstGeom>
          <a:solidFill>
            <a:srgbClr val="F7F7F7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 rot="5400000">
            <a:off x="1245560" y="3681873"/>
            <a:ext cx="792000" cy="45719"/>
          </a:xfrm>
          <a:prstGeom prst="rect">
            <a:avLst/>
          </a:prstGeom>
          <a:solidFill>
            <a:srgbClr val="3C7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638916" y="2884760"/>
            <a:ext cx="51156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spc="3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ПОВЫШЕНИЕ ПРОИЗВОДИТЕЛЬНОСТИ ТРУДА</a:t>
            </a:r>
            <a:endParaRPr lang="ru-RU" sz="1400" u="sng" spc="3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6595527" y="3139072"/>
            <a:ext cx="29007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Сумма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 50 до 200 млн. ру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Процентная  ставка – 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1%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(первые 3 года), 5% на оставшийся срок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Срок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 5 лет</a:t>
            </a: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 со стороны заявителя 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30% проекта</a:t>
            </a:r>
            <a:endParaRPr lang="ru-RU" sz="1100" b="1" dirty="0" smtClean="0">
              <a:solidFill>
                <a:srgbClr val="D7524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688223" y="3356297"/>
            <a:ext cx="47760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Заемное софинансирование проектов, направленных на повышение производительности труда на предприятиях, включенных в региональные программы повышения производительности труда</a:t>
            </a:r>
          </a:p>
        </p:txBody>
      </p:sp>
      <p:sp>
        <p:nvSpPr>
          <p:cNvPr id="71" name="Прямоугольник 70"/>
          <p:cNvSpPr/>
          <p:nvPr/>
        </p:nvSpPr>
        <p:spPr>
          <a:xfrm rot="5400000">
            <a:off x="1252266" y="5460592"/>
            <a:ext cx="792000" cy="108000"/>
          </a:xfrm>
          <a:prstGeom prst="rect">
            <a:avLst/>
          </a:prstGeom>
          <a:solidFill>
            <a:srgbClr val="F7F7F7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 rot="5400000">
            <a:off x="1245560" y="5491733"/>
            <a:ext cx="792000" cy="45719"/>
          </a:xfrm>
          <a:prstGeom prst="rect">
            <a:avLst/>
          </a:prstGeom>
          <a:solidFill>
            <a:srgbClr val="3C72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1719055" y="4694620"/>
            <a:ext cx="48567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spc="3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ПРОГРАММА ЛИЗИНГОВЫХ ЗАЙМОВ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6595527" y="4978594"/>
            <a:ext cx="290072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Сумма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 5 до 500 млн. ру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Процентная  ставка – </a:t>
            </a:r>
            <a:r>
              <a:rPr lang="ru-RU" sz="1100" b="1" dirty="0" smtClean="0">
                <a:solidFill>
                  <a:srgbClr val="D752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1%</a:t>
            </a: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Срок займа </a:t>
            </a:r>
            <a:r>
              <a:rPr lang="ru-RU" sz="1100" b="1" dirty="0" smtClean="0">
                <a:solidFill>
                  <a:srgbClr val="D7524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 5 лет</a:t>
            </a:r>
            <a:r>
              <a:rPr lang="ru-RU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 от 10% до 90% первоначального взноса (аванса), составляющего от 10% до 50% от стоимости оборудования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1688223" y="5166157"/>
            <a:ext cx="47760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Льготные займы на уплату до 90% аванса на приобретение российского промышленного оборудования (или иностранного, не имеющего аналогов) в лизинг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90" y="1115872"/>
            <a:ext cx="720000" cy="21395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90" y="2906436"/>
            <a:ext cx="720000" cy="21395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90" y="4700559"/>
            <a:ext cx="720000" cy="21395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86" y="3308732"/>
            <a:ext cx="684000" cy="68400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50" y="5118592"/>
            <a:ext cx="684000" cy="684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50" y="1540498"/>
            <a:ext cx="684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5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9476574" y="654156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7</a:t>
            </a:r>
            <a:endParaRPr lang="ru-RU" sz="105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26" y="1"/>
            <a:ext cx="262983" cy="6858000"/>
          </a:xfrm>
          <a:prstGeom prst="rect">
            <a:avLst/>
          </a:prstGeom>
          <a:solidFill>
            <a:srgbClr val="3C729E"/>
          </a:solidFill>
          <a:ln>
            <a:solidFill>
              <a:srgbClr val="3C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95250" y="328462"/>
            <a:ext cx="9810750" cy="512135"/>
            <a:chOff x="95250" y="184436"/>
            <a:chExt cx="9810750" cy="512135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95250" y="184436"/>
              <a:ext cx="9810750" cy="512135"/>
              <a:chOff x="95250" y="801377"/>
              <a:chExt cx="9810750" cy="512135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95250" y="857670"/>
                <a:ext cx="9810750" cy="455842"/>
              </a:xfrm>
              <a:prstGeom prst="rect">
                <a:avLst/>
              </a:prstGeom>
              <a:solidFill>
                <a:srgbClr val="F7F7F7">
                  <a:alpha val="7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523783" y="900925"/>
                <a:ext cx="58256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ЭКСПЕРТИЗА ПРОЕКТА</a:t>
                </a:r>
                <a:endParaRPr lang="ru-RU" sz="2000" b="1" dirty="0">
                  <a:solidFill>
                    <a:srgbClr val="D35045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Равнобедренный треугольник 49"/>
              <p:cNvSpPr/>
              <p:nvPr/>
            </p:nvSpPr>
            <p:spPr>
              <a:xfrm>
                <a:off x="123402" y="801377"/>
                <a:ext cx="144000" cy="51159"/>
              </a:xfrm>
              <a:custGeom>
                <a:avLst/>
                <a:gdLst>
                  <a:gd name="connsiteX0" fmla="*/ 0 w 518160"/>
                  <a:gd name="connsiteY0" fmla="*/ 175260 h 175260"/>
                  <a:gd name="connsiteX1" fmla="*/ 259080 w 518160"/>
                  <a:gd name="connsiteY1" fmla="*/ 0 h 175260"/>
                  <a:gd name="connsiteX2" fmla="*/ 518160 w 518160"/>
                  <a:gd name="connsiteY2" fmla="*/ 175260 h 175260"/>
                  <a:gd name="connsiteX3" fmla="*/ 0 w 518160"/>
                  <a:gd name="connsiteY3" fmla="*/ 175260 h 175260"/>
                  <a:gd name="connsiteX0" fmla="*/ 0 w 518160"/>
                  <a:gd name="connsiteY0" fmla="*/ 167640 h 167640"/>
                  <a:gd name="connsiteX1" fmla="*/ 518160 w 518160"/>
                  <a:gd name="connsiteY1" fmla="*/ 0 h 167640"/>
                  <a:gd name="connsiteX2" fmla="*/ 518160 w 518160"/>
                  <a:gd name="connsiteY2" fmla="*/ 167640 h 167640"/>
                  <a:gd name="connsiteX3" fmla="*/ 0 w 518160"/>
                  <a:gd name="connsiteY3" fmla="*/ 167640 h 16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8160" h="167640">
                    <a:moveTo>
                      <a:pt x="0" y="167640"/>
                    </a:moveTo>
                    <a:lnTo>
                      <a:pt x="518160" y="0"/>
                    </a:lnTo>
                    <a:lnTo>
                      <a:pt x="518160" y="167640"/>
                    </a:lnTo>
                    <a:lnTo>
                      <a:pt x="0" y="16764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261" y="254717"/>
              <a:ext cx="795930" cy="425454"/>
            </a:xfrm>
            <a:prstGeom prst="rect">
              <a:avLst/>
            </a:prstGeom>
          </p:spPr>
        </p:pic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30" y="889189"/>
            <a:ext cx="772102" cy="772102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1844804" y="1106380"/>
            <a:ext cx="1697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spc="3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ЗАЯВИТЕЛЬ</a:t>
            </a:r>
            <a:endParaRPr lang="ru-RU" sz="1400" u="sng" spc="300" dirty="0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049" y="960128"/>
            <a:ext cx="940792" cy="502888"/>
          </a:xfrm>
          <a:prstGeom prst="rect">
            <a:avLst/>
          </a:prstGeom>
        </p:spPr>
      </p:pic>
      <p:sp>
        <p:nvSpPr>
          <p:cNvPr id="34" name="TextBox 33"/>
          <p:cNvSpPr txBox="1">
            <a:spLocks/>
          </p:cNvSpPr>
          <p:nvPr/>
        </p:nvSpPr>
        <p:spPr>
          <a:xfrm>
            <a:off x="997530" y="2025381"/>
            <a:ext cx="3609360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lang="ru-RU" sz="1600" b="1" dirty="0" smtClean="0"/>
              <a:t>ПОДАЧА ЗАЯВКИ В ЛИЧНОМ КАБИНЕТЕ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0862" y="1859896"/>
            <a:ext cx="399468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3600" b="1" spc="300" dirty="0" smtClean="0">
                <a:solidFill>
                  <a:srgbClr val="3C729E"/>
                </a:solidFill>
                <a:latin typeface="Impact" panose="020B0806030902050204" pitchFamily="34" charset="0"/>
              </a:rPr>
              <a:t>1</a:t>
            </a:r>
            <a:endParaRPr lang="ru-RU" sz="7200" b="1" spc="300" dirty="0">
              <a:solidFill>
                <a:srgbClr val="3C729E"/>
              </a:solidFill>
              <a:latin typeface="Impact" panose="020B080603090205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5743134" y="2022757"/>
            <a:ext cx="3609360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lang="ru-RU" sz="1600" b="1" dirty="0" smtClean="0"/>
              <a:t>ЭКСПРЕСС-ОЦЕНКА </a:t>
            </a:r>
            <a:r>
              <a:rPr lang="ru-RU" sz="1600" dirty="0" smtClean="0"/>
              <a:t>(≤ 5 ДНЕЙ)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62395" y="1850364"/>
            <a:ext cx="455574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3600" b="1" spc="300" dirty="0" smtClean="0">
                <a:solidFill>
                  <a:srgbClr val="D75246"/>
                </a:solidFill>
                <a:latin typeface="Impact" panose="020B0806030902050204" pitchFamily="34" charset="0"/>
              </a:rPr>
              <a:t>2</a:t>
            </a:r>
            <a:endParaRPr lang="ru-RU" sz="7200" b="1" spc="300" dirty="0">
              <a:solidFill>
                <a:srgbClr val="D75246"/>
              </a:solidFill>
              <a:latin typeface="Impact" panose="020B0806030902050204" pitchFamily="34" charset="0"/>
            </a:endParaRPr>
          </a:p>
        </p:txBody>
      </p:sp>
      <p:sp>
        <p:nvSpPr>
          <p:cNvPr id="38" name="TextBox 37"/>
          <p:cNvSpPr txBox="1">
            <a:spLocks/>
          </p:cNvSpPr>
          <p:nvPr/>
        </p:nvSpPr>
        <p:spPr>
          <a:xfrm>
            <a:off x="975131" y="3027237"/>
            <a:ext cx="3893317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r>
              <a:rPr lang="ru-RU" sz="1600" b="1" dirty="0" smtClean="0"/>
              <a:t>ПОДГОТОВКА КОМПЛЕКТА ДОКУМЕНТОВ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8711" y="2855563"/>
            <a:ext cx="468398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ru-RU" sz="3600" b="1" spc="300" dirty="0" smtClean="0">
                <a:solidFill>
                  <a:srgbClr val="3C729E"/>
                </a:solidFill>
                <a:latin typeface="Impact" panose="020B0806030902050204" pitchFamily="34" charset="0"/>
              </a:rPr>
              <a:t>3</a:t>
            </a:r>
            <a:endParaRPr lang="ru-RU" sz="7200" b="1" spc="300" dirty="0">
              <a:solidFill>
                <a:srgbClr val="3C729E"/>
              </a:solidFill>
              <a:latin typeface="Impact" panose="020B0806030902050204" pitchFamily="34" charset="0"/>
            </a:endParaRPr>
          </a:p>
        </p:txBody>
      </p:sp>
      <p:sp>
        <p:nvSpPr>
          <p:cNvPr id="40" name="TextBox 39"/>
          <p:cNvSpPr txBox="1">
            <a:spLocks/>
          </p:cNvSpPr>
          <p:nvPr/>
        </p:nvSpPr>
        <p:spPr>
          <a:xfrm>
            <a:off x="6125755" y="3014155"/>
            <a:ext cx="3609360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r>
              <a:rPr lang="ru-RU" sz="1600" b="1" dirty="0" smtClean="0"/>
              <a:t>ВХОДНАЯ ЭКСПЕРТИЗА</a:t>
            </a:r>
            <a:r>
              <a:rPr lang="ru-RU" sz="1600" dirty="0" smtClean="0"/>
              <a:t>(≤ 5 ДНЕЙ)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22480" y="2875450"/>
            <a:ext cx="455574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3600" b="1" spc="300" dirty="0" smtClean="0">
                <a:solidFill>
                  <a:srgbClr val="D75246"/>
                </a:solidFill>
                <a:latin typeface="Impact" panose="020B0806030902050204" pitchFamily="34" charset="0"/>
              </a:rPr>
              <a:t>4</a:t>
            </a:r>
            <a:endParaRPr lang="ru-RU" sz="7200" b="1" spc="300" dirty="0">
              <a:solidFill>
                <a:srgbClr val="D75246"/>
              </a:solidFill>
              <a:latin typeface="Impact" panose="020B080603090205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97530" y="4172149"/>
            <a:ext cx="3609360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r>
              <a:rPr lang="ru-RU" sz="1600" b="1" dirty="0" smtClean="0"/>
              <a:t>КОРРЕКТИРОВКА ЗАМЕЧАНИЙ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7124" y="3971880"/>
            <a:ext cx="471604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3600" b="1" spc="300" dirty="0" smtClean="0">
                <a:solidFill>
                  <a:srgbClr val="3C729E"/>
                </a:solidFill>
                <a:latin typeface="Impact" panose="020B0806030902050204" pitchFamily="34" charset="0"/>
              </a:rPr>
              <a:t>5</a:t>
            </a:r>
            <a:endParaRPr lang="ru-RU" sz="7200" b="1" spc="300" dirty="0">
              <a:solidFill>
                <a:srgbClr val="3C729E"/>
              </a:solidFill>
              <a:latin typeface="Impact" panose="020B0806030902050204" pitchFamily="34" charset="0"/>
            </a:endParaRP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6178054" y="4130472"/>
            <a:ext cx="3609360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lang="ru-RU" sz="1600" b="1" dirty="0" smtClean="0"/>
              <a:t>КОМПЛЕКСНАЯ ЭКСПЕРТИЗА</a:t>
            </a:r>
            <a:r>
              <a:rPr lang="ru-RU" sz="1600" dirty="0" smtClean="0"/>
              <a:t>(≤ 40 ДНЕЙ)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22480" y="3971880"/>
            <a:ext cx="473206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3600" b="1" spc="300" dirty="0" smtClean="0">
                <a:solidFill>
                  <a:srgbClr val="D75246"/>
                </a:solidFill>
                <a:latin typeface="Impact" panose="020B0806030902050204" pitchFamily="34" charset="0"/>
              </a:rPr>
              <a:t>6</a:t>
            </a:r>
            <a:endParaRPr lang="ru-RU" sz="7200" b="1" spc="300" dirty="0">
              <a:solidFill>
                <a:srgbClr val="D75246"/>
              </a:solidFill>
              <a:latin typeface="Impact" panose="020B0806030902050204" pitchFamily="34" charset="0"/>
            </a:endParaRPr>
          </a:p>
        </p:txBody>
      </p:sp>
      <p:sp>
        <p:nvSpPr>
          <p:cNvPr id="46" name="TextBox 45"/>
          <p:cNvSpPr txBox="1">
            <a:spLocks/>
          </p:cNvSpPr>
          <p:nvPr/>
        </p:nvSpPr>
        <p:spPr>
          <a:xfrm>
            <a:off x="975131" y="5161132"/>
            <a:ext cx="3609360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lang="ru-RU" sz="1600" b="1" dirty="0" smtClean="0"/>
              <a:t>ПОДГОТОВКА К ЭКСПЕРТНОМУ СОВЕТУ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69284" y="5002540"/>
            <a:ext cx="404278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3600" b="1" spc="300" dirty="0" smtClean="0">
                <a:solidFill>
                  <a:srgbClr val="3C729E"/>
                </a:solidFill>
                <a:latin typeface="Impact" panose="020B0806030902050204" pitchFamily="34" charset="0"/>
              </a:rPr>
              <a:t>7</a:t>
            </a:r>
            <a:endParaRPr lang="ru-RU" sz="7200" b="1" spc="300" dirty="0">
              <a:solidFill>
                <a:srgbClr val="3C729E"/>
              </a:solidFill>
              <a:latin typeface="Impact" panose="020B0806030902050204" pitchFamily="34" charset="0"/>
            </a:endParaRPr>
          </a:p>
        </p:txBody>
      </p:sp>
      <p:sp>
        <p:nvSpPr>
          <p:cNvPr id="52" name="TextBox 51"/>
          <p:cNvSpPr txBox="1">
            <a:spLocks/>
          </p:cNvSpPr>
          <p:nvPr/>
        </p:nvSpPr>
        <p:spPr>
          <a:xfrm>
            <a:off x="6125755" y="5143414"/>
            <a:ext cx="3609360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r>
              <a:rPr lang="ru-RU" sz="1600" b="1" dirty="0" smtClean="0"/>
              <a:t>ЭКСПЕРТНЫЙ СОВЕТ</a:t>
            </a:r>
            <a:endParaRPr lang="ru-RU" sz="1600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5762395" y="4976730"/>
            <a:ext cx="470000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3600" b="1" spc="300" dirty="0" smtClean="0">
                <a:solidFill>
                  <a:srgbClr val="D75246"/>
                </a:solidFill>
                <a:latin typeface="Impact" panose="020B0806030902050204" pitchFamily="34" charset="0"/>
              </a:rPr>
              <a:t>8</a:t>
            </a:r>
            <a:endParaRPr lang="ru-RU" sz="7200" b="1" spc="300" dirty="0">
              <a:solidFill>
                <a:srgbClr val="D75246"/>
              </a:solidFill>
              <a:latin typeface="Impact" panose="020B080603090205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907808" y="2170905"/>
            <a:ext cx="648000" cy="2624"/>
          </a:xfrm>
          <a:prstGeom prst="straightConnector1">
            <a:avLst/>
          </a:prstGeom>
          <a:ln w="28575">
            <a:solidFill>
              <a:srgbClr val="3C729E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4907808" y="3208366"/>
            <a:ext cx="648000" cy="2624"/>
          </a:xfrm>
          <a:prstGeom prst="straightConnector1">
            <a:avLst/>
          </a:prstGeom>
          <a:ln w="28575">
            <a:solidFill>
              <a:srgbClr val="3C729E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4907808" y="4292421"/>
            <a:ext cx="648000" cy="2624"/>
          </a:xfrm>
          <a:prstGeom prst="straightConnector1">
            <a:avLst/>
          </a:prstGeom>
          <a:ln w="28575">
            <a:solidFill>
              <a:srgbClr val="3C729E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4907808" y="5387283"/>
            <a:ext cx="648000" cy="2624"/>
          </a:xfrm>
          <a:prstGeom prst="straightConnector1">
            <a:avLst/>
          </a:prstGeom>
          <a:ln w="28575">
            <a:solidFill>
              <a:srgbClr val="3C729E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569" y="5949100"/>
            <a:ext cx="684000" cy="684000"/>
          </a:xfrm>
          <a:prstGeom prst="rect">
            <a:avLst/>
          </a:prstGeom>
        </p:spPr>
      </p:pic>
      <p:sp>
        <p:nvSpPr>
          <p:cNvPr id="65" name="TextBox 64"/>
          <p:cNvSpPr txBox="1">
            <a:spLocks/>
          </p:cNvSpPr>
          <p:nvPr/>
        </p:nvSpPr>
        <p:spPr>
          <a:xfrm>
            <a:off x="3751128" y="6156356"/>
            <a:ext cx="3609360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r>
              <a:rPr lang="ru-RU" sz="1600" b="1" dirty="0" smtClean="0"/>
              <a:t>ПОДПИСАНИЕ ДОГОВОРА ЦЕЛЕВОГО ЗАЙМА</a:t>
            </a:r>
            <a:endParaRPr lang="ru-RU" sz="1600" dirty="0" smtClean="0"/>
          </a:p>
        </p:txBody>
      </p:sp>
      <p:cxnSp>
        <p:nvCxnSpPr>
          <p:cNvPr id="66" name="Прямая со стрелкой 65"/>
          <p:cNvCxnSpPr/>
          <p:nvPr/>
        </p:nvCxnSpPr>
        <p:spPr>
          <a:xfrm rot="5400000">
            <a:off x="5744083" y="5861367"/>
            <a:ext cx="504000" cy="2624"/>
          </a:xfrm>
          <a:prstGeom prst="straightConnector1">
            <a:avLst/>
          </a:prstGeom>
          <a:ln w="28575">
            <a:solidFill>
              <a:srgbClr val="3C729E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9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3026" y="1"/>
            <a:ext cx="262983" cy="6858000"/>
          </a:xfrm>
          <a:prstGeom prst="rect">
            <a:avLst/>
          </a:prstGeom>
          <a:solidFill>
            <a:srgbClr val="3C729E"/>
          </a:solidFill>
          <a:ln>
            <a:solidFill>
              <a:srgbClr val="3C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sp>
        <p:nvSpPr>
          <p:cNvPr id="81" name="TextBox 80"/>
          <p:cNvSpPr txBox="1"/>
          <p:nvPr/>
        </p:nvSpPr>
        <p:spPr>
          <a:xfrm>
            <a:off x="9476574" y="643996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8</a:t>
            </a:r>
            <a:endParaRPr lang="ru-RU" sz="105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5916292" y="2"/>
            <a:ext cx="108000" cy="4716000"/>
            <a:chOff x="5916292" y="3"/>
            <a:chExt cx="108000" cy="2808001"/>
          </a:xfrm>
        </p:grpSpPr>
        <p:sp>
          <p:nvSpPr>
            <p:cNvPr id="12" name="Прямоугольник 11"/>
            <p:cNvSpPr/>
            <p:nvPr/>
          </p:nvSpPr>
          <p:spPr>
            <a:xfrm rot="5400000">
              <a:off x="4566292" y="1350004"/>
              <a:ext cx="2808000" cy="108000"/>
            </a:xfrm>
            <a:prstGeom prst="rect">
              <a:avLst/>
            </a:prstGeom>
            <a:solidFill>
              <a:srgbClr val="F7F7F7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 rot="5400000">
              <a:off x="4567964" y="1381143"/>
              <a:ext cx="2808000" cy="45719"/>
            </a:xfrm>
            <a:prstGeom prst="rect">
              <a:avLst/>
            </a:prstGeom>
            <a:solidFill>
              <a:srgbClr val="3C7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95250" y="367316"/>
            <a:ext cx="9810750" cy="512135"/>
            <a:chOff x="95250" y="184436"/>
            <a:chExt cx="9810750" cy="512135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95250" y="184436"/>
              <a:ext cx="9810750" cy="512135"/>
              <a:chOff x="95250" y="801377"/>
              <a:chExt cx="9810750" cy="512135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95250" y="857670"/>
                <a:ext cx="9810750" cy="455842"/>
              </a:xfrm>
              <a:prstGeom prst="rect">
                <a:avLst/>
              </a:prstGeom>
              <a:solidFill>
                <a:srgbClr val="F7F7F7">
                  <a:alpha val="7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523783" y="900925"/>
                <a:ext cx="58256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ЗАЕМЩИКИ ФОНДА 2016-2017 гг.</a:t>
                </a:r>
                <a:endParaRPr lang="ru-RU" sz="2000" b="1" dirty="0">
                  <a:solidFill>
                    <a:srgbClr val="FC4349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Равнобедренный треугольник 49"/>
              <p:cNvSpPr/>
              <p:nvPr/>
            </p:nvSpPr>
            <p:spPr>
              <a:xfrm>
                <a:off x="123402" y="801377"/>
                <a:ext cx="144000" cy="51159"/>
              </a:xfrm>
              <a:custGeom>
                <a:avLst/>
                <a:gdLst>
                  <a:gd name="connsiteX0" fmla="*/ 0 w 518160"/>
                  <a:gd name="connsiteY0" fmla="*/ 175260 h 175260"/>
                  <a:gd name="connsiteX1" fmla="*/ 259080 w 518160"/>
                  <a:gd name="connsiteY1" fmla="*/ 0 h 175260"/>
                  <a:gd name="connsiteX2" fmla="*/ 518160 w 518160"/>
                  <a:gd name="connsiteY2" fmla="*/ 175260 h 175260"/>
                  <a:gd name="connsiteX3" fmla="*/ 0 w 518160"/>
                  <a:gd name="connsiteY3" fmla="*/ 175260 h 175260"/>
                  <a:gd name="connsiteX0" fmla="*/ 0 w 518160"/>
                  <a:gd name="connsiteY0" fmla="*/ 167640 h 167640"/>
                  <a:gd name="connsiteX1" fmla="*/ 518160 w 518160"/>
                  <a:gd name="connsiteY1" fmla="*/ 0 h 167640"/>
                  <a:gd name="connsiteX2" fmla="*/ 518160 w 518160"/>
                  <a:gd name="connsiteY2" fmla="*/ 167640 h 167640"/>
                  <a:gd name="connsiteX3" fmla="*/ 0 w 518160"/>
                  <a:gd name="connsiteY3" fmla="*/ 167640 h 16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8160" h="167640">
                    <a:moveTo>
                      <a:pt x="0" y="167640"/>
                    </a:moveTo>
                    <a:lnTo>
                      <a:pt x="518160" y="0"/>
                    </a:lnTo>
                    <a:lnTo>
                      <a:pt x="518160" y="167640"/>
                    </a:lnTo>
                    <a:lnTo>
                      <a:pt x="0" y="16764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261" y="254717"/>
              <a:ext cx="795930" cy="425454"/>
            </a:xfrm>
            <a:prstGeom prst="rect">
              <a:avLst/>
            </a:prstGeom>
          </p:spPr>
        </p:pic>
      </p:grpSp>
      <p:sp>
        <p:nvSpPr>
          <p:cNvPr id="45" name="TextBox 44"/>
          <p:cNvSpPr txBox="1">
            <a:spLocks/>
          </p:cNvSpPr>
          <p:nvPr/>
        </p:nvSpPr>
        <p:spPr>
          <a:xfrm>
            <a:off x="6081449" y="1142436"/>
            <a:ext cx="1357027" cy="41053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r>
              <a:rPr lang="ru-RU" sz="1600" b="1" u="sng" spc="300" dirty="0" smtClean="0"/>
              <a:t>ОТРАСЛЕВОЕ РАСПРЕДЕЛЕНИЕ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1376" y="1142436"/>
            <a:ext cx="4998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spc="300" dirty="0" smtClean="0"/>
              <a:t>РАСПРЕДЕЛЕНИЕ ПО ОБЪЕМУ ВЫРУЧКИ</a:t>
            </a: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193112919"/>
              </p:ext>
            </p:extLst>
          </p:nvPr>
        </p:nvGraphicFramePr>
        <p:xfrm>
          <a:off x="335546" y="1399092"/>
          <a:ext cx="4954317" cy="3382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751017" y="3314072"/>
            <a:ext cx="40267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2800" b="1" spc="300" dirty="0" smtClean="0">
                <a:solidFill>
                  <a:schemeClr val="bg1"/>
                </a:solidFill>
                <a:latin typeface="Impact" panose="020B0806030902050204" pitchFamily="34" charset="0"/>
              </a:rPr>
              <a:t>4</a:t>
            </a:r>
            <a:endParaRPr lang="ru-RU" sz="7200" b="1" spc="3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99941" y="3345506"/>
            <a:ext cx="35939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2800" b="1" spc="300" dirty="0" smtClean="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  <a:endParaRPr lang="ru-RU" sz="7200" b="1" spc="3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96060" y="3333122"/>
            <a:ext cx="35939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2800" b="1" spc="300" dirty="0" smtClean="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  <a:endParaRPr lang="ru-RU" sz="7200" b="1" spc="3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831767214"/>
              </p:ext>
            </p:extLst>
          </p:nvPr>
        </p:nvGraphicFramePr>
        <p:xfrm>
          <a:off x="5623730" y="1676600"/>
          <a:ext cx="4568024" cy="310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8218492" y="2905781"/>
            <a:ext cx="40267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2800" b="1" spc="300" dirty="0" smtClean="0">
                <a:solidFill>
                  <a:schemeClr val="bg1"/>
                </a:solidFill>
                <a:latin typeface="Impact" panose="020B0806030902050204" pitchFamily="34" charset="0"/>
              </a:rPr>
              <a:t>4</a:t>
            </a:r>
            <a:endParaRPr lang="ru-RU" sz="7200" b="1" spc="3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14200" y="2567088"/>
            <a:ext cx="35939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2800" b="1" spc="300" dirty="0" smtClean="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  <a:endParaRPr lang="ru-RU" sz="7200" b="1" spc="3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40730" y="1967013"/>
            <a:ext cx="35939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ru-RU" sz="2800" b="1" spc="300" dirty="0" smtClean="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  <a:endParaRPr lang="ru-RU" sz="7200" b="1" spc="3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81900" y="3832338"/>
            <a:ext cx="740908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en-US" sz="1100" dirty="0">
                <a:latin typeface="+mj-lt"/>
              </a:rPr>
              <a:t>&gt; 2 </a:t>
            </a:r>
            <a:r>
              <a:rPr lang="ru-RU" sz="1100" dirty="0">
                <a:latin typeface="+mj-lt"/>
              </a:rPr>
              <a:t>млрд.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610415" y="3832338"/>
            <a:ext cx="740908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en-US" sz="1100" dirty="0" smtClean="0">
                <a:latin typeface="+mj-lt"/>
              </a:rPr>
              <a:t>&lt; </a:t>
            </a:r>
            <a:r>
              <a:rPr lang="en-US" sz="1100" dirty="0">
                <a:latin typeface="+mj-lt"/>
              </a:rPr>
              <a:t>2 </a:t>
            </a:r>
            <a:r>
              <a:rPr lang="ru-RU" sz="1100" dirty="0">
                <a:latin typeface="+mj-lt"/>
              </a:rPr>
              <a:t>млрд.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41691" y="3832338"/>
            <a:ext cx="809837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lvl="0"/>
            <a:r>
              <a:rPr lang="en-US" sz="1100" dirty="0" smtClean="0">
                <a:latin typeface="+mj-lt"/>
              </a:rPr>
              <a:t>&lt; 800 </a:t>
            </a:r>
            <a:r>
              <a:rPr lang="ru-RU" sz="1100" dirty="0" smtClean="0">
                <a:latin typeface="+mj-lt"/>
              </a:rPr>
              <a:t>млн.</a:t>
            </a:r>
            <a:endParaRPr lang="ru-RU" sz="1100" dirty="0">
              <a:latin typeface="+mj-lt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822360" y="5006413"/>
            <a:ext cx="4998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spc="300" dirty="0" smtClean="0"/>
              <a:t>ЦЕЛЕВЫЕ ПОКАЗАТЕЛИ ПРОЕКТОВ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808" y="5441269"/>
            <a:ext cx="684000" cy="68400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57" y="5441269"/>
            <a:ext cx="684000" cy="68400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742" y="5432032"/>
            <a:ext cx="684000" cy="68400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25" y="5503738"/>
            <a:ext cx="684000" cy="6840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897" y="5464651"/>
            <a:ext cx="684000" cy="684000"/>
          </a:xfrm>
          <a:prstGeom prst="rect">
            <a:avLst/>
          </a:prstGeom>
        </p:spPr>
      </p:pic>
      <p:sp>
        <p:nvSpPr>
          <p:cNvPr id="34" name="TextBox 33"/>
          <p:cNvSpPr txBox="1">
            <a:spLocks/>
          </p:cNvSpPr>
          <p:nvPr/>
        </p:nvSpPr>
        <p:spPr>
          <a:xfrm>
            <a:off x="1406307" y="6242358"/>
            <a:ext cx="1149001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ОБЪЕМ</a:t>
            </a:r>
            <a:br>
              <a:rPr lang="ru-RU" sz="1600" b="1" dirty="0" smtClean="0"/>
            </a:br>
            <a:r>
              <a:rPr lang="ru-RU" sz="1600" b="1" dirty="0" smtClean="0"/>
              <a:t>ВЫРУЧКИ</a:t>
            </a:r>
          </a:p>
        </p:txBody>
      </p:sp>
      <p:sp>
        <p:nvSpPr>
          <p:cNvPr id="35" name="TextBox 34"/>
          <p:cNvSpPr txBox="1">
            <a:spLocks/>
          </p:cNvSpPr>
          <p:nvPr/>
        </p:nvSpPr>
        <p:spPr>
          <a:xfrm>
            <a:off x="2826756" y="6215615"/>
            <a:ext cx="1149001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НОВЫЕ</a:t>
            </a:r>
            <a:br>
              <a:rPr lang="ru-RU" sz="1600" b="1" dirty="0" smtClean="0"/>
            </a:br>
            <a:r>
              <a:rPr lang="ru-RU" sz="1600" b="1" dirty="0" smtClean="0"/>
              <a:t>РАБОЧИЕ</a:t>
            </a:r>
            <a:br>
              <a:rPr lang="ru-RU" sz="1600" b="1" dirty="0" smtClean="0"/>
            </a:br>
            <a:r>
              <a:rPr lang="ru-RU" sz="1600" b="1" dirty="0" smtClean="0"/>
              <a:t>МЕСТА</a:t>
            </a: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4417889" y="6215615"/>
            <a:ext cx="1149001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НАЛОГОВЫЕ</a:t>
            </a:r>
            <a:br>
              <a:rPr lang="ru-RU" sz="1600" b="1" dirty="0" smtClean="0"/>
            </a:br>
            <a:r>
              <a:rPr lang="ru-RU" sz="1600" b="1" dirty="0" smtClean="0"/>
              <a:t>ПОСТУПЛЕНИЯ</a:t>
            </a:r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6280735" y="6215615"/>
            <a:ext cx="1149001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ПРЯМЫЕ</a:t>
            </a:r>
            <a:br>
              <a:rPr lang="ru-RU" sz="1600" b="1" dirty="0" smtClean="0"/>
            </a:br>
            <a:r>
              <a:rPr lang="ru-RU" sz="1600" b="1" dirty="0" smtClean="0"/>
              <a:t>ИНВЕСТИЦИИ</a:t>
            </a:r>
          </a:p>
        </p:txBody>
      </p:sp>
      <p:sp>
        <p:nvSpPr>
          <p:cNvPr id="38" name="TextBox 37"/>
          <p:cNvSpPr txBox="1">
            <a:spLocks/>
          </p:cNvSpPr>
          <p:nvPr/>
        </p:nvSpPr>
        <p:spPr>
          <a:xfrm>
            <a:off x="7798242" y="6215615"/>
            <a:ext cx="1149001" cy="48773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ЗАЯВКИ НА</a:t>
            </a:r>
            <a:br>
              <a:rPr lang="ru-RU" sz="1600" b="1" dirty="0" smtClean="0"/>
            </a:br>
            <a:r>
              <a:rPr lang="ru-RU" sz="1600" b="1" dirty="0" smtClean="0"/>
              <a:t>ПАТЕНТ</a:t>
            </a:r>
          </a:p>
        </p:txBody>
      </p:sp>
    </p:spTree>
    <p:extLst>
      <p:ext uri="{BB962C8B-B14F-4D97-AF65-F5344CB8AC3E}">
        <p14:creationId xmlns:p14="http://schemas.microsoft.com/office/powerpoint/2010/main" val="11522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/>
          <p:cNvSpPr/>
          <p:nvPr/>
        </p:nvSpPr>
        <p:spPr>
          <a:xfrm>
            <a:off x="3026" y="1"/>
            <a:ext cx="262983" cy="6858000"/>
          </a:xfrm>
          <a:prstGeom prst="rect">
            <a:avLst/>
          </a:prstGeom>
          <a:solidFill>
            <a:srgbClr val="3C729E"/>
          </a:solidFill>
          <a:ln>
            <a:solidFill>
              <a:srgbClr val="3C72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sp>
        <p:nvSpPr>
          <p:cNvPr id="81" name="TextBox 80"/>
          <p:cNvSpPr txBox="1"/>
          <p:nvPr/>
        </p:nvSpPr>
        <p:spPr>
          <a:xfrm>
            <a:off x="9476574" y="643996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9</a:t>
            </a:r>
            <a:endParaRPr lang="ru-RU" sz="105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5146746" y="1"/>
            <a:ext cx="108000" cy="6857999"/>
            <a:chOff x="5916292" y="3"/>
            <a:chExt cx="108000" cy="2808001"/>
          </a:xfrm>
        </p:grpSpPr>
        <p:sp>
          <p:nvSpPr>
            <p:cNvPr id="12" name="Прямоугольник 11"/>
            <p:cNvSpPr/>
            <p:nvPr/>
          </p:nvSpPr>
          <p:spPr>
            <a:xfrm rot="5400000">
              <a:off x="4566292" y="1350004"/>
              <a:ext cx="2808000" cy="108000"/>
            </a:xfrm>
            <a:prstGeom prst="rect">
              <a:avLst/>
            </a:prstGeom>
            <a:solidFill>
              <a:srgbClr val="F7F7F7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 rot="5400000">
              <a:off x="4567964" y="1381143"/>
              <a:ext cx="2808000" cy="45719"/>
            </a:xfrm>
            <a:prstGeom prst="rect">
              <a:avLst/>
            </a:prstGeom>
            <a:solidFill>
              <a:srgbClr val="3C72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95250" y="367316"/>
            <a:ext cx="9810750" cy="512135"/>
            <a:chOff x="95250" y="184436"/>
            <a:chExt cx="9810750" cy="512135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95250" y="184436"/>
              <a:ext cx="9810750" cy="512135"/>
              <a:chOff x="95250" y="801377"/>
              <a:chExt cx="9810750" cy="512135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95250" y="857670"/>
                <a:ext cx="9810750" cy="455842"/>
              </a:xfrm>
              <a:prstGeom prst="rect">
                <a:avLst/>
              </a:prstGeom>
              <a:solidFill>
                <a:srgbClr val="F7F7F7">
                  <a:alpha val="7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523783" y="900925"/>
                <a:ext cx="58256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ЗАЕМЩИКИ ФОНДА 2016-2017 гг.</a:t>
                </a:r>
                <a:endParaRPr lang="ru-RU" sz="2000" b="1" dirty="0">
                  <a:solidFill>
                    <a:srgbClr val="FC4349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Равнобедренный треугольник 49"/>
              <p:cNvSpPr/>
              <p:nvPr/>
            </p:nvSpPr>
            <p:spPr>
              <a:xfrm>
                <a:off x="123402" y="801377"/>
                <a:ext cx="144000" cy="51159"/>
              </a:xfrm>
              <a:custGeom>
                <a:avLst/>
                <a:gdLst>
                  <a:gd name="connsiteX0" fmla="*/ 0 w 518160"/>
                  <a:gd name="connsiteY0" fmla="*/ 175260 h 175260"/>
                  <a:gd name="connsiteX1" fmla="*/ 259080 w 518160"/>
                  <a:gd name="connsiteY1" fmla="*/ 0 h 175260"/>
                  <a:gd name="connsiteX2" fmla="*/ 518160 w 518160"/>
                  <a:gd name="connsiteY2" fmla="*/ 175260 h 175260"/>
                  <a:gd name="connsiteX3" fmla="*/ 0 w 518160"/>
                  <a:gd name="connsiteY3" fmla="*/ 175260 h 175260"/>
                  <a:gd name="connsiteX0" fmla="*/ 0 w 518160"/>
                  <a:gd name="connsiteY0" fmla="*/ 167640 h 167640"/>
                  <a:gd name="connsiteX1" fmla="*/ 518160 w 518160"/>
                  <a:gd name="connsiteY1" fmla="*/ 0 h 167640"/>
                  <a:gd name="connsiteX2" fmla="*/ 518160 w 518160"/>
                  <a:gd name="connsiteY2" fmla="*/ 167640 h 167640"/>
                  <a:gd name="connsiteX3" fmla="*/ 0 w 518160"/>
                  <a:gd name="connsiteY3" fmla="*/ 167640 h 16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8160" h="167640">
                    <a:moveTo>
                      <a:pt x="0" y="167640"/>
                    </a:moveTo>
                    <a:lnTo>
                      <a:pt x="518160" y="0"/>
                    </a:lnTo>
                    <a:lnTo>
                      <a:pt x="518160" y="167640"/>
                    </a:lnTo>
                    <a:lnTo>
                      <a:pt x="0" y="16764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261" y="254717"/>
              <a:ext cx="795930" cy="425454"/>
            </a:xfrm>
            <a:prstGeom prst="rect">
              <a:avLst/>
            </a:prstGeom>
          </p:spPr>
        </p:pic>
      </p:grpSp>
      <p:sp>
        <p:nvSpPr>
          <p:cNvPr id="26" name="Овал 25"/>
          <p:cNvSpPr/>
          <p:nvPr/>
        </p:nvSpPr>
        <p:spPr>
          <a:xfrm>
            <a:off x="928512" y="1003753"/>
            <a:ext cx="18000" cy="1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077659" y="1145071"/>
            <a:ext cx="3957823" cy="30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1" b="1" dirty="0">
                <a:ea typeface="Calibri" panose="020F0502020204030204" pitchFamily="34" charset="0"/>
                <a:cs typeface="Times New Roman" panose="02020603050405020304" pitchFamily="18" charset="0"/>
              </a:rPr>
              <a:t>ПАО «ПНППК»</a:t>
            </a:r>
            <a:endParaRPr lang="ru-RU" sz="140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20155" y="1445593"/>
            <a:ext cx="41560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dirty="0">
                <a:ea typeface="Calibri" panose="020F0502020204030204" pitchFamily="34" charset="0"/>
                <a:cs typeface="Times New Roman" panose="02020603050405020304" pitchFamily="18" charset="0"/>
              </a:rPr>
              <a:t>«Создание импортозамещающего производства специальных оптических волокон с повышенной стойкостью к внешним воздействиям для информационных, мониторинговых и навигационных систем»</a:t>
            </a:r>
            <a:endParaRPr lang="ru-RU" sz="105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768869" y="1166182"/>
            <a:ext cx="316517" cy="316512"/>
            <a:chOff x="323567" y="1236759"/>
            <a:chExt cx="316517" cy="316512"/>
          </a:xfrm>
        </p:grpSpPr>
        <p:sp>
          <p:nvSpPr>
            <p:cNvPr id="30" name="Овал 29"/>
            <p:cNvSpPr/>
            <p:nvPr/>
          </p:nvSpPr>
          <p:spPr>
            <a:xfrm>
              <a:off x="323567" y="1236759"/>
              <a:ext cx="316517" cy="316512"/>
            </a:xfrm>
            <a:prstGeom prst="ellipse">
              <a:avLst/>
            </a:prstGeom>
            <a:solidFill>
              <a:srgbClr val="D35045"/>
            </a:solidFill>
            <a:ln>
              <a:solidFill>
                <a:srgbClr val="D350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89118" y="1397128"/>
              <a:ext cx="185413" cy="1014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95426" y="1303417"/>
              <a:ext cx="36000" cy="920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33" name="Прямоугольный треугольник 32"/>
            <p:cNvSpPr/>
            <p:nvPr/>
          </p:nvSpPr>
          <p:spPr>
            <a:xfrm>
              <a:off x="389118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34" name="Прямоугольный треугольник 33"/>
            <p:cNvSpPr/>
            <p:nvPr/>
          </p:nvSpPr>
          <p:spPr>
            <a:xfrm>
              <a:off x="433057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15057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67061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17734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7734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67595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14766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615210" y="2202114"/>
            <a:ext cx="1075764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Бюджет проекта </a:t>
            </a:r>
            <a:r>
              <a:rPr lang="ru-RU" sz="1001" b="1" dirty="0">
                <a:solidFill>
                  <a:srgbClr val="D35045"/>
                </a:solidFill>
              </a:rPr>
              <a:t>70 млн. руб.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44250" y="2189250"/>
            <a:ext cx="1116965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Сумма займа  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35 млн. руб.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25847" y="2202114"/>
            <a:ext cx="1042062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Срок займа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4 года</a:t>
            </a: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267" y="2241427"/>
            <a:ext cx="334162" cy="334162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1077659" y="2968961"/>
            <a:ext cx="3957823" cy="30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1" b="1" dirty="0">
                <a:ea typeface="Calibri" panose="020F0502020204030204" pitchFamily="34" charset="0"/>
                <a:cs typeface="Times New Roman" panose="02020603050405020304" pitchFamily="18" charset="0"/>
              </a:rPr>
              <a:t>АО «Медисорб»</a:t>
            </a:r>
            <a:endParaRPr lang="ru-RU" sz="140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820155" y="3269487"/>
            <a:ext cx="415605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dirty="0">
                <a:ea typeface="Calibri" panose="020F0502020204030204" pitchFamily="34" charset="0"/>
                <a:cs typeface="Times New Roman" panose="02020603050405020304" pitchFamily="18" charset="0"/>
              </a:rPr>
              <a:t>«Создание высокотехнологичного импортозамещающего фармацевтического производства ингаляционного анестетика «Севофлуран МС» (ЖНВЛП)</a:t>
            </a:r>
            <a:endParaRPr lang="ru-RU" sz="1050" dirty="0"/>
          </a:p>
        </p:txBody>
      </p:sp>
      <p:grpSp>
        <p:nvGrpSpPr>
          <p:cNvPr id="51" name="Группа 50"/>
          <p:cNvGrpSpPr/>
          <p:nvPr/>
        </p:nvGrpSpPr>
        <p:grpSpPr>
          <a:xfrm>
            <a:off x="768869" y="2990071"/>
            <a:ext cx="316517" cy="316512"/>
            <a:chOff x="323567" y="1236759"/>
            <a:chExt cx="316517" cy="316512"/>
          </a:xfrm>
        </p:grpSpPr>
        <p:sp>
          <p:nvSpPr>
            <p:cNvPr id="52" name="Овал 51"/>
            <p:cNvSpPr/>
            <p:nvPr/>
          </p:nvSpPr>
          <p:spPr>
            <a:xfrm>
              <a:off x="323567" y="1236759"/>
              <a:ext cx="316517" cy="316512"/>
            </a:xfrm>
            <a:prstGeom prst="ellipse">
              <a:avLst/>
            </a:prstGeom>
            <a:solidFill>
              <a:srgbClr val="D35045"/>
            </a:solidFill>
            <a:ln>
              <a:solidFill>
                <a:srgbClr val="D350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389118" y="1397128"/>
              <a:ext cx="185413" cy="1014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95426" y="1303417"/>
              <a:ext cx="36000" cy="920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56" name="Прямоугольный треугольник 55"/>
            <p:cNvSpPr/>
            <p:nvPr/>
          </p:nvSpPr>
          <p:spPr>
            <a:xfrm>
              <a:off x="389118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59" name="Прямоугольный треугольник 58"/>
            <p:cNvSpPr/>
            <p:nvPr/>
          </p:nvSpPr>
          <p:spPr>
            <a:xfrm>
              <a:off x="433057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415057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67061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17734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517734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67595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414766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2615210" y="3853997"/>
            <a:ext cx="1075764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Бюджет проекта </a:t>
            </a:r>
            <a:r>
              <a:rPr lang="ru-RU" sz="1001" b="1" dirty="0">
                <a:solidFill>
                  <a:srgbClr val="D35045"/>
                </a:solidFill>
              </a:rPr>
              <a:t>65 млн. руб.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44250" y="3841133"/>
            <a:ext cx="1116965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Сумма займа  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29 млн. руб.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025847" y="3853997"/>
            <a:ext cx="1042062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Срок займа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4 года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1077659" y="5239035"/>
            <a:ext cx="3957823" cy="30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1" b="1" dirty="0">
                <a:ea typeface="Calibri" panose="020F0502020204030204" pitchFamily="34" charset="0"/>
                <a:cs typeface="Times New Roman" panose="02020603050405020304" pitchFamily="18" charset="0"/>
              </a:rPr>
              <a:t>АО «Редуктор-ПМ»</a:t>
            </a:r>
            <a:endParaRPr lang="ru-RU" sz="140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820155" y="5539558"/>
            <a:ext cx="415605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dirty="0">
                <a:ea typeface="Calibri" panose="020F0502020204030204" pitchFamily="34" charset="0"/>
                <a:cs typeface="Times New Roman" panose="02020603050405020304" pitchFamily="18" charset="0"/>
              </a:rPr>
              <a:t>«Модернизация гальванического производства АО «Редуктор-ПМ»</a:t>
            </a:r>
            <a:endParaRPr lang="ru-RU" sz="1050" dirty="0"/>
          </a:p>
        </p:txBody>
      </p:sp>
      <p:grpSp>
        <p:nvGrpSpPr>
          <p:cNvPr id="77" name="Группа 76"/>
          <p:cNvGrpSpPr/>
          <p:nvPr/>
        </p:nvGrpSpPr>
        <p:grpSpPr>
          <a:xfrm>
            <a:off x="768869" y="5260145"/>
            <a:ext cx="316517" cy="316512"/>
            <a:chOff x="323567" y="1236759"/>
            <a:chExt cx="316517" cy="316512"/>
          </a:xfrm>
        </p:grpSpPr>
        <p:sp>
          <p:nvSpPr>
            <p:cNvPr id="78" name="Овал 77"/>
            <p:cNvSpPr/>
            <p:nvPr/>
          </p:nvSpPr>
          <p:spPr>
            <a:xfrm>
              <a:off x="323567" y="1236759"/>
              <a:ext cx="316517" cy="316512"/>
            </a:xfrm>
            <a:prstGeom prst="ellipse">
              <a:avLst/>
            </a:prstGeom>
            <a:solidFill>
              <a:srgbClr val="D35045"/>
            </a:solidFill>
            <a:ln>
              <a:solidFill>
                <a:srgbClr val="D350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89118" y="1397128"/>
              <a:ext cx="185413" cy="1014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495426" y="1303417"/>
              <a:ext cx="36000" cy="920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83" name="Прямоугольный треугольник 82"/>
            <p:cNvSpPr/>
            <p:nvPr/>
          </p:nvSpPr>
          <p:spPr>
            <a:xfrm>
              <a:off x="389118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84" name="Прямоугольный треугольник 83"/>
            <p:cNvSpPr/>
            <p:nvPr/>
          </p:nvSpPr>
          <p:spPr>
            <a:xfrm>
              <a:off x="433057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415057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467061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517734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17734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467595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414766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2615210" y="5897736"/>
            <a:ext cx="1075764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Бюджет проекта </a:t>
            </a:r>
            <a:r>
              <a:rPr lang="ru-RU" sz="1001" b="1" dirty="0">
                <a:solidFill>
                  <a:srgbClr val="D35045"/>
                </a:solidFill>
              </a:rPr>
              <a:t>326 млн. руб.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144250" y="5884872"/>
            <a:ext cx="1116965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Сумма займа  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100 млн. руб.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025847" y="5897736"/>
            <a:ext cx="1042062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Срок займа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3,5 года</a:t>
            </a:r>
          </a:p>
        </p:txBody>
      </p:sp>
      <p:sp>
        <p:nvSpPr>
          <p:cNvPr id="96" name="Овал 95"/>
          <p:cNvSpPr/>
          <p:nvPr/>
        </p:nvSpPr>
        <p:spPr>
          <a:xfrm>
            <a:off x="6669751" y="1003753"/>
            <a:ext cx="18000" cy="1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5890692" y="936852"/>
            <a:ext cx="3957823" cy="30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1" b="1" dirty="0">
                <a:ea typeface="Calibri" panose="020F0502020204030204" pitchFamily="34" charset="0"/>
                <a:cs typeface="Times New Roman" panose="02020603050405020304" pitchFamily="18" charset="0"/>
              </a:rPr>
              <a:t>АО «Пермский завод «Машиностроитель»</a:t>
            </a:r>
            <a:endParaRPr lang="ru-RU" sz="140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5633189" y="1237379"/>
            <a:ext cx="415605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dirty="0">
                <a:ea typeface="Calibri" panose="020F0502020204030204" pitchFamily="34" charset="0"/>
                <a:cs typeface="Times New Roman" panose="02020603050405020304" pitchFamily="18" charset="0"/>
              </a:rPr>
              <a:t>«Создание высокотехнологичного производства механической скоростной обработки и перфорации изделий авиационных двигательных установок из композитных материалов и титана»</a:t>
            </a:r>
            <a:endParaRPr lang="ru-RU" sz="1050" dirty="0"/>
          </a:p>
        </p:txBody>
      </p:sp>
      <p:grpSp>
        <p:nvGrpSpPr>
          <p:cNvPr id="99" name="Группа 98"/>
          <p:cNvGrpSpPr/>
          <p:nvPr/>
        </p:nvGrpSpPr>
        <p:grpSpPr>
          <a:xfrm>
            <a:off x="5581903" y="957962"/>
            <a:ext cx="316517" cy="316512"/>
            <a:chOff x="323567" y="1236759"/>
            <a:chExt cx="316517" cy="316512"/>
          </a:xfrm>
        </p:grpSpPr>
        <p:sp>
          <p:nvSpPr>
            <p:cNvPr id="100" name="Овал 99"/>
            <p:cNvSpPr/>
            <p:nvPr/>
          </p:nvSpPr>
          <p:spPr>
            <a:xfrm>
              <a:off x="323567" y="1236759"/>
              <a:ext cx="316517" cy="316512"/>
            </a:xfrm>
            <a:prstGeom prst="ellipse">
              <a:avLst/>
            </a:prstGeom>
            <a:solidFill>
              <a:srgbClr val="D35045"/>
            </a:solidFill>
            <a:ln>
              <a:solidFill>
                <a:srgbClr val="D350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389118" y="1397128"/>
              <a:ext cx="185413" cy="1014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95426" y="1303417"/>
              <a:ext cx="36000" cy="920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03" name="Прямоугольный треугольник 102"/>
            <p:cNvSpPr/>
            <p:nvPr/>
          </p:nvSpPr>
          <p:spPr>
            <a:xfrm>
              <a:off x="389118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04" name="Прямоугольный треугольник 103"/>
            <p:cNvSpPr/>
            <p:nvPr/>
          </p:nvSpPr>
          <p:spPr>
            <a:xfrm>
              <a:off x="433057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15057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467061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517734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517734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467595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414766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7428244" y="1993895"/>
            <a:ext cx="1075764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Бюджет проекта </a:t>
            </a:r>
            <a:r>
              <a:rPr lang="ru-RU" sz="1001" b="1" dirty="0">
                <a:solidFill>
                  <a:srgbClr val="D35045"/>
                </a:solidFill>
              </a:rPr>
              <a:t>191 млн. руб.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957284" y="1981031"/>
            <a:ext cx="1116965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Сумма займа  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94 млн. руб.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838881" y="1993895"/>
            <a:ext cx="1042062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Срок займа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3,5 года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5890692" y="3421632"/>
            <a:ext cx="3957823" cy="30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1" b="1" dirty="0">
                <a:ea typeface="Calibri" panose="020F0502020204030204" pitchFamily="34" charset="0"/>
                <a:cs typeface="Times New Roman" panose="02020603050405020304" pitchFamily="18" charset="0"/>
              </a:rPr>
              <a:t>ООО «Навигатор-Новое машиностроение»</a:t>
            </a:r>
            <a:endParaRPr lang="ru-RU" sz="140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633189" y="3722155"/>
            <a:ext cx="41560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dirty="0">
                <a:ea typeface="Calibri" panose="020F0502020204030204" pitchFamily="34" charset="0"/>
                <a:cs typeface="Times New Roman" panose="02020603050405020304" pitchFamily="18" charset="0"/>
              </a:rPr>
              <a:t>«Производство линейки прицепной высокопроизводительной кормозаготовительной техники»</a:t>
            </a:r>
            <a:endParaRPr lang="ru-RU" sz="1050" dirty="0"/>
          </a:p>
        </p:txBody>
      </p:sp>
      <p:grpSp>
        <p:nvGrpSpPr>
          <p:cNvPr id="118" name="Группа 117"/>
          <p:cNvGrpSpPr/>
          <p:nvPr/>
        </p:nvGrpSpPr>
        <p:grpSpPr>
          <a:xfrm>
            <a:off x="5581903" y="3442742"/>
            <a:ext cx="316517" cy="316512"/>
            <a:chOff x="323567" y="1236759"/>
            <a:chExt cx="316517" cy="316512"/>
          </a:xfrm>
        </p:grpSpPr>
        <p:sp>
          <p:nvSpPr>
            <p:cNvPr id="119" name="Овал 118"/>
            <p:cNvSpPr/>
            <p:nvPr/>
          </p:nvSpPr>
          <p:spPr>
            <a:xfrm>
              <a:off x="323567" y="1236759"/>
              <a:ext cx="316517" cy="316512"/>
            </a:xfrm>
            <a:prstGeom prst="ellipse">
              <a:avLst/>
            </a:prstGeom>
            <a:solidFill>
              <a:srgbClr val="D35045"/>
            </a:solidFill>
            <a:ln>
              <a:solidFill>
                <a:srgbClr val="D350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389118" y="1397128"/>
              <a:ext cx="185413" cy="1014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495426" y="1303417"/>
              <a:ext cx="36000" cy="920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22" name="Прямоугольный треугольник 121"/>
            <p:cNvSpPr/>
            <p:nvPr/>
          </p:nvSpPr>
          <p:spPr>
            <a:xfrm>
              <a:off x="389118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23" name="Прямоугольный треугольник 122"/>
            <p:cNvSpPr/>
            <p:nvPr/>
          </p:nvSpPr>
          <p:spPr>
            <a:xfrm>
              <a:off x="433057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415057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467061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517734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517734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467595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414766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7428244" y="4252351"/>
            <a:ext cx="1075764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Бюджет проекта </a:t>
            </a:r>
            <a:r>
              <a:rPr lang="ru-RU" sz="1001" b="1" dirty="0">
                <a:solidFill>
                  <a:srgbClr val="D35045"/>
                </a:solidFill>
              </a:rPr>
              <a:t>40 млн. руб.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957284" y="4239486"/>
            <a:ext cx="1116965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Сумма займа  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20 млн. руб.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838881" y="4252350"/>
            <a:ext cx="1042062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Срок займа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4 года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5890692" y="5094186"/>
            <a:ext cx="3957823" cy="30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1" b="1" dirty="0">
                <a:ea typeface="Calibri" panose="020F0502020204030204" pitchFamily="34" charset="0"/>
                <a:cs typeface="Times New Roman" panose="02020603050405020304" pitchFamily="18" charset="0"/>
              </a:rPr>
              <a:t>ПАО НПО «Искра»</a:t>
            </a:r>
            <a:endParaRPr lang="ru-RU" sz="1401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5633189" y="5394713"/>
            <a:ext cx="415605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dirty="0">
                <a:ea typeface="Calibri" panose="020F0502020204030204" pitchFamily="34" charset="0"/>
                <a:cs typeface="Times New Roman" panose="02020603050405020304" pitchFamily="18" charset="0"/>
              </a:rPr>
              <a:t>«Создание усовершенствованных центробежных компрессоров для транспортировки природного газа с проведением технического перевооружения основного производства»</a:t>
            </a:r>
            <a:endParaRPr lang="ru-RU" sz="1050" dirty="0"/>
          </a:p>
        </p:txBody>
      </p:sp>
      <p:grpSp>
        <p:nvGrpSpPr>
          <p:cNvPr id="137" name="Группа 136"/>
          <p:cNvGrpSpPr/>
          <p:nvPr/>
        </p:nvGrpSpPr>
        <p:grpSpPr>
          <a:xfrm>
            <a:off x="5581903" y="5115297"/>
            <a:ext cx="316517" cy="316512"/>
            <a:chOff x="323567" y="1236759"/>
            <a:chExt cx="316517" cy="316512"/>
          </a:xfrm>
        </p:grpSpPr>
        <p:sp>
          <p:nvSpPr>
            <p:cNvPr id="138" name="Овал 137"/>
            <p:cNvSpPr/>
            <p:nvPr/>
          </p:nvSpPr>
          <p:spPr>
            <a:xfrm>
              <a:off x="323567" y="1236759"/>
              <a:ext cx="316517" cy="316512"/>
            </a:xfrm>
            <a:prstGeom prst="ellipse">
              <a:avLst/>
            </a:prstGeom>
            <a:solidFill>
              <a:srgbClr val="D35045"/>
            </a:solidFill>
            <a:ln>
              <a:solidFill>
                <a:srgbClr val="D350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389118" y="1397128"/>
              <a:ext cx="185413" cy="1014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40" name="Прямоугольник 139"/>
            <p:cNvSpPr/>
            <p:nvPr/>
          </p:nvSpPr>
          <p:spPr>
            <a:xfrm>
              <a:off x="495426" y="1303417"/>
              <a:ext cx="36000" cy="920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41" name="Прямоугольный треугольник 140"/>
            <p:cNvSpPr/>
            <p:nvPr/>
          </p:nvSpPr>
          <p:spPr>
            <a:xfrm>
              <a:off x="389118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42" name="Прямоугольный треугольник 141"/>
            <p:cNvSpPr/>
            <p:nvPr/>
          </p:nvSpPr>
          <p:spPr>
            <a:xfrm>
              <a:off x="433057" y="1339891"/>
              <a:ext cx="112096" cy="4571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415057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467061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517734" y="142018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517734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467595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414766" y="1462150"/>
              <a:ext cx="18000" cy="1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1" dirty="0"/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7428244" y="5943002"/>
            <a:ext cx="1075764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Бюджет проекта </a:t>
            </a:r>
            <a:r>
              <a:rPr lang="ru-RU" sz="1001" b="1" dirty="0">
                <a:solidFill>
                  <a:srgbClr val="D35045"/>
                </a:solidFill>
              </a:rPr>
              <a:t>40 млн. руб.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957284" y="5930137"/>
            <a:ext cx="1116965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Сумма займа  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20 млн. руб.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838881" y="5943001"/>
            <a:ext cx="1042062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1" dirty="0"/>
              <a:t>Срок займа</a:t>
            </a:r>
            <a:br>
              <a:rPr lang="ru-RU" sz="1001" dirty="0"/>
            </a:br>
            <a:r>
              <a:rPr lang="ru-RU" sz="1001" b="1" dirty="0">
                <a:solidFill>
                  <a:srgbClr val="D35045"/>
                </a:solidFill>
              </a:rPr>
              <a:t>4 года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647517" y="853994"/>
            <a:ext cx="3957823" cy="30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1" b="1" dirty="0">
                <a:ea typeface="Calibri" panose="020F0502020204030204" pitchFamily="34" charset="0"/>
                <a:cs typeface="Times New Roman" panose="02020603050405020304" pitchFamily="18" charset="0"/>
              </a:rPr>
              <a:t>Проекты развития 2016 год</a:t>
            </a:r>
            <a:endParaRPr lang="ru-RU" sz="1401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647517" y="4906779"/>
            <a:ext cx="3957823" cy="30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1" b="1" dirty="0">
                <a:ea typeface="Calibri" panose="020F0502020204030204" pitchFamily="34" charset="0"/>
                <a:cs typeface="Times New Roman" panose="02020603050405020304" pitchFamily="18" charset="0"/>
              </a:rPr>
              <a:t>Совместные займы 2017 год</a:t>
            </a:r>
            <a:endParaRPr lang="ru-RU" sz="1401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5533066" y="2960944"/>
            <a:ext cx="3957823" cy="30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1" b="1" dirty="0">
                <a:ea typeface="Calibri" panose="020F0502020204030204" pitchFamily="34" charset="0"/>
                <a:cs typeface="Times New Roman" panose="02020603050405020304" pitchFamily="18" charset="0"/>
              </a:rPr>
              <a:t>Проекты развития 2017 год</a:t>
            </a:r>
            <a:endParaRPr lang="ru-RU" sz="140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798" y="2237680"/>
            <a:ext cx="374400" cy="3744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2643" y="2235852"/>
            <a:ext cx="364996" cy="364996"/>
          </a:xfrm>
          <a:prstGeom prst="rect">
            <a:avLst/>
          </a:prstGeom>
        </p:spPr>
      </p:pic>
      <p:pic>
        <p:nvPicPr>
          <p:cNvPr id="181" name="Рисунок 1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267" y="5926502"/>
            <a:ext cx="334162" cy="334162"/>
          </a:xfrm>
          <a:prstGeom prst="rect">
            <a:avLst/>
          </a:prstGeom>
        </p:spPr>
      </p:pic>
      <p:pic>
        <p:nvPicPr>
          <p:cNvPr id="182" name="Рисунок 1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798" y="5922755"/>
            <a:ext cx="374400" cy="374400"/>
          </a:xfrm>
          <a:prstGeom prst="rect">
            <a:avLst/>
          </a:prstGeom>
        </p:spPr>
      </p:pic>
      <p:pic>
        <p:nvPicPr>
          <p:cNvPr id="183" name="Рисунок 1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2643" y="5920927"/>
            <a:ext cx="364996" cy="364996"/>
          </a:xfrm>
          <a:prstGeom prst="rect">
            <a:avLst/>
          </a:prstGeom>
        </p:spPr>
      </p:pic>
      <p:pic>
        <p:nvPicPr>
          <p:cNvPr id="202" name="Рисунок 2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267" y="3887962"/>
            <a:ext cx="334162" cy="334162"/>
          </a:xfrm>
          <a:prstGeom prst="rect">
            <a:avLst/>
          </a:prstGeom>
        </p:spPr>
      </p:pic>
      <p:pic>
        <p:nvPicPr>
          <p:cNvPr id="203" name="Рисунок 2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798" y="3884215"/>
            <a:ext cx="374400" cy="374400"/>
          </a:xfrm>
          <a:prstGeom prst="rect">
            <a:avLst/>
          </a:prstGeom>
        </p:spPr>
      </p:pic>
      <p:pic>
        <p:nvPicPr>
          <p:cNvPr id="204" name="Рисунок 2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2643" y="3882387"/>
            <a:ext cx="364996" cy="364996"/>
          </a:xfrm>
          <a:prstGeom prst="rect">
            <a:avLst/>
          </a:prstGeom>
        </p:spPr>
      </p:pic>
      <p:pic>
        <p:nvPicPr>
          <p:cNvPr id="205" name="Рисунок 20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123" y="2021208"/>
            <a:ext cx="334162" cy="334162"/>
          </a:xfrm>
          <a:prstGeom prst="rect">
            <a:avLst/>
          </a:prstGeom>
        </p:spPr>
      </p:pic>
      <p:pic>
        <p:nvPicPr>
          <p:cNvPr id="206" name="Рисунок 20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654" y="2017461"/>
            <a:ext cx="374400" cy="374400"/>
          </a:xfrm>
          <a:prstGeom prst="rect">
            <a:avLst/>
          </a:prstGeom>
        </p:spPr>
      </p:pic>
      <p:pic>
        <p:nvPicPr>
          <p:cNvPr id="207" name="Рисунок 2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66499" y="2015633"/>
            <a:ext cx="364996" cy="364996"/>
          </a:xfrm>
          <a:prstGeom prst="rect">
            <a:avLst/>
          </a:prstGeom>
        </p:spPr>
      </p:pic>
      <p:pic>
        <p:nvPicPr>
          <p:cNvPr id="208" name="Рисунок 20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123" y="4285475"/>
            <a:ext cx="334162" cy="334162"/>
          </a:xfrm>
          <a:prstGeom prst="rect">
            <a:avLst/>
          </a:prstGeom>
        </p:spPr>
      </p:pic>
      <p:pic>
        <p:nvPicPr>
          <p:cNvPr id="209" name="Рисунок 2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654" y="4281728"/>
            <a:ext cx="374400" cy="374400"/>
          </a:xfrm>
          <a:prstGeom prst="rect">
            <a:avLst/>
          </a:prstGeom>
        </p:spPr>
      </p:pic>
      <p:pic>
        <p:nvPicPr>
          <p:cNvPr id="210" name="Рисунок 20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66499" y="4279900"/>
            <a:ext cx="364996" cy="364996"/>
          </a:xfrm>
          <a:prstGeom prst="rect">
            <a:avLst/>
          </a:prstGeom>
        </p:spPr>
      </p:pic>
      <p:pic>
        <p:nvPicPr>
          <p:cNvPr id="211" name="Рисунок 2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123" y="5980019"/>
            <a:ext cx="334162" cy="334162"/>
          </a:xfrm>
          <a:prstGeom prst="rect">
            <a:avLst/>
          </a:prstGeom>
        </p:spPr>
      </p:pic>
      <p:pic>
        <p:nvPicPr>
          <p:cNvPr id="212" name="Рисунок 2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654" y="5976272"/>
            <a:ext cx="374400" cy="374400"/>
          </a:xfrm>
          <a:prstGeom prst="rect">
            <a:avLst/>
          </a:prstGeom>
        </p:spPr>
      </p:pic>
      <p:pic>
        <p:nvPicPr>
          <p:cNvPr id="213" name="Рисунок 2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66499" y="5974444"/>
            <a:ext cx="364996" cy="36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797</Words>
  <Application>Microsoft Office PowerPoint</Application>
  <PresentationFormat>Лист A4 (210x297 мм)</PresentationFormat>
  <Paragraphs>186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Valeriya</dc:creator>
  <cp:lastModifiedBy>User1</cp:lastModifiedBy>
  <cp:revision>50</cp:revision>
  <dcterms:created xsi:type="dcterms:W3CDTF">2018-04-10T05:55:24Z</dcterms:created>
  <dcterms:modified xsi:type="dcterms:W3CDTF">2018-05-07T12:37:23Z</dcterms:modified>
</cp:coreProperties>
</file>