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sldIdLst>
    <p:sldId id="323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15" r:id="rId11"/>
    <p:sldId id="314" r:id="rId12"/>
    <p:sldId id="311" r:id="rId13"/>
    <p:sldId id="322" r:id="rId14"/>
    <p:sldId id="313" r:id="rId15"/>
    <p:sldId id="334" r:id="rId16"/>
    <p:sldId id="320" r:id="rId17"/>
    <p:sldId id="318" r:id="rId18"/>
    <p:sldId id="317" r:id="rId19"/>
    <p:sldId id="333" r:id="rId20"/>
    <p:sldId id="332" r:id="rId21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F4D4"/>
    <a:srgbClr val="DAEFD1"/>
    <a:srgbClr val="DFF1C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1;&#1102;&#1076;&#1078;&#1077;&#1090;&#1085;&#1086;&#1077;%20&#1087;&#1086;&#1089;&#1083;&#1072;&#1085;&#1080;&#1077;%20&#1075;&#1083;&#1072;&#1074;&#1099;\BP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86;&#1090;&#1076;&#1077;&#1083;%20&#1101;&#1082;&#1086;&#1085;&#1086;&#1084;&#1080;&#1082;&#1080;%20&#1080;%20&#1090;&#1086;&#1088;&#1075;&#1086;&#1074;&#1083;&#1080;\&#1041;&#1102;&#1076;&#1078;&#1077;&#1090;&#1085;&#1086;&#1077;%20&#1087;&#1086;&#1089;&#1083;&#1072;&#1085;&#1080;&#1077;%20&#1075;&#1083;&#1072;&#1074;&#1099;%202019\&#1080;&#1085;&#1092;&#1086;&#1088;&#1084;&#1072;&#1094;&#1080;&#1103;\&#1076;&#1086;&#1087;.&#1080;&#1085;&#1092;&#1086;&#1088;&#1084;\BP%20-%20&#1082;&#1086;&#1087;&#1080;&#1103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1;&#1102;&#1076;&#1078;&#1077;&#1090;&#1085;&#1086;&#1077;%20&#1087;&#1086;&#1089;&#1083;&#1072;&#1085;&#1080;&#1077;%20&#1075;&#1083;&#1072;&#1074;&#1099;\BP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41;&#1102;&#1076;&#1078;&#1077;&#1090;&#1085;&#1086;&#1077;%20&#1087;&#1086;&#1089;&#1083;&#1072;&#1085;&#1080;&#1077;%20&#1075;&#1083;&#1072;&#1074;&#1099;\BP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86;&#1090;&#1076;&#1077;&#1083;%20&#1101;&#1082;&#1086;&#1085;&#1086;&#1084;&#1080;&#1082;&#1080;%20&#1080;%20&#1090;&#1086;&#1088;&#1075;&#1086;&#1074;&#1083;&#1080;\&#1041;&#1102;&#1076;&#1078;&#1077;&#1090;&#1085;&#1086;&#1077;%20&#1087;&#1086;&#1089;&#1083;&#1072;&#1085;&#1080;&#1077;%20&#1075;&#1083;&#1072;&#1074;&#1099;%202019\&#1080;&#1085;&#1092;&#1086;&#1088;&#1084;&#1072;&#1094;&#1080;&#1103;\&#1076;&#1086;&#1087;.&#1080;&#1085;&#1092;&#1086;&#1088;&#1084;\BP%20-%20&#1082;&#1086;&#1087;&#1080;&#1103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86;&#1090;&#1076;&#1077;&#1083;%20&#1101;&#1082;&#1086;&#1085;&#1086;&#1084;&#1080;&#1082;&#1080;%20&#1080;%20&#1090;&#1086;&#1088;&#1075;&#1086;&#1074;&#1083;&#1080;\&#1041;&#1102;&#1076;&#1078;&#1077;&#1090;&#1085;&#1086;&#1077;%20&#1087;&#1086;&#1089;&#1083;&#1072;&#1085;&#1080;&#1077;%20&#1075;&#1083;&#1072;&#1074;&#1099;%202019\&#1076;&#1086;&#1087;.&#1080;&#1085;&#1092;&#1086;&#1088;&#1084;\BP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erver\&#1086;&#1090;&#1076;&#1077;&#1083;%20&#1101;&#1082;&#1086;&#1085;&#1086;&#1084;&#1080;&#1082;&#1080;%20&#1080;%20&#1090;&#1086;&#1088;&#1075;&#1086;&#1074;&#1083;&#1080;\&#1044;&#1086;&#1082;&#1083;&#1072;&#1076;%20&#1075;&#1083;&#1072;&#1074;&#1099;%202018\&#1087;&#1088;&#1077;&#1079;&#1077;&#1085;&#1090;&#1072;&#1094;&#1080;&#1103;\7,05\&#1056;&#1072;&#1089;&#1095;&#1077;&#1090;&#1099;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87;&#1088;\12,12\&#1056;&#1072;&#1089;&#1095;&#1077;&#1090;&#1099;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87;&#1088;\12,12\&#1056;&#1072;&#1089;&#1095;&#1077;&#1090;&#1099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87;&#1088;\12,12\&#1056;&#1072;&#1089;&#1095;&#1077;&#1090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86;&#1090;&#1076;&#1077;&#1083;%20&#1101;&#1082;&#1086;&#1085;&#1086;&#1084;&#1080;&#1082;&#1080;%20&#1080;%20&#1090;&#1086;&#1088;&#1075;&#1086;&#1074;&#1083;&#1080;\&#1041;&#1102;&#1076;&#1078;&#1077;&#1090;&#1085;&#1086;&#1077;%20&#1087;&#1086;&#1089;&#1083;&#1072;&#1085;&#1080;&#1077;%20&#1075;&#1083;&#1072;&#1074;&#1099;%202019\&#1080;&#1085;&#1092;&#1086;&#1088;&#1084;&#1072;&#1094;&#1080;&#1103;\&#1076;&#1086;&#1087;.&#1080;&#1085;&#1092;&#1086;&#1088;&#1084;\BP%20-%20&#1082;&#1086;&#1087;&#1080;&#1103;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User\Documents\&#1051;&#1045;&#1057;\&#1089;&#1083;&#1072;&#1081;&#1076;&#1099;\2019\&#1057;&#1083;&#1072;&#1081;&#1076;&#1099;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41;&#1102;&#1076;&#1078;&#1077;&#1090;%202020-2022%20&#1075;.&#1075;\2%20&#1095;&#1090;&#1077;&#1085;&#1080;&#1077;%202020-2021\&#1060;&#1091;&#1085;&#1082;&#1094;&#1080;&#1086;&#1085;&#1072;&#1083;&#1100;&#1085;&#1072;&#1103;\&#1089;&#1090;&#1088;&#1091;&#1082;&#1090;&#1091;&#1088;&#1072;%20&#1088;&#1072;&#1089;&#1093;&#1086;&#1076;&#1086;&#1074;%20&#1073;&#1102;&#1076;&#1078;&#1077;&#1090;&#1072;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41;&#1102;&#1076;&#1078;&#1077;&#1090;%202020-2022%20&#1075;.&#1075;\2%20&#1095;&#1090;&#1077;&#1085;&#1080;&#1077;%202020-2021\&#1060;&#1091;&#1085;&#1082;&#1094;&#1080;&#1086;&#1085;&#1072;&#1083;&#1100;&#1085;&#1072;&#1103;\&#1089;&#1090;&#1088;&#1091;&#1082;&#1090;&#1091;&#1088;&#1072;%20&#1088;&#1072;&#1089;&#1093;&#1086;&#1076;&#1086;&#1074;%20&#1073;&#1102;&#1076;&#1078;&#1077;&#1090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86;&#1090;&#1076;&#1077;&#1083;%20&#1101;&#1082;&#1086;&#1085;&#1086;&#1084;&#1080;&#1082;&#1080;%20&#1080;%20&#1090;&#1086;&#1088;&#1075;&#1086;&#1074;&#1083;&#1080;\&#1041;&#1102;&#1076;&#1078;&#1077;&#1090;&#1085;&#1086;&#1077;%20&#1087;&#1086;&#1089;&#1083;&#1072;&#1085;&#1080;&#1077;%20&#1075;&#1083;&#1072;&#1074;&#1099;%202019\&#1080;&#1085;&#1092;&#1086;&#1088;&#1084;&#1072;&#1094;&#1080;&#1103;\&#1076;&#1086;&#1087;.&#1080;&#1085;&#1092;&#1086;&#1088;&#1084;\BP%20-%20&#1082;&#1086;&#1087;&#1080;&#1103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86;&#1090;&#1076;&#1077;&#1083;%20&#1101;&#1082;&#1086;&#1085;&#1086;&#1084;&#1080;&#1082;&#1080;%20&#1080;%20&#1090;&#1086;&#1088;&#1075;&#1086;&#1074;&#1083;&#1080;\&#1041;&#1102;&#1076;&#1078;&#1077;&#1090;&#1085;&#1086;&#1077;%20&#1087;&#1086;&#1089;&#1083;&#1072;&#1085;&#1080;&#1077;%20&#1075;&#1083;&#1072;&#1074;&#1099;%202019\&#1080;&#1085;&#1092;&#1086;&#1088;&#1084;&#1072;&#1094;&#1080;&#1103;\&#1076;&#1086;&#1087;.&#1080;&#1085;&#1092;&#1086;&#1088;&#1084;\BP%20-%20&#1082;&#1086;&#1087;&#1080;&#1103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86;&#1090;&#1076;&#1077;&#1083;%20&#1101;&#1082;&#1086;&#1085;&#1086;&#1084;&#1080;&#1082;&#1080;%20&#1080;%20&#1090;&#1086;&#1088;&#1075;&#1086;&#1074;&#1083;&#1080;\&#1041;&#1102;&#1076;&#1078;&#1077;&#1090;&#1085;&#1086;&#1077;%20&#1087;&#1086;&#1089;&#1083;&#1072;&#1085;&#1080;&#1077;%20&#1075;&#1083;&#1072;&#1074;&#1099;%202019\&#1080;&#1085;&#1092;&#1086;&#1088;&#1084;&#1072;&#1094;&#1080;&#1103;\&#1076;&#1086;&#1087;.&#1080;&#1085;&#1092;&#1086;&#1088;&#1084;\BP%20-%20&#1082;&#1086;&#1087;&#1080;&#1103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86;&#1090;&#1076;&#1077;&#1083;%20&#1101;&#1082;&#1086;&#1085;&#1086;&#1084;&#1080;&#1082;&#1080;%20&#1080;%20&#1090;&#1086;&#1088;&#1075;&#1086;&#1074;&#1083;&#1080;\&#1041;&#1102;&#1076;&#1078;&#1077;&#1090;&#1085;&#1086;&#1077;%20&#1087;&#1086;&#1089;&#1083;&#1072;&#1085;&#1080;&#1077;%20&#1075;&#1083;&#1072;&#1074;&#1099;%202019\&#1080;&#1085;&#1092;&#1086;&#1088;&#1084;&#1072;&#1094;&#1080;&#1103;\&#1076;&#1086;&#1087;.&#1080;&#1085;&#1092;&#1086;&#1088;&#1084;\BP%20-%20&#1082;&#1086;&#1087;&#1080;&#1103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86;&#1090;&#1076;&#1077;&#1083;%20&#1101;&#1082;&#1086;&#1085;&#1086;&#1084;&#1080;&#1082;&#1080;%20&#1080;%20&#1090;&#1086;&#1088;&#1075;&#1086;&#1074;&#1083;&#1080;\&#1041;&#1102;&#1076;&#1078;&#1077;&#1090;&#1085;&#1086;&#1077;%20&#1087;&#1086;&#1089;&#1083;&#1072;&#1085;&#1080;&#1077;%20&#1075;&#1083;&#1072;&#1074;&#1099;%202019\&#1080;&#1085;&#1092;&#1086;&#1088;&#1084;&#1072;&#1094;&#1080;&#1103;\&#1076;&#1086;&#1087;.&#1080;&#1085;&#1092;&#1086;&#1088;&#1084;\BP%20-%20&#1082;&#1086;&#1087;&#1080;&#1103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86;&#1090;&#1076;&#1077;&#1083;%20&#1101;&#1082;&#1086;&#1085;&#1086;&#1084;&#1080;&#1082;&#1080;%20&#1080;%20&#1090;&#1086;&#1088;&#1075;&#1086;&#1074;&#1083;&#1080;\&#1041;&#1102;&#1076;&#1078;&#1077;&#1090;&#1085;&#1086;&#1077;%20&#1087;&#1086;&#1089;&#1083;&#1072;&#1085;&#1080;&#1077;%20&#1075;&#1083;&#1072;&#1074;&#1099;%202019\&#1080;&#1085;&#1092;&#1086;&#1088;&#1084;&#1072;&#1094;&#1080;&#1103;\&#1076;&#1086;&#1087;.&#1080;&#1085;&#1092;&#1086;&#1088;&#1084;\BP%20-%20&#1082;&#1086;&#1087;&#1080;&#1103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er\&#1086;&#1090;&#1076;&#1077;&#1083;%20&#1101;&#1082;&#1086;&#1085;&#1086;&#1084;&#1080;&#1082;&#1080;%20&#1080;%20&#1090;&#1086;&#1088;&#1075;&#1086;&#1074;&#1083;&#1080;\&#1041;&#1102;&#1076;&#1078;&#1077;&#1090;&#1085;&#1086;&#1077;%20&#1087;&#1086;&#1089;&#1083;&#1072;&#1085;&#1080;&#1077;%20&#1075;&#1083;&#1072;&#1074;&#1099;%202019\&#1080;&#1085;&#1092;&#1086;&#1088;&#1084;&#1072;&#1094;&#1080;&#1103;\&#1076;&#1086;&#1087;.&#1080;&#1085;&#1092;&#1086;&#1088;&#1084;\BP%20-%20&#1082;&#1086;&#1087;&#1080;&#110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0"/>
  <c:chart>
    <c:title>
      <c:tx>
        <c:rich>
          <a:bodyPr/>
          <a:lstStyle/>
          <a:p>
            <a:pPr>
              <a:defRPr sz="1800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Доля в общем объеме </a:t>
            </a:r>
          </a:p>
          <a:p>
            <a:pPr>
              <a:defRPr sz="1800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отгруженной продукции, %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</c:dLbls>
          <c:cat>
            <c:strRef>
              <c:f>'2'!$B$21:$B$23</c:f>
              <c:strCache>
                <c:ptCount val="3"/>
                <c:pt idx="0">
                  <c:v>Промышленность</c:v>
                </c:pt>
                <c:pt idx="1">
                  <c:v>Сельское хозяйство</c:v>
                </c:pt>
                <c:pt idx="2">
                  <c:v>Прочие</c:v>
                </c:pt>
              </c:strCache>
            </c:strRef>
          </c:cat>
          <c:val>
            <c:numRef>
              <c:f>'2'!$C$21:$C$23</c:f>
              <c:numCache>
                <c:formatCode>0%</c:formatCode>
                <c:ptCount val="3"/>
                <c:pt idx="0" formatCode="0.0%">
                  <c:v>0.91300000000000003</c:v>
                </c:pt>
                <c:pt idx="1">
                  <c:v>4.0000000000000112E-2</c:v>
                </c:pt>
                <c:pt idx="2" formatCode="0.0%">
                  <c:v>4.6999999999999972E-2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6773753280840533"/>
          <c:y val="0.25004398701032415"/>
          <c:w val="0.41559580052493444"/>
          <c:h val="0.69981913372605364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6"/>
  <c:chart>
    <c:title>
      <c:tx>
        <c:rich>
          <a:bodyPr/>
          <a:lstStyle/>
          <a:p>
            <a:pPr>
              <a:defRPr/>
            </a:pPr>
            <a:r>
              <a:rPr lang="ru-RU" dirty="0"/>
              <a:t>Товары народного </a:t>
            </a:r>
            <a:r>
              <a:rPr lang="ru-RU" dirty="0" smtClean="0"/>
              <a:t>потребления</a:t>
            </a:r>
            <a:endParaRPr lang="ru-RU" dirty="0"/>
          </a:p>
        </c:rich>
      </c:tx>
      <c:layout>
        <c:manualLayout>
          <c:xMode val="edge"/>
          <c:yMode val="edge"/>
          <c:x val="0.31377938683141487"/>
          <c:y val="0.11651124234683743"/>
        </c:manualLayout>
      </c:layout>
    </c:title>
    <c:plotArea>
      <c:layout/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3.5273858460171295E-2"/>
                  <c:y val="-9.8389902916059868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5273858460171323E-2"/>
                  <c:y val="-7.0278502082899846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2.6071982340126584E-2"/>
                  <c:y val="-0.10541775312434958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2206566420156242E-2"/>
                  <c:y val="-9.1362052707769828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2206566420156242E-2"/>
                  <c:y val="-9.8389902916059868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2206566420156242E-2"/>
                  <c:y val="-7.0278502082899846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0672920400148802E-2"/>
                  <c:y val="-8.4334202499480343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val>
            <c:numRef>
              <c:f>'6'!$L$3:$L$9</c:f>
              <c:numCache>
                <c:formatCode>General</c:formatCode>
                <c:ptCount val="7"/>
                <c:pt idx="0">
                  <c:v>676</c:v>
                </c:pt>
                <c:pt idx="1">
                  <c:v>723</c:v>
                </c:pt>
                <c:pt idx="2">
                  <c:v>661</c:v>
                </c:pt>
                <c:pt idx="3">
                  <c:v>664</c:v>
                </c:pt>
                <c:pt idx="4">
                  <c:v>713</c:v>
                </c:pt>
                <c:pt idx="5">
                  <c:v>734</c:v>
                </c:pt>
                <c:pt idx="6">
                  <c:v>756</c:v>
                </c:pt>
              </c:numCache>
            </c:numRef>
          </c:val>
        </c:ser>
        <c:dLbls>
          <c:showVal val="1"/>
        </c:dLbls>
        <c:marker val="1"/>
        <c:axId val="66902272"/>
        <c:axId val="66981888"/>
      </c:lineChart>
      <c:catAx>
        <c:axId val="66902272"/>
        <c:scaling>
          <c:orientation val="minMax"/>
        </c:scaling>
        <c:delete val="1"/>
        <c:axPos val="b"/>
        <c:majorTickMark val="none"/>
        <c:tickLblPos val="none"/>
        <c:crossAx val="66981888"/>
        <c:crosses val="autoZero"/>
        <c:auto val="1"/>
        <c:lblAlgn val="ctr"/>
        <c:lblOffset val="100"/>
      </c:catAx>
      <c:valAx>
        <c:axId val="66981888"/>
        <c:scaling>
          <c:orientation val="minMax"/>
        </c:scaling>
        <c:delete val="1"/>
        <c:axPos val="l"/>
        <c:numFmt formatCode="General" sourceLinked="1"/>
        <c:tickLblPos val="none"/>
        <c:crossAx val="66902272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title>
      <c:tx>
        <c:rich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Валовый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надой, тонн</a:t>
            </a:r>
          </a:p>
        </c:rich>
      </c:tx>
      <c:layout/>
    </c:title>
    <c:plotArea>
      <c:layout/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7.9692586120153133E-2"/>
                  <c:y val="5.555555555555545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</a:t>
                    </a:r>
                    <a:r>
                      <a:rPr lang="ru-RU" dirty="0" smtClean="0"/>
                      <a:t>5805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1"/>
              <c:layout>
                <c:manualLayout>
                  <c:x val="-8.8159267838698527E-2"/>
                  <c:y val="-6.018518518518514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26748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2"/>
              <c:layout>
                <c:manualLayout>
                  <c:x val="-6.5581449922577639E-2"/>
                  <c:y val="8.333333333333334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28317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3"/>
              <c:layout>
                <c:manualLayout>
                  <c:x val="-8.8159267838698527E-2"/>
                  <c:y val="-3.703703703703705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29675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4"/>
              <c:layout>
                <c:manualLayout>
                  <c:x val="-5.7248031496062966E-2"/>
                  <c:y val="6.84011300331709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31800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5"/>
              <c:layout>
                <c:manualLayout>
                  <c:x val="-8.8159267838698527E-2"/>
                  <c:y val="-5.55555555555554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3200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6"/>
              <c:layout>
                <c:manualLayout>
                  <c:x val="-7.9692586120153133E-2"/>
                  <c:y val="7.8703703703703734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7.4048131641123532E-2"/>
                  <c:y val="-7.8703703703703734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1.3335801485869431E-2"/>
                  <c:y val="7.8703703703703734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val>
            <c:numRef>
              <c:f>Лист1!$D$3:$L$3</c:f>
              <c:numCache>
                <c:formatCode>General</c:formatCode>
                <c:ptCount val="9"/>
                <c:pt idx="0">
                  <c:v>22218</c:v>
                </c:pt>
                <c:pt idx="1">
                  <c:v>25805</c:v>
                </c:pt>
                <c:pt idx="2">
                  <c:v>26748</c:v>
                </c:pt>
                <c:pt idx="3">
                  <c:v>28317</c:v>
                </c:pt>
                <c:pt idx="4">
                  <c:v>29675</c:v>
                </c:pt>
                <c:pt idx="5">
                  <c:v>31800</c:v>
                </c:pt>
                <c:pt idx="6">
                  <c:v>32000</c:v>
                </c:pt>
                <c:pt idx="7">
                  <c:v>32000</c:v>
                </c:pt>
                <c:pt idx="8">
                  <c:v>32000</c:v>
                </c:pt>
              </c:numCache>
            </c:numRef>
          </c:val>
        </c:ser>
        <c:dLbls>
          <c:showVal val="1"/>
        </c:dLbls>
        <c:marker val="1"/>
        <c:axId val="67321856"/>
        <c:axId val="67323392"/>
      </c:lineChart>
      <c:catAx>
        <c:axId val="67321856"/>
        <c:scaling>
          <c:orientation val="minMax"/>
        </c:scaling>
        <c:delete val="1"/>
        <c:axPos val="b"/>
        <c:majorTickMark val="none"/>
        <c:tickLblPos val="none"/>
        <c:crossAx val="67323392"/>
        <c:crosses val="autoZero"/>
        <c:auto val="1"/>
        <c:lblAlgn val="ctr"/>
        <c:lblOffset val="100"/>
      </c:catAx>
      <c:valAx>
        <c:axId val="67323392"/>
        <c:scaling>
          <c:orientation val="minMax"/>
        </c:scaling>
        <c:delete val="1"/>
        <c:axPos val="l"/>
        <c:numFmt formatCode="General" sourceLinked="1"/>
        <c:tickLblPos val="none"/>
        <c:crossAx val="673218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title>
      <c:tx>
        <c:rich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Поголовье коров, гол</a:t>
            </a:r>
          </a:p>
        </c:rich>
      </c:tx>
      <c:layout/>
    </c:title>
    <c:plotArea>
      <c:layout/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5.6139702426226144E-2"/>
                  <c:y val="5.092592592592592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3875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1"/>
              <c:layout>
                <c:manualLayout>
                  <c:x val="-6.4279823609342548E-2"/>
                  <c:y val="-6.944444444444450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4079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2"/>
              <c:layout>
                <c:manualLayout>
                  <c:x val="-4.7999581243109823E-2"/>
                  <c:y val="3.703703703703705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4353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3"/>
              <c:layout>
                <c:manualLayout>
                  <c:x val="-7.241994479245896E-2"/>
                  <c:y val="-5.0925925925925923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5.6139702426226144E-2"/>
                  <c:y val="6.9444444444444503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5.3426328698520674E-2"/>
                  <c:y val="-5.0925925925925923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6.4279823609342548E-2"/>
                  <c:y val="7.407407407407407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6.4279823609342548E-2"/>
                  <c:y val="-5.0925925925925923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4.3583618914137923E-2"/>
                  <c:y val="4.6296296296296523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val>
            <c:numRef>
              <c:f>Лист1!$D$4:$L$4</c:f>
              <c:numCache>
                <c:formatCode>General</c:formatCode>
                <c:ptCount val="9"/>
                <c:pt idx="0">
                  <c:v>3660</c:v>
                </c:pt>
                <c:pt idx="1">
                  <c:v>3875</c:v>
                </c:pt>
                <c:pt idx="2">
                  <c:v>4079</c:v>
                </c:pt>
                <c:pt idx="3">
                  <c:v>4353</c:v>
                </c:pt>
                <c:pt idx="4">
                  <c:v>4677</c:v>
                </c:pt>
                <c:pt idx="5">
                  <c:v>4700</c:v>
                </c:pt>
                <c:pt idx="6">
                  <c:v>4700</c:v>
                </c:pt>
                <c:pt idx="7">
                  <c:v>4700</c:v>
                </c:pt>
                <c:pt idx="8">
                  <c:v>4700</c:v>
                </c:pt>
              </c:numCache>
            </c:numRef>
          </c:val>
        </c:ser>
        <c:dLbls>
          <c:showVal val="1"/>
        </c:dLbls>
        <c:marker val="1"/>
        <c:axId val="67351680"/>
        <c:axId val="67353216"/>
      </c:lineChart>
      <c:catAx>
        <c:axId val="67351680"/>
        <c:scaling>
          <c:orientation val="minMax"/>
        </c:scaling>
        <c:delete val="1"/>
        <c:axPos val="b"/>
        <c:majorTickMark val="none"/>
        <c:tickLblPos val="none"/>
        <c:crossAx val="67353216"/>
        <c:crosses val="autoZero"/>
        <c:auto val="1"/>
        <c:lblAlgn val="ctr"/>
        <c:lblOffset val="100"/>
      </c:catAx>
      <c:valAx>
        <c:axId val="67353216"/>
        <c:scaling>
          <c:orientation val="minMax"/>
        </c:scaling>
        <c:delete val="1"/>
        <c:axPos val="l"/>
        <c:numFmt formatCode="General" sourceLinked="1"/>
        <c:tickLblPos val="none"/>
        <c:crossAx val="673516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Надой</a:t>
            </a:r>
            <a:r>
              <a:rPr lang="ru-RU" baseline="0"/>
              <a:t> на 1 корову, кг</a:t>
            </a:r>
            <a:endParaRPr lang="ru-RU"/>
          </a:p>
        </c:rich>
      </c:tx>
      <c:layout/>
    </c:title>
    <c:plotArea>
      <c:layout/>
      <c:lineChart>
        <c:grouping val="stacked"/>
        <c:ser>
          <c:idx val="0"/>
          <c:order val="0"/>
          <c:spPr>
            <a:ln>
              <a:solidFill>
                <a:schemeClr val="accent2"/>
              </a:solidFill>
            </a:ln>
          </c:spPr>
          <c:marker>
            <c:spPr>
              <a:ln>
                <a:solidFill>
                  <a:schemeClr val="accent2"/>
                </a:solidFill>
              </a:ln>
            </c:spPr>
          </c:marker>
          <c:dLbls>
            <c:dLbl>
              <c:idx val="0"/>
              <c:layout>
                <c:manualLayout>
                  <c:x val="-6.2295575720944373E-2"/>
                  <c:y val="3.7037037037037056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1.5371635567505761E-2"/>
                  <c:y val="-7.8703703703703734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2.1843903174876767E-2"/>
                  <c:y val="-6.4814814814815103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6406505291461E-2"/>
                  <c:y val="-8.7921521388467747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478843838961828E-2"/>
                  <c:y val="-8.2426426301688546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9642639095146405E-2"/>
                  <c:y val="-4.9455855781013067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2.8316170782247435E-2"/>
                  <c:y val="-8.2426426301688546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4.2878772898831914E-2"/>
                  <c:y val="-8.2426426301688546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3.1552304585932861E-2"/>
                  <c:y val="-8.7921521388467747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val>
            <c:numRef>
              <c:f>'7'!$D$5:$L$5</c:f>
              <c:numCache>
                <c:formatCode>General</c:formatCode>
                <c:ptCount val="9"/>
                <c:pt idx="0">
                  <c:v>6901</c:v>
                </c:pt>
                <c:pt idx="1">
                  <c:v>6801</c:v>
                </c:pt>
                <c:pt idx="2">
                  <c:v>6796</c:v>
                </c:pt>
                <c:pt idx="3">
                  <c:v>6737</c:v>
                </c:pt>
                <c:pt idx="4">
                  <c:v>6765</c:v>
                </c:pt>
                <c:pt idx="5">
                  <c:v>6805</c:v>
                </c:pt>
                <c:pt idx="6">
                  <c:v>6805</c:v>
                </c:pt>
                <c:pt idx="7">
                  <c:v>6805</c:v>
                </c:pt>
                <c:pt idx="8">
                  <c:v>6805</c:v>
                </c:pt>
              </c:numCache>
            </c:numRef>
          </c:val>
        </c:ser>
        <c:dLbls>
          <c:showVal val="1"/>
        </c:dLbls>
        <c:marker val="1"/>
        <c:axId val="67632512"/>
        <c:axId val="67642496"/>
      </c:lineChart>
      <c:catAx>
        <c:axId val="67632512"/>
        <c:scaling>
          <c:orientation val="minMax"/>
        </c:scaling>
        <c:delete val="1"/>
        <c:axPos val="b"/>
        <c:majorTickMark val="none"/>
        <c:tickLblPos val="none"/>
        <c:crossAx val="67642496"/>
        <c:crosses val="autoZero"/>
        <c:auto val="1"/>
        <c:lblAlgn val="ctr"/>
        <c:lblOffset val="100"/>
      </c:catAx>
      <c:valAx>
        <c:axId val="67642496"/>
        <c:scaling>
          <c:orientation val="minMax"/>
        </c:scaling>
        <c:delete val="1"/>
        <c:axPos val="l"/>
        <c:numFmt formatCode="General" sourceLinked="1"/>
        <c:tickLblPos val="none"/>
        <c:crossAx val="67632512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autoTitleDeleted val="1"/>
    <c:plotArea>
      <c:layout>
        <c:manualLayout>
          <c:layoutTarget val="inner"/>
          <c:xMode val="edge"/>
          <c:yMode val="edge"/>
          <c:x val="1.6849059443771314E-2"/>
          <c:y val="0.16940773987006244"/>
          <c:w val="0.96630188111245752"/>
          <c:h val="0.77578387370139512"/>
        </c:manualLayout>
      </c:layout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5.561780774318259E-2"/>
                  <c:y val="0.12674313391526695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4.7892047650054954E-2"/>
                  <c:y val="-0.11090024217585699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3256591594178363E-2"/>
                  <c:y val="0.14258602565467327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0079311314795612E-2"/>
                  <c:y val="-0.10561927826272099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5.5617807743182673E-2"/>
                  <c:y val="0.1161812060889932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2440527463800085E-2"/>
                  <c:y val="-0.1214621700021303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4.3256591594178363E-2"/>
                  <c:y val="9.5057350436450236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4.6346895631429415E-2"/>
                  <c:y val="-8.9776386523312768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3.4360409263320298E-2"/>
                  <c:y val="7.3933494783904624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val>
            <c:numRef>
              <c:f>инфляция!$B$2:$B$10</c:f>
              <c:numCache>
                <c:formatCode>General</c:formatCode>
                <c:ptCount val="9"/>
                <c:pt idx="0">
                  <c:v>107.4</c:v>
                </c:pt>
                <c:pt idx="1">
                  <c:v>107.3</c:v>
                </c:pt>
                <c:pt idx="2">
                  <c:v>114.5</c:v>
                </c:pt>
                <c:pt idx="3">
                  <c:v>107.5</c:v>
                </c:pt>
                <c:pt idx="4">
                  <c:v>102.8</c:v>
                </c:pt>
                <c:pt idx="5">
                  <c:v>102.7</c:v>
                </c:pt>
                <c:pt idx="6">
                  <c:v>104.1</c:v>
                </c:pt>
                <c:pt idx="7">
                  <c:v>103.8</c:v>
                </c:pt>
                <c:pt idx="8">
                  <c:v>104.4</c:v>
                </c:pt>
              </c:numCache>
            </c:numRef>
          </c:val>
        </c:ser>
        <c:dLbls>
          <c:showVal val="1"/>
        </c:dLbls>
        <c:marker val="1"/>
        <c:axId val="67786624"/>
        <c:axId val="67788160"/>
      </c:lineChart>
      <c:catAx>
        <c:axId val="67786624"/>
        <c:scaling>
          <c:orientation val="minMax"/>
        </c:scaling>
        <c:delete val="1"/>
        <c:axPos val="b"/>
        <c:majorTickMark val="none"/>
        <c:tickLblPos val="none"/>
        <c:crossAx val="67788160"/>
        <c:crosses val="autoZero"/>
        <c:auto val="1"/>
        <c:lblAlgn val="ctr"/>
        <c:lblOffset val="100"/>
      </c:catAx>
      <c:valAx>
        <c:axId val="67788160"/>
        <c:scaling>
          <c:orientation val="minMax"/>
        </c:scaling>
        <c:delete val="1"/>
        <c:axPos val="l"/>
        <c:numFmt formatCode="General" sourceLinked="1"/>
        <c:tickLblPos val="none"/>
        <c:crossAx val="677866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autoTitleDeleted val="1"/>
    <c:plotArea>
      <c:layout>
        <c:manualLayout>
          <c:layoutTarget val="inner"/>
          <c:xMode val="edge"/>
          <c:yMode val="edge"/>
          <c:x val="0.27107055592844753"/>
          <c:y val="5.8203704490350762E-2"/>
          <c:w val="0.70893084774653015"/>
          <c:h val="0.84783917606141856"/>
        </c:manualLayout>
      </c:layout>
      <c:barChart>
        <c:barDir val="col"/>
        <c:grouping val="stacked"/>
        <c:ser>
          <c:idx val="0"/>
          <c:order val="0"/>
          <c:tx>
            <c:strRef>
              <c:f>Лист4!$A$2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smtClean="0"/>
                      <a:t>1</a:t>
                    </a:r>
                    <a:r>
                      <a:rPr lang="ru-RU" smtClean="0"/>
                      <a:t>195,3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b="1" smtClean="0"/>
                      <a:t>1</a:t>
                    </a:r>
                    <a:r>
                      <a:rPr lang="ru-RU" smtClean="0"/>
                      <a:t>235,2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b="1" smtClean="0"/>
                      <a:t>1</a:t>
                    </a:r>
                    <a:r>
                      <a:rPr lang="ru-RU" smtClean="0"/>
                      <a:t>167,9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Лист4!$B$1:$E$1</c:f>
              <c:strCache>
                <c:ptCount val="4"/>
                <c:pt idx="0">
                  <c:v>2019 Оценка</c:v>
                </c:pt>
                <c:pt idx="1">
                  <c:v>2020 Проект</c:v>
                </c:pt>
                <c:pt idx="2">
                  <c:v>2021 Проект</c:v>
                </c:pt>
                <c:pt idx="3">
                  <c:v>2022 Проект</c:v>
                </c:pt>
              </c:strCache>
            </c:strRef>
          </c:cat>
          <c:val>
            <c:numRef>
              <c:f>Лист4!$B$2:$E$2</c:f>
              <c:numCache>
                <c:formatCode>General</c:formatCode>
                <c:ptCount val="4"/>
                <c:pt idx="0">
                  <c:v>838.1</c:v>
                </c:pt>
                <c:pt idx="1">
                  <c:v>1149.2</c:v>
                </c:pt>
                <c:pt idx="2">
                  <c:v>1209</c:v>
                </c:pt>
                <c:pt idx="3">
                  <c:v>1135.0999999999999</c:v>
                </c:pt>
              </c:numCache>
            </c:numRef>
          </c:val>
        </c:ser>
        <c:ser>
          <c:idx val="1"/>
          <c:order val="1"/>
          <c:tx>
            <c:strRef>
              <c:f>Лист4!$A$3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b="1" smtClean="0"/>
                      <a:t>3</a:t>
                    </a:r>
                    <a:r>
                      <a:rPr lang="ru-RU" smtClean="0"/>
                      <a:t>00,4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1" smtClean="0"/>
                      <a:t>3</a:t>
                    </a:r>
                    <a:r>
                      <a:rPr lang="en-US" smtClean="0"/>
                      <a:t>0</a:t>
                    </a:r>
                    <a:r>
                      <a:rPr lang="ru-RU" smtClean="0"/>
                      <a:t>7,6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2.989310038997676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3</a:t>
                    </a:r>
                    <a:r>
                      <a:rPr lang="ru-RU" dirty="0" smtClean="0"/>
                      <a:t>19,9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Лист4!$B$1:$E$1</c:f>
              <c:strCache>
                <c:ptCount val="4"/>
                <c:pt idx="0">
                  <c:v>2019 Оценка</c:v>
                </c:pt>
                <c:pt idx="1">
                  <c:v>2020 Проект</c:v>
                </c:pt>
                <c:pt idx="2">
                  <c:v>2021 Проект</c:v>
                </c:pt>
                <c:pt idx="3">
                  <c:v>2022 Проект</c:v>
                </c:pt>
              </c:strCache>
            </c:strRef>
          </c:cat>
          <c:val>
            <c:numRef>
              <c:f>Лист4!$B$3:$E$3</c:f>
              <c:numCache>
                <c:formatCode>General</c:formatCode>
                <c:ptCount val="4"/>
                <c:pt idx="0">
                  <c:v>409.5</c:v>
                </c:pt>
                <c:pt idx="1">
                  <c:v>297.60000000000002</c:v>
                </c:pt>
                <c:pt idx="2">
                  <c:v>306.2</c:v>
                </c:pt>
                <c:pt idx="3">
                  <c:v>318.7</c:v>
                </c:pt>
              </c:numCache>
            </c:numRef>
          </c:val>
        </c:ser>
        <c:dLbls>
          <c:showVal val="1"/>
        </c:dLbls>
        <c:gapWidth val="95"/>
        <c:overlap val="100"/>
        <c:axId val="68053248"/>
        <c:axId val="68083712"/>
      </c:barChart>
      <c:catAx>
        <c:axId val="68053248"/>
        <c:scaling>
          <c:orientation val="minMax"/>
        </c:scaling>
        <c:axPos val="b"/>
        <c:majorTickMark val="none"/>
        <c:tickLblPos val="nextTo"/>
        <c:crossAx val="68083712"/>
        <c:crosses val="autoZero"/>
        <c:auto val="1"/>
        <c:lblAlgn val="ctr"/>
        <c:lblOffset val="100"/>
      </c:catAx>
      <c:valAx>
        <c:axId val="68083712"/>
        <c:scaling>
          <c:orientation val="minMax"/>
        </c:scaling>
        <c:delete val="1"/>
        <c:axPos val="l"/>
        <c:numFmt formatCode="General" sourceLinked="1"/>
        <c:tickLblPos val="none"/>
        <c:crossAx val="68053248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8.7101004244859552E-3"/>
          <c:y val="0.35199808307551594"/>
          <c:w val="0.23781111747159309"/>
          <c:h val="0.4962876064618058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5.3333038219134134E-3"/>
          <c:y val="3.0764052334604371E-3"/>
          <c:w val="0.99466666666666659"/>
          <c:h val="0.7984285835238337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от предпринимателей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Лист1!$A$2:$A$5</c:f>
              <c:strCache>
                <c:ptCount val="4"/>
                <c:pt idx="0">
                  <c:v>2019 оценка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12.6</c:v>
                </c:pt>
                <c:pt idx="1">
                  <c:v>4.6499999999999995</c:v>
                </c:pt>
                <c:pt idx="2">
                  <c:v>1.8</c:v>
                </c:pt>
                <c:pt idx="3">
                  <c:v>1.6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Лист1!$A$2:$A$5</c:f>
              <c:strCache>
                <c:ptCount val="4"/>
                <c:pt idx="0">
                  <c:v>2019 оценка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11.9</c:v>
                </c:pt>
                <c:pt idx="1">
                  <c:v>10.1</c:v>
                </c:pt>
                <c:pt idx="2">
                  <c:v>10.4</c:v>
                </c:pt>
                <c:pt idx="3">
                  <c:v>10.9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</c:spPr>
          <c:cat>
            <c:strRef>
              <c:f>Лист1!$A$2:$A$5</c:f>
              <c:strCache>
                <c:ptCount val="4"/>
                <c:pt idx="0">
                  <c:v>2019 оценка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19.7</c:v>
                </c:pt>
                <c:pt idx="1">
                  <c:v>20.2</c:v>
                </c:pt>
                <c:pt idx="2">
                  <c:v>21.7</c:v>
                </c:pt>
                <c:pt idx="3">
                  <c:v>22.8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Доходы от продажи и использования имущества</c:v>
                </c:pt>
              </c:strCache>
            </c:strRef>
          </c:tx>
          <c:spPr>
            <a:solidFill>
              <a:srgbClr val="FA9500"/>
            </a:solidFill>
            <a:ln>
              <a:solidFill>
                <a:schemeClr val="tx1"/>
              </a:solidFill>
            </a:ln>
          </c:spPr>
          <c:cat>
            <c:strRef>
              <c:f>Лист1!$A$2:$A$5</c:f>
              <c:strCache>
                <c:ptCount val="4"/>
                <c:pt idx="0">
                  <c:v>2019 оценка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16.3</c:v>
                </c:pt>
                <c:pt idx="1">
                  <c:v>24.3</c:v>
                </c:pt>
                <c:pt idx="2">
                  <c:v>19.7</c:v>
                </c:pt>
                <c:pt idx="3">
                  <c:v>19.899999999999999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Имущественные налоги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Лист1!$A$2:$A$5</c:f>
              <c:strCache>
                <c:ptCount val="4"/>
                <c:pt idx="0">
                  <c:v>2019 оценка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65.8</c:v>
                </c:pt>
                <c:pt idx="1">
                  <c:v>70.400000000000006</c:v>
                </c:pt>
                <c:pt idx="2">
                  <c:v>72.8</c:v>
                </c:pt>
                <c:pt idx="3">
                  <c:v>72.8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cat>
            <c:strRef>
              <c:f>Лист1!$A$2:$A$5</c:f>
              <c:strCache>
                <c:ptCount val="4"/>
                <c:pt idx="0">
                  <c:v>2019 оценка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153.19999999999999</c:v>
                </c:pt>
                <c:pt idx="1">
                  <c:v>90.9</c:v>
                </c:pt>
                <c:pt idx="2">
                  <c:v>99.4</c:v>
                </c:pt>
                <c:pt idx="3">
                  <c:v>110.69999999999999</c:v>
                </c:pt>
              </c:numCache>
            </c:numRef>
          </c:val>
        </c:ser>
        <c:axId val="80855424"/>
        <c:axId val="80856960"/>
      </c:barChart>
      <c:catAx>
        <c:axId val="808554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95" b="1">
                <a:solidFill>
                  <a:schemeClr val="tx1"/>
                </a:solidFill>
              </a:defRPr>
            </a:pPr>
            <a:endParaRPr lang="ru-RU"/>
          </a:p>
        </c:txPr>
        <c:crossAx val="80856960"/>
        <c:crosses val="autoZero"/>
        <c:auto val="1"/>
        <c:lblAlgn val="ctr"/>
        <c:lblOffset val="100"/>
      </c:catAx>
      <c:valAx>
        <c:axId val="80856960"/>
        <c:scaling>
          <c:orientation val="minMax"/>
          <c:max val="180"/>
          <c:min val="0"/>
        </c:scaling>
        <c:delete val="1"/>
        <c:axPos val="l"/>
        <c:numFmt formatCode="General" sourceLinked="1"/>
        <c:tickLblPos val="none"/>
        <c:crossAx val="80855424"/>
        <c:crosses val="autoZero"/>
        <c:crossBetween val="between"/>
        <c:majorUnit val="20"/>
        <c:minorUnit val="4"/>
      </c:valAx>
      <c:spPr>
        <a:noFill/>
        <a:ln w="25380">
          <a:noFill/>
        </a:ln>
      </c:spPr>
    </c:plotArea>
    <c:legend>
      <c:legendPos val="r"/>
      <c:layout>
        <c:manualLayout>
          <c:xMode val="edge"/>
          <c:yMode val="edge"/>
          <c:x val="7.8693676993819382E-3"/>
          <c:y val="0.864618528224534"/>
          <c:w val="0.97217537942664412"/>
          <c:h val="0.1319231827097764"/>
        </c:manualLayout>
      </c:layout>
      <c:txPr>
        <a:bodyPr/>
        <a:lstStyle/>
        <a:p>
          <a:pPr>
            <a:defRPr sz="1195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705">
          <a:solidFill>
            <a:srgbClr val="FF0000"/>
          </a:solidFill>
        </a:defRPr>
      </a:pPr>
      <a:endParaRPr lang="ru-RU"/>
    </a:p>
  </c:txPr>
  <c:externalData r:id="rId1"/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title>
      <c:tx>
        <c:rich>
          <a:bodyPr/>
          <a:lstStyle/>
          <a:p>
            <a:pPr>
              <a:defRPr sz="1600" b="1"/>
            </a:pPr>
            <a:r>
              <a:rPr lang="ru-RU" sz="1800" b="1" dirty="0"/>
              <a:t>Текущие расходы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Лист3!$F$2:$F$6</c:f>
              <c:strCache>
                <c:ptCount val="5"/>
                <c:pt idx="0">
                  <c:v>2018 факт</c:v>
                </c:pt>
                <c:pt idx="1">
                  <c:v>2019 план уточненный</c:v>
                </c:pt>
                <c:pt idx="2">
                  <c:v>2020 план</c:v>
                </c:pt>
                <c:pt idx="3">
                  <c:v>2021 план</c:v>
                </c:pt>
                <c:pt idx="4">
                  <c:v>2022 план</c:v>
                </c:pt>
              </c:strCache>
            </c:strRef>
          </c:cat>
          <c:val>
            <c:numRef>
              <c:f>Лист3!$G$2:$G$6</c:f>
              <c:numCache>
                <c:formatCode>General</c:formatCode>
                <c:ptCount val="5"/>
                <c:pt idx="0">
                  <c:v>1016</c:v>
                </c:pt>
                <c:pt idx="1">
                  <c:v>1114.7</c:v>
                </c:pt>
                <c:pt idx="2">
                  <c:v>1006.3</c:v>
                </c:pt>
                <c:pt idx="3">
                  <c:v>1038.0999999999999</c:v>
                </c:pt>
                <c:pt idx="4">
                  <c:v>1036.8</c:v>
                </c:pt>
              </c:numCache>
            </c:numRef>
          </c:val>
        </c:ser>
        <c:dLbls>
          <c:showVal val="1"/>
        </c:dLbls>
        <c:overlap val="-25"/>
        <c:axId val="67832064"/>
        <c:axId val="67949312"/>
      </c:barChart>
      <c:catAx>
        <c:axId val="678320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7949312"/>
        <c:crosses val="autoZero"/>
        <c:auto val="1"/>
        <c:lblAlgn val="ctr"/>
        <c:lblOffset val="100"/>
      </c:catAx>
      <c:valAx>
        <c:axId val="6794931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78320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Бюджет развития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Лист3!$L$2:$L$6</c:f>
              <c:strCache>
                <c:ptCount val="5"/>
                <c:pt idx="0">
                  <c:v>2018 факт</c:v>
                </c:pt>
                <c:pt idx="1">
                  <c:v>2019 план уточненный</c:v>
                </c:pt>
                <c:pt idx="2">
                  <c:v>2020 план</c:v>
                </c:pt>
                <c:pt idx="3">
                  <c:v>2021 план</c:v>
                </c:pt>
                <c:pt idx="4">
                  <c:v>2022 план</c:v>
                </c:pt>
              </c:strCache>
            </c:strRef>
          </c:cat>
          <c:val>
            <c:numRef>
              <c:f>Лист3!$M$2:$M$6</c:f>
              <c:numCache>
                <c:formatCode>General</c:formatCode>
                <c:ptCount val="5"/>
                <c:pt idx="0">
                  <c:v>391.1</c:v>
                </c:pt>
                <c:pt idx="1">
                  <c:v>323.7</c:v>
                </c:pt>
                <c:pt idx="2">
                  <c:v>512.1</c:v>
                </c:pt>
                <c:pt idx="3">
                  <c:v>504.7</c:v>
                </c:pt>
                <c:pt idx="4">
                  <c:v>451.1</c:v>
                </c:pt>
              </c:numCache>
            </c:numRef>
          </c:val>
        </c:ser>
        <c:dLbls>
          <c:showVal val="1"/>
        </c:dLbls>
        <c:overlap val="-25"/>
        <c:axId val="67875584"/>
        <c:axId val="67877120"/>
      </c:barChart>
      <c:catAx>
        <c:axId val="6787558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7877120"/>
        <c:crosses val="autoZero"/>
        <c:auto val="1"/>
        <c:lblAlgn val="ctr"/>
        <c:lblOffset val="100"/>
      </c:catAx>
      <c:valAx>
        <c:axId val="67877120"/>
        <c:scaling>
          <c:orientation val="minMax"/>
        </c:scaling>
        <c:delete val="1"/>
        <c:axPos val="l"/>
        <c:numFmt formatCode="General" sourceLinked="1"/>
        <c:tickLblPos val="none"/>
        <c:crossAx val="67875584"/>
        <c:crosses val="autoZero"/>
        <c:crossBetween val="between"/>
      </c:valAx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Лист3!$B$2:$B$6</c:f>
              <c:strCache>
                <c:ptCount val="5"/>
                <c:pt idx="0">
                  <c:v>2018 факт</c:v>
                </c:pt>
                <c:pt idx="1">
                  <c:v>2019 план уточненный</c:v>
                </c:pt>
                <c:pt idx="2">
                  <c:v>2020 план</c:v>
                </c:pt>
                <c:pt idx="3">
                  <c:v>2021 план</c:v>
                </c:pt>
                <c:pt idx="4">
                  <c:v>2022 план</c:v>
                </c:pt>
              </c:strCache>
            </c:strRef>
          </c:cat>
          <c:val>
            <c:numRef>
              <c:f>Лист3!$C$2:$C$6</c:f>
              <c:numCache>
                <c:formatCode>General</c:formatCode>
                <c:ptCount val="5"/>
                <c:pt idx="0">
                  <c:v>1407.1</c:v>
                </c:pt>
                <c:pt idx="1">
                  <c:v>1438.4</c:v>
                </c:pt>
                <c:pt idx="2">
                  <c:v>1518.4</c:v>
                </c:pt>
                <c:pt idx="3">
                  <c:v>1542.8</c:v>
                </c:pt>
                <c:pt idx="4">
                  <c:v>1487.9</c:v>
                </c:pt>
              </c:numCache>
            </c:numRef>
          </c:val>
        </c:ser>
        <c:dLbls>
          <c:showVal val="1"/>
        </c:dLbls>
        <c:overlap val="-25"/>
        <c:axId val="67934080"/>
        <c:axId val="67935616"/>
      </c:barChart>
      <c:catAx>
        <c:axId val="6793408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67935616"/>
        <c:crosses val="autoZero"/>
        <c:auto val="1"/>
        <c:lblAlgn val="ctr"/>
        <c:lblOffset val="100"/>
      </c:catAx>
      <c:valAx>
        <c:axId val="6793561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793408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6"/>
  <c:chart>
    <c:autoTitleDeleted val="1"/>
    <c:plotArea>
      <c:layout>
        <c:manualLayout>
          <c:layoutTarget val="inner"/>
          <c:xMode val="edge"/>
          <c:yMode val="edge"/>
          <c:x val="1.8518518518518583E-2"/>
          <c:y val="4.2679702832767272E-2"/>
          <c:w val="0.96604938271604934"/>
          <c:h val="0.87196089150169864"/>
        </c:manualLayout>
      </c:layout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2.8881233595800661E-2"/>
                  <c:y val="-0.29547908806581563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4.4004690385924132E-2"/>
                  <c:y val="-0.36854091426420854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2893579274813019E-2"/>
                  <c:y val="-0.23394302203661721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1041848935549881E-2"/>
                  <c:y val="-0.23090391353831541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4.6165184213084465E-2"/>
                  <c:y val="-0.29085041268248241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4.4621974336541581E-2"/>
                  <c:y val="-0.27358361637108281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4.2657723340138134E-2"/>
                  <c:y val="-0.2574303010207282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dLblPos val="ctr"/>
            <c:showVal val="1"/>
          </c:dLbls>
          <c:val>
            <c:numRef>
              <c:f>'2'!$B$2:$B$8</c:f>
              <c:numCache>
                <c:formatCode>General</c:formatCode>
                <c:ptCount val="7"/>
                <c:pt idx="0">
                  <c:v>13374</c:v>
                </c:pt>
                <c:pt idx="1">
                  <c:v>13408</c:v>
                </c:pt>
                <c:pt idx="2">
                  <c:v>16664</c:v>
                </c:pt>
                <c:pt idx="3">
                  <c:v>17147</c:v>
                </c:pt>
                <c:pt idx="4">
                  <c:v>18130</c:v>
                </c:pt>
                <c:pt idx="5">
                  <c:v>18963</c:v>
                </c:pt>
                <c:pt idx="6">
                  <c:v>20362</c:v>
                </c:pt>
              </c:numCache>
            </c:numRef>
          </c:val>
        </c:ser>
        <c:dLbls>
          <c:showVal val="1"/>
        </c:dLbls>
        <c:marker val="1"/>
        <c:axId val="63772928"/>
        <c:axId val="63782912"/>
      </c:lineChart>
      <c:catAx>
        <c:axId val="63772928"/>
        <c:scaling>
          <c:orientation val="minMax"/>
        </c:scaling>
        <c:delete val="1"/>
        <c:axPos val="b"/>
        <c:majorTickMark val="none"/>
        <c:tickLblPos val="none"/>
        <c:crossAx val="63782912"/>
        <c:crosses val="autoZero"/>
        <c:auto val="1"/>
        <c:lblAlgn val="ctr"/>
        <c:lblOffset val="100"/>
      </c:catAx>
      <c:valAx>
        <c:axId val="63782912"/>
        <c:scaling>
          <c:orientation val="minMax"/>
        </c:scaling>
        <c:delete val="1"/>
        <c:axPos val="l"/>
        <c:numFmt formatCode="General" sourceLinked="1"/>
        <c:tickLblPos val="none"/>
        <c:crossAx val="63772928"/>
        <c:crosses val="autoZero"/>
        <c:crossBetween val="between"/>
      </c:valAx>
    </c:plotArea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"/>
          <c:y val="0"/>
          <c:w val="0.98304978488453554"/>
          <c:h val="0.96269110128017821"/>
        </c:manualLayout>
      </c:layout>
      <c:barChart>
        <c:barDir val="col"/>
        <c:grouping val="clustered"/>
        <c:ser>
          <c:idx val="0"/>
          <c:order val="0"/>
          <c:tx>
            <c:strRef>
              <c:f>'1ВАР (2)'!$A$3</c:f>
              <c:strCache>
                <c:ptCount val="1"/>
                <c:pt idx="0">
                  <c:v>2014г</c:v>
                </c:pt>
              </c:strCache>
            </c:strRef>
          </c:tx>
          <c:dLbls>
            <c:txPr>
              <a:bodyPr rot="-5400000"/>
              <a:lstStyle/>
              <a:p>
                <a:pPr>
                  <a:defRPr sz="1400" b="1"/>
                </a:pPr>
                <a:endParaRPr lang="ru-RU"/>
              </a:p>
            </c:txPr>
            <c:dLblPos val="ctr"/>
            <c:showVal val="1"/>
          </c:dLbls>
          <c:cat>
            <c:strRef>
              <c:f>'1ВАР (2)'!$B$2:$E$2</c:f>
              <c:strCache>
                <c:ptCount val="4"/>
                <c:pt idx="0">
                  <c:v>Педагогические работники дошкольных образовательных учреждений</c:v>
                </c:pt>
                <c:pt idx="1">
                  <c:v>Педагогические работники общеобразовательных учреждений</c:v>
                </c:pt>
                <c:pt idx="2">
                  <c:v>Педагогические работники  организаций дополнительного образования</c:v>
                </c:pt>
                <c:pt idx="3">
                  <c:v>Работники учреждений культуры</c:v>
                </c:pt>
              </c:strCache>
            </c:strRef>
          </c:cat>
          <c:val>
            <c:numRef>
              <c:f>'1ВАР (2)'!$B$3:$E$3</c:f>
              <c:numCache>
                <c:formatCode>General</c:formatCode>
                <c:ptCount val="4"/>
                <c:pt idx="0">
                  <c:v>24461</c:v>
                </c:pt>
                <c:pt idx="1">
                  <c:v>22387</c:v>
                </c:pt>
                <c:pt idx="2">
                  <c:v>18779</c:v>
                </c:pt>
                <c:pt idx="3">
                  <c:v>10266</c:v>
                </c:pt>
              </c:numCache>
            </c:numRef>
          </c:val>
        </c:ser>
        <c:ser>
          <c:idx val="1"/>
          <c:order val="1"/>
          <c:tx>
            <c:strRef>
              <c:f>'1ВАР (2)'!$A$4</c:f>
              <c:strCache>
                <c:ptCount val="1"/>
                <c:pt idx="0">
                  <c:v>2015г</c:v>
                </c:pt>
              </c:strCache>
            </c:strRef>
          </c:tx>
          <c:dLbls>
            <c:txPr>
              <a:bodyPr rot="-5400000"/>
              <a:lstStyle/>
              <a:p>
                <a:pPr>
                  <a:defRPr sz="1400" b="1"/>
                </a:pPr>
                <a:endParaRPr lang="ru-RU"/>
              </a:p>
            </c:txPr>
            <c:dLblPos val="ctr"/>
            <c:showVal val="1"/>
          </c:dLbls>
          <c:cat>
            <c:strRef>
              <c:f>'1ВАР (2)'!$B$2:$E$2</c:f>
              <c:strCache>
                <c:ptCount val="4"/>
                <c:pt idx="0">
                  <c:v>Педагогические работники дошкольных образовательных учреждений</c:v>
                </c:pt>
                <c:pt idx="1">
                  <c:v>Педагогические работники общеобразовательных учреждений</c:v>
                </c:pt>
                <c:pt idx="2">
                  <c:v>Педагогические работники  организаций дополнительного образования</c:v>
                </c:pt>
                <c:pt idx="3">
                  <c:v>Работники учреждений культуры</c:v>
                </c:pt>
              </c:strCache>
            </c:strRef>
          </c:cat>
          <c:val>
            <c:numRef>
              <c:f>'1ВАР (2)'!$B$4:$E$4</c:f>
              <c:numCache>
                <c:formatCode>General</c:formatCode>
                <c:ptCount val="4"/>
                <c:pt idx="0">
                  <c:v>23970</c:v>
                </c:pt>
                <c:pt idx="1">
                  <c:v>24538</c:v>
                </c:pt>
                <c:pt idx="2">
                  <c:v>20537</c:v>
                </c:pt>
                <c:pt idx="3">
                  <c:v>12086</c:v>
                </c:pt>
              </c:numCache>
            </c:numRef>
          </c:val>
        </c:ser>
        <c:ser>
          <c:idx val="2"/>
          <c:order val="2"/>
          <c:tx>
            <c:strRef>
              <c:f>'1ВАР (2)'!$A$5</c:f>
              <c:strCache>
                <c:ptCount val="1"/>
                <c:pt idx="0">
                  <c:v>2016г</c:v>
                </c:pt>
              </c:strCache>
            </c:strRef>
          </c:tx>
          <c:dLbls>
            <c:txPr>
              <a:bodyPr rot="-5400000"/>
              <a:lstStyle/>
              <a:p>
                <a:pPr>
                  <a:defRPr sz="1400" b="1"/>
                </a:pPr>
                <a:endParaRPr lang="ru-RU"/>
              </a:p>
            </c:txPr>
            <c:dLblPos val="ctr"/>
            <c:showVal val="1"/>
          </c:dLbls>
          <c:cat>
            <c:strRef>
              <c:f>'1ВАР (2)'!$B$2:$E$2</c:f>
              <c:strCache>
                <c:ptCount val="4"/>
                <c:pt idx="0">
                  <c:v>Педагогические работники дошкольных образовательных учреждений</c:v>
                </c:pt>
                <c:pt idx="1">
                  <c:v>Педагогические работники общеобразовательных учреждений</c:v>
                </c:pt>
                <c:pt idx="2">
                  <c:v>Педагогические работники  организаций дополнительного образования</c:v>
                </c:pt>
                <c:pt idx="3">
                  <c:v>Работники учреждений культуры</c:v>
                </c:pt>
              </c:strCache>
            </c:strRef>
          </c:cat>
          <c:val>
            <c:numRef>
              <c:f>'1ВАР (2)'!$B$5:$E$5</c:f>
              <c:numCache>
                <c:formatCode>General</c:formatCode>
                <c:ptCount val="4"/>
                <c:pt idx="0">
                  <c:v>24266</c:v>
                </c:pt>
                <c:pt idx="1">
                  <c:v>26254</c:v>
                </c:pt>
                <c:pt idx="2">
                  <c:v>21165</c:v>
                </c:pt>
                <c:pt idx="3">
                  <c:v>13649</c:v>
                </c:pt>
              </c:numCache>
            </c:numRef>
          </c:val>
        </c:ser>
        <c:ser>
          <c:idx val="3"/>
          <c:order val="3"/>
          <c:tx>
            <c:strRef>
              <c:f>'1ВАР (2)'!$A$6</c:f>
              <c:strCache>
                <c:ptCount val="1"/>
                <c:pt idx="0">
                  <c:v>2017г</c:v>
                </c:pt>
              </c:strCache>
            </c:strRef>
          </c:tx>
          <c:dLbls>
            <c:txPr>
              <a:bodyPr rot="-5400000"/>
              <a:lstStyle/>
              <a:p>
                <a:pPr>
                  <a:defRPr sz="1400" b="1"/>
                </a:pPr>
                <a:endParaRPr lang="ru-RU"/>
              </a:p>
            </c:txPr>
            <c:dLblPos val="ctr"/>
            <c:showVal val="1"/>
          </c:dLbls>
          <c:cat>
            <c:strRef>
              <c:f>'1ВАР (2)'!$B$2:$E$2</c:f>
              <c:strCache>
                <c:ptCount val="4"/>
                <c:pt idx="0">
                  <c:v>Педагогические работники дошкольных образовательных учреждений</c:v>
                </c:pt>
                <c:pt idx="1">
                  <c:v>Педагогические работники общеобразовательных учреждений</c:v>
                </c:pt>
                <c:pt idx="2">
                  <c:v>Педагогические работники  организаций дополнительного образования</c:v>
                </c:pt>
                <c:pt idx="3">
                  <c:v>Работники учреждений культуры</c:v>
                </c:pt>
              </c:strCache>
            </c:strRef>
          </c:cat>
          <c:val>
            <c:numRef>
              <c:f>'1ВАР (2)'!$B$6:$E$6</c:f>
              <c:numCache>
                <c:formatCode>General</c:formatCode>
                <c:ptCount val="4"/>
                <c:pt idx="0">
                  <c:v>25717</c:v>
                </c:pt>
                <c:pt idx="1">
                  <c:v>25705</c:v>
                </c:pt>
                <c:pt idx="2">
                  <c:v>23751</c:v>
                </c:pt>
                <c:pt idx="3">
                  <c:v>16087</c:v>
                </c:pt>
              </c:numCache>
            </c:numRef>
          </c:val>
        </c:ser>
        <c:ser>
          <c:idx val="4"/>
          <c:order val="4"/>
          <c:tx>
            <c:strRef>
              <c:f>'1ВАР (2)'!$A$7</c:f>
              <c:strCache>
                <c:ptCount val="1"/>
                <c:pt idx="0">
                  <c:v> 2018г</c:v>
                </c:pt>
              </c:strCache>
            </c:strRef>
          </c:tx>
          <c:dLbls>
            <c:txPr>
              <a:bodyPr rot="-5400000"/>
              <a:lstStyle/>
              <a:p>
                <a:pPr>
                  <a:defRPr sz="1400" b="1" i="0"/>
                </a:pPr>
                <a:endParaRPr lang="ru-RU"/>
              </a:p>
            </c:txPr>
            <c:dLblPos val="ctr"/>
            <c:showVal val="1"/>
          </c:dLbls>
          <c:cat>
            <c:strRef>
              <c:f>'1ВАР (2)'!$B$2:$E$2</c:f>
              <c:strCache>
                <c:ptCount val="4"/>
                <c:pt idx="0">
                  <c:v>Педагогические работники дошкольных образовательных учреждений</c:v>
                </c:pt>
                <c:pt idx="1">
                  <c:v>Педагогические работники общеобразовательных учреждений</c:v>
                </c:pt>
                <c:pt idx="2">
                  <c:v>Педагогические работники  организаций дополнительного образования</c:v>
                </c:pt>
                <c:pt idx="3">
                  <c:v>Работники учреждений культуры</c:v>
                </c:pt>
              </c:strCache>
            </c:strRef>
          </c:cat>
          <c:val>
            <c:numRef>
              <c:f>'1ВАР (2)'!$B$7:$E$7</c:f>
              <c:numCache>
                <c:formatCode>General</c:formatCode>
                <c:ptCount val="4"/>
                <c:pt idx="0">
                  <c:v>25912</c:v>
                </c:pt>
                <c:pt idx="1">
                  <c:v>26595</c:v>
                </c:pt>
                <c:pt idx="2">
                  <c:v>27767.9</c:v>
                </c:pt>
                <c:pt idx="3">
                  <c:v>21092.1</c:v>
                </c:pt>
              </c:numCache>
            </c:numRef>
          </c:val>
        </c:ser>
        <c:ser>
          <c:idx val="5"/>
          <c:order val="5"/>
          <c:tx>
            <c:strRef>
              <c:f>'1ВАР (2)'!$A$8</c:f>
              <c:strCache>
                <c:ptCount val="1"/>
                <c:pt idx="0">
                  <c:v>ожидаемый 2019г</c:v>
                </c:pt>
              </c:strCache>
            </c:strRef>
          </c:tx>
          <c:dLbls>
            <c:txPr>
              <a:bodyPr rot="-5400000"/>
              <a:lstStyle/>
              <a:p>
                <a:pPr>
                  <a:defRPr sz="1400" b="1"/>
                </a:pPr>
                <a:endParaRPr lang="ru-RU"/>
              </a:p>
            </c:txPr>
            <c:dLblPos val="ctr"/>
            <c:showVal val="1"/>
          </c:dLbls>
          <c:cat>
            <c:strRef>
              <c:f>'1ВАР (2)'!$B$2:$E$2</c:f>
              <c:strCache>
                <c:ptCount val="4"/>
                <c:pt idx="0">
                  <c:v>Педагогические работники дошкольных образовательных учреждений</c:v>
                </c:pt>
                <c:pt idx="1">
                  <c:v>Педагогические работники общеобразовательных учреждений</c:v>
                </c:pt>
                <c:pt idx="2">
                  <c:v>Педагогические работники  организаций дополнительного образования</c:v>
                </c:pt>
                <c:pt idx="3">
                  <c:v>Работники учреждений культуры</c:v>
                </c:pt>
              </c:strCache>
            </c:strRef>
          </c:cat>
          <c:val>
            <c:numRef>
              <c:f>'1ВАР (2)'!$B$8:$E$8</c:f>
              <c:numCache>
                <c:formatCode>General</c:formatCode>
                <c:ptCount val="4"/>
                <c:pt idx="0">
                  <c:v>26865</c:v>
                </c:pt>
                <c:pt idx="1">
                  <c:v>26404</c:v>
                </c:pt>
                <c:pt idx="2">
                  <c:v>27768</c:v>
                </c:pt>
                <c:pt idx="3">
                  <c:v>22485</c:v>
                </c:pt>
              </c:numCache>
            </c:numRef>
          </c:val>
        </c:ser>
        <c:ser>
          <c:idx val="6"/>
          <c:order val="6"/>
          <c:tx>
            <c:strRef>
              <c:f>'1ВАР (2)'!$A$9</c:f>
              <c:strCache>
                <c:ptCount val="1"/>
                <c:pt idx="0">
                  <c:v>2020г</c:v>
                </c:pt>
              </c:strCache>
            </c:strRef>
          </c:tx>
          <c:dLbls>
            <c:txPr>
              <a:bodyPr rot="-5400000"/>
              <a:lstStyle/>
              <a:p>
                <a:pPr>
                  <a:defRPr sz="1400" b="1"/>
                </a:pPr>
                <a:endParaRPr lang="ru-RU"/>
              </a:p>
            </c:txPr>
            <c:dLblPos val="ctr"/>
            <c:showVal val="1"/>
          </c:dLbls>
          <c:cat>
            <c:strRef>
              <c:f>'1ВАР (2)'!$B$2:$E$2</c:f>
              <c:strCache>
                <c:ptCount val="4"/>
                <c:pt idx="0">
                  <c:v>Педагогические работники дошкольных образовательных учреждений</c:v>
                </c:pt>
                <c:pt idx="1">
                  <c:v>Педагогические работники общеобразовательных учреждений</c:v>
                </c:pt>
                <c:pt idx="2">
                  <c:v>Педагогические работники  организаций дополнительного образования</c:v>
                </c:pt>
                <c:pt idx="3">
                  <c:v>Работники учреждений культуры</c:v>
                </c:pt>
              </c:strCache>
            </c:strRef>
          </c:cat>
          <c:val>
            <c:numRef>
              <c:f>'1ВАР (2)'!$B$9:$E$9</c:f>
              <c:numCache>
                <c:formatCode>0</c:formatCode>
                <c:ptCount val="4"/>
                <c:pt idx="0">
                  <c:v>27939.600000000002</c:v>
                </c:pt>
                <c:pt idx="1">
                  <c:v>27460.16</c:v>
                </c:pt>
                <c:pt idx="2">
                  <c:v>28878.720000000001</c:v>
                </c:pt>
                <c:pt idx="3">
                  <c:v>23384.400000000001</c:v>
                </c:pt>
              </c:numCache>
            </c:numRef>
          </c:val>
        </c:ser>
        <c:dLbls>
          <c:showVal val="1"/>
        </c:dLbls>
        <c:axId val="68486656"/>
        <c:axId val="68488192"/>
      </c:barChart>
      <c:catAx>
        <c:axId val="68486656"/>
        <c:scaling>
          <c:orientation val="minMax"/>
        </c:scaling>
        <c:delete val="1"/>
        <c:axPos val="b"/>
        <c:tickLblPos val="none"/>
        <c:crossAx val="68488192"/>
        <c:crosses val="autoZero"/>
        <c:auto val="1"/>
        <c:lblAlgn val="ctr"/>
        <c:lblOffset val="100"/>
      </c:catAx>
      <c:valAx>
        <c:axId val="68488192"/>
        <c:scaling>
          <c:orientation val="minMax"/>
          <c:min val="5000"/>
        </c:scaling>
        <c:delete val="1"/>
        <c:axPos val="l"/>
        <c:numFmt formatCode="General" sourceLinked="1"/>
        <c:tickLblPos val="none"/>
        <c:crossAx val="68486656"/>
        <c:crosses val="autoZero"/>
        <c:crossBetween val="between"/>
        <c:majorUnit val="5000"/>
      </c:valAx>
    </c:plotArea>
    <c:plotVisOnly val="1"/>
  </c:chart>
  <c:externalData r:id="rId1"/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75"/>
      <c:perspective val="30"/>
    </c:view3D>
    <c:plotArea>
      <c:layout>
        <c:manualLayout>
          <c:layoutTarget val="inner"/>
          <c:xMode val="edge"/>
          <c:yMode val="edge"/>
          <c:x val="2.1347165129800477E-2"/>
          <c:y val="0.10508683191579539"/>
          <c:w val="0.91321334666518561"/>
          <c:h val="0.80280920432709302"/>
        </c:manualLayout>
      </c:layout>
      <c:pie3DChart>
        <c:varyColors val="1"/>
        <c:ser>
          <c:idx val="0"/>
          <c:order val="0"/>
          <c:tx>
            <c:strRef>
              <c:f>Лист1!$C$2</c:f>
              <c:strCache>
                <c:ptCount val="1"/>
                <c:pt idx="0">
                  <c:v>2019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2.6692867459171241E-2"/>
                  <c:y val="-7.7895665913663967E-2"/>
                </c:manualLayout>
              </c:layout>
              <c:showPercent val="1"/>
            </c:dLbl>
            <c:dLbl>
              <c:idx val="2"/>
              <c:layout>
                <c:manualLayout>
                  <c:x val="4.2191955523460362E-2"/>
                  <c:y val="1.5539940006665927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Лист1!$B$3:$B$8</c:f>
              <c:strCache>
                <c:ptCount val="6"/>
                <c:pt idx="0">
                  <c:v>Общегосудартсвенные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Дорожное хозяйство (дорожный фонд)</c:v>
                </c:pt>
                <c:pt idx="4">
                  <c:v>ЖКХ</c:v>
                </c:pt>
                <c:pt idx="5">
                  <c:v>Социальная сфера</c:v>
                </c:pt>
              </c:strCache>
            </c:strRef>
          </c:cat>
          <c:val>
            <c:numRef>
              <c:f>Лист1!$C$3:$C$8</c:f>
              <c:numCache>
                <c:formatCode>General</c:formatCode>
                <c:ptCount val="6"/>
                <c:pt idx="0">
                  <c:v>9.3000000000000007</c:v>
                </c:pt>
                <c:pt idx="1">
                  <c:v>0.8</c:v>
                </c:pt>
                <c:pt idx="2">
                  <c:v>1.7</c:v>
                </c:pt>
                <c:pt idx="3">
                  <c:v>12.1</c:v>
                </c:pt>
                <c:pt idx="4">
                  <c:v>11.2</c:v>
                </c:pt>
                <c:pt idx="5">
                  <c:v>64.8</c:v>
                </c:pt>
              </c:numCache>
            </c:numRef>
          </c:val>
        </c:ser>
        <c:dLbls>
          <c:showPercent val="1"/>
        </c:dLbls>
      </c:pie3DChart>
    </c:plotArea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75"/>
      <c:perspective val="30"/>
    </c:view3D>
    <c:plotArea>
      <c:layout>
        <c:manualLayout>
          <c:layoutTarget val="inner"/>
          <c:xMode val="edge"/>
          <c:yMode val="edge"/>
          <c:x val="1.9743807927065406E-2"/>
          <c:y val="7.1851646113394813E-2"/>
          <c:w val="0.92042845407749363"/>
          <c:h val="0.59521738325371087"/>
        </c:manualLayout>
      </c:layout>
      <c:pie3DChart>
        <c:varyColors val="1"/>
        <c:ser>
          <c:idx val="0"/>
          <c:order val="0"/>
          <c:tx>
            <c:strRef>
              <c:f>Лист1!$D$2</c:f>
              <c:strCache>
                <c:ptCount val="1"/>
                <c:pt idx="0">
                  <c:v>2020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-1.8222091484784521E-2"/>
                  <c:y val="-4.7200496241158414E-2"/>
                </c:manualLayout>
              </c:layout>
              <c:showPercent val="1"/>
            </c:dLbl>
            <c:dLbl>
              <c:idx val="2"/>
              <c:layout>
                <c:manualLayout>
                  <c:x val="6.3917561348402416E-2"/>
                  <c:y val="-4.8889012331963105E-3"/>
                </c:manualLayout>
              </c:layout>
              <c:showPercent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Лист1!$B$3:$B$8</c:f>
              <c:strCache>
                <c:ptCount val="6"/>
                <c:pt idx="0">
                  <c:v>Общегосудартсвенные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Дорожное хозяйство (дорожный фонд)</c:v>
                </c:pt>
                <c:pt idx="4">
                  <c:v>ЖКХ</c:v>
                </c:pt>
                <c:pt idx="5">
                  <c:v>Социальная сфера</c:v>
                </c:pt>
              </c:strCache>
            </c:strRef>
          </c:cat>
          <c:val>
            <c:numRef>
              <c:f>Лист1!$D$3:$D$8</c:f>
              <c:numCache>
                <c:formatCode>General</c:formatCode>
                <c:ptCount val="6"/>
                <c:pt idx="0">
                  <c:v>7.3</c:v>
                </c:pt>
                <c:pt idx="1">
                  <c:v>1.1000000000000001</c:v>
                </c:pt>
                <c:pt idx="2">
                  <c:v>1.1000000000000001</c:v>
                </c:pt>
                <c:pt idx="3">
                  <c:v>17.3</c:v>
                </c:pt>
                <c:pt idx="4">
                  <c:v>11.9</c:v>
                </c:pt>
                <c:pt idx="5">
                  <c:v>61.4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4.2771131490440484E-2"/>
          <c:y val="0.60103118172054959"/>
          <c:w val="0.92567429376533961"/>
          <c:h val="0.39896881827945302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4"/>
  <c:chart>
    <c:title>
      <c:tx>
        <c:rich>
          <a:bodyPr/>
          <a:lstStyle/>
          <a:p>
            <a:pPr>
              <a:defRPr sz="1600"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Индекс промышленного производства, в %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2.5507246376811652E-2"/>
          <c:y val="0.2416075650118204"/>
          <c:w val="0.94898550724637765"/>
          <c:h val="0.70638297872340428"/>
        </c:manualLayout>
      </c:layout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2.8700058326042579E-2"/>
                  <c:y val="0.17100398936785791"/>
                </c:manualLayout>
              </c:layout>
              <c:spPr/>
              <c:txPr>
                <a:bodyPr/>
                <a:lstStyle/>
                <a:p>
                  <a:pPr>
                    <a:defRPr sz="1400" baseline="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r"/>
              <c:showVal val="1"/>
            </c:dLbl>
            <c:dLbl>
              <c:idx val="1"/>
              <c:layout>
                <c:manualLayout>
                  <c:x val="-2.7774132400116822E-2"/>
                  <c:y val="0.17247512084294317"/>
                </c:manualLayout>
              </c:layout>
              <c:spPr/>
              <c:txPr>
                <a:bodyPr/>
                <a:lstStyle/>
                <a:p>
                  <a:pPr>
                    <a:defRPr sz="1400" baseline="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r"/>
              <c:showVal val="1"/>
            </c:dLbl>
            <c:dLbl>
              <c:idx val="2"/>
              <c:layout>
                <c:manualLayout>
                  <c:x val="-2.900870030135122E-2"/>
                  <c:y val="0.18702349088667031"/>
                </c:manualLayout>
              </c:layout>
              <c:spPr/>
              <c:txPr>
                <a:bodyPr/>
                <a:lstStyle/>
                <a:p>
                  <a:pPr>
                    <a:defRPr sz="1400" baseline="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r"/>
              <c:showVal val="1"/>
            </c:dLbl>
            <c:dLbl>
              <c:idx val="3"/>
              <c:layout>
                <c:manualLayout>
                  <c:x val="-2.0675366968018024E-2"/>
                  <c:y val="0.14682799427101223"/>
                </c:manualLayout>
              </c:layout>
              <c:spPr/>
              <c:txPr>
                <a:bodyPr/>
                <a:lstStyle/>
                <a:p>
                  <a:pPr>
                    <a:defRPr sz="1400" baseline="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r"/>
              <c:showVal val="1"/>
            </c:dLbl>
            <c:dLbl>
              <c:idx val="4"/>
              <c:layout>
                <c:manualLayout>
                  <c:x val="-2.9978370759210782E-2"/>
                  <c:y val="0.21090785199065659"/>
                </c:manualLayout>
              </c:layout>
              <c:spPr/>
              <c:txPr>
                <a:bodyPr/>
                <a:lstStyle/>
                <a:p>
                  <a:pPr>
                    <a:defRPr sz="1400" baseline="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r"/>
              <c:showVal val="1"/>
            </c:dLbl>
            <c:dLbl>
              <c:idx val="5"/>
              <c:layout>
                <c:manualLayout>
                  <c:x val="-2.0984008943326551E-2"/>
                  <c:y val="0.21700809446349195"/>
                </c:manualLayout>
              </c:layout>
              <c:spPr/>
              <c:txPr>
                <a:bodyPr/>
                <a:lstStyle/>
                <a:p>
                  <a:pPr>
                    <a:defRPr sz="1400" baseline="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r"/>
              <c:showVal val="1"/>
            </c:dLbl>
            <c:dLbl>
              <c:idx val="6"/>
              <c:layout>
                <c:manualLayout>
                  <c:x val="-1.3885243511227762E-2"/>
                  <c:y val="0.17313523207122275"/>
                </c:manualLayout>
              </c:layout>
              <c:spPr/>
              <c:txPr>
                <a:bodyPr/>
                <a:lstStyle/>
                <a:p>
                  <a:pPr>
                    <a:defRPr sz="1400" baseline="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r"/>
              <c:showVal val="1"/>
            </c:dLbl>
            <c:dLbl>
              <c:idx val="7"/>
              <c:layout>
                <c:manualLayout>
                  <c:x val="-3.1169194128511712E-2"/>
                  <c:y val="0.16784508402299486"/>
                </c:manualLayout>
              </c:layout>
              <c:spPr/>
              <c:txPr>
                <a:bodyPr/>
                <a:lstStyle/>
                <a:p>
                  <a:pPr>
                    <a:defRPr sz="1400" baseline="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r"/>
              <c:showVal val="1"/>
            </c:dLbl>
            <c:dLbl>
              <c:idx val="8"/>
              <c:layout>
                <c:manualLayout>
                  <c:x val="-3.2257096335180334E-2"/>
                  <c:y val="0.18489317400550495"/>
                </c:manualLayout>
              </c:layout>
              <c:spPr/>
              <c:txPr>
                <a:bodyPr/>
                <a:lstStyle/>
                <a:p>
                  <a:pPr>
                    <a:defRPr sz="1400" baseline="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r"/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dLblPos val="ctr"/>
            <c:showVal val="1"/>
          </c:dLbls>
          <c:val>
            <c:numRef>
              <c:f>'3'!$A$2:$A$10</c:f>
              <c:numCache>
                <c:formatCode>General</c:formatCode>
                <c:ptCount val="9"/>
                <c:pt idx="0">
                  <c:v>104.8</c:v>
                </c:pt>
                <c:pt idx="1">
                  <c:v>124.6</c:v>
                </c:pt>
                <c:pt idx="2">
                  <c:v>108.6</c:v>
                </c:pt>
                <c:pt idx="3">
                  <c:v>99</c:v>
                </c:pt>
                <c:pt idx="4">
                  <c:v>116.9</c:v>
                </c:pt>
                <c:pt idx="5">
                  <c:v>117</c:v>
                </c:pt>
                <c:pt idx="6">
                  <c:v>106</c:v>
                </c:pt>
                <c:pt idx="7">
                  <c:v>104.9</c:v>
                </c:pt>
                <c:pt idx="8">
                  <c:v>107.7</c:v>
                </c:pt>
              </c:numCache>
            </c:numRef>
          </c:val>
        </c:ser>
        <c:dLbls>
          <c:showVal val="1"/>
        </c:dLbls>
        <c:marker val="1"/>
        <c:axId val="63947136"/>
        <c:axId val="63948672"/>
      </c:lineChart>
      <c:catAx>
        <c:axId val="63947136"/>
        <c:scaling>
          <c:orientation val="minMax"/>
        </c:scaling>
        <c:delete val="1"/>
        <c:axPos val="b"/>
        <c:majorTickMark val="none"/>
        <c:tickLblPos val="none"/>
        <c:crossAx val="63948672"/>
        <c:crosses val="autoZero"/>
        <c:auto val="1"/>
        <c:lblAlgn val="ctr"/>
        <c:lblOffset val="100"/>
      </c:catAx>
      <c:valAx>
        <c:axId val="63948672"/>
        <c:scaling>
          <c:orientation val="minMax"/>
        </c:scaling>
        <c:delete val="1"/>
        <c:axPos val="l"/>
        <c:numFmt formatCode="General" sourceLinked="1"/>
        <c:tickLblPos val="none"/>
        <c:crossAx val="63947136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4"/>
  <c:chart>
    <c:title>
      <c:tx>
        <c:rich>
          <a:bodyPr/>
          <a:lstStyle/>
          <a:p>
            <a:pPr>
              <a:defRPr/>
            </a:pPr>
            <a:r>
              <a:rPr lang="ru-RU" sz="1400">
                <a:latin typeface="Times New Roman" pitchFamily="18" charset="0"/>
                <a:cs typeface="Times New Roman" pitchFamily="18" charset="0"/>
              </a:rPr>
              <a:t>Индекс производства сельхозпродукции, в процентах к аналогичному периоду предыдущего года</a:t>
            </a:r>
          </a:p>
        </c:rich>
      </c:tx>
      <c:layout/>
    </c:title>
    <c:plotArea>
      <c:layout/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5.8020997375328114E-2"/>
                  <c:y val="-5.5555555555555455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686560079183121E-2"/>
                  <c:y val="0.11753299654747458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3274232156023093E-2"/>
                  <c:y val="0.10215072578293354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1558513700497846E-2"/>
                  <c:y val="0.13112296446815117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4.0496510488733824E-2"/>
                  <c:y val="9.3040574229296708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8351799295027827E-2"/>
                  <c:y val="0.12709094158929149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6002944117320461E-2"/>
                  <c:y val="8.2885445770892019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4.3478376140024852E-2"/>
                  <c:y val="9.4085927431114116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4.0514437789740641E-2"/>
                  <c:y val="8.2885445770892019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val>
            <c:numRef>
              <c:f>'3с'!$B$2:$B$10</c:f>
              <c:numCache>
                <c:formatCode>General</c:formatCode>
                <c:ptCount val="9"/>
                <c:pt idx="0">
                  <c:v>99.7</c:v>
                </c:pt>
                <c:pt idx="1">
                  <c:v>112.1</c:v>
                </c:pt>
                <c:pt idx="2">
                  <c:v>103.7</c:v>
                </c:pt>
                <c:pt idx="3">
                  <c:v>110.5</c:v>
                </c:pt>
                <c:pt idx="4">
                  <c:v>104.3</c:v>
                </c:pt>
                <c:pt idx="5">
                  <c:v>106.5</c:v>
                </c:pt>
                <c:pt idx="6">
                  <c:v>100.2</c:v>
                </c:pt>
                <c:pt idx="7">
                  <c:v>100.5</c:v>
                </c:pt>
                <c:pt idx="8">
                  <c:v>102</c:v>
                </c:pt>
              </c:numCache>
            </c:numRef>
          </c:val>
        </c:ser>
        <c:dLbls>
          <c:showVal val="1"/>
        </c:dLbls>
        <c:marker val="1"/>
        <c:axId val="63972864"/>
        <c:axId val="63974400"/>
      </c:lineChart>
      <c:catAx>
        <c:axId val="63972864"/>
        <c:scaling>
          <c:orientation val="minMax"/>
        </c:scaling>
        <c:delete val="1"/>
        <c:axPos val="b"/>
        <c:majorTickMark val="none"/>
        <c:tickLblPos val="none"/>
        <c:crossAx val="63974400"/>
        <c:crosses val="autoZero"/>
        <c:auto val="1"/>
        <c:lblAlgn val="ctr"/>
        <c:lblOffset val="100"/>
      </c:catAx>
      <c:valAx>
        <c:axId val="6397440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3972864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6"/>
  <c:chart>
    <c:title>
      <c:tx>
        <c:rich>
          <a:bodyPr/>
          <a:lstStyle/>
          <a:p>
            <a:pPr>
              <a:defRPr/>
            </a:pPr>
            <a:r>
              <a:rPr lang="ru-RU"/>
              <a:t>Фанера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3.888888888888889E-2"/>
          <c:y val="0.19432888597258677"/>
          <c:w val="0.93888888888889122"/>
          <c:h val="0.75474518810149038"/>
        </c:manualLayout>
      </c:layout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3.2528461190421583E-2"/>
                  <c:y val="0.13720688676453721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9750834626584382E-2"/>
                  <c:y val="0.16989697632146294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5417527470615336E-2"/>
                  <c:y val="0.16531193951435144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5556283861387277E-2"/>
                  <c:y val="0.16063782889373338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2.1417397178734737E-2"/>
                  <c:y val="0.18448545530306304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8334021976492128E-2"/>
                  <c:y val="0.1361795184579058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2917886665696915E-2"/>
                  <c:y val="0.16035475533386068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val>
            <c:numRef>
              <c:f>'4'!$B$2:$B$8</c:f>
              <c:numCache>
                <c:formatCode>General</c:formatCode>
                <c:ptCount val="7"/>
                <c:pt idx="0">
                  <c:v>201</c:v>
                </c:pt>
                <c:pt idx="1">
                  <c:v>188</c:v>
                </c:pt>
                <c:pt idx="2">
                  <c:v>214</c:v>
                </c:pt>
                <c:pt idx="3">
                  <c:v>214</c:v>
                </c:pt>
                <c:pt idx="4">
                  <c:v>257</c:v>
                </c:pt>
                <c:pt idx="5">
                  <c:v>261</c:v>
                </c:pt>
                <c:pt idx="6">
                  <c:v>272</c:v>
                </c:pt>
              </c:numCache>
            </c:numRef>
          </c:val>
        </c:ser>
        <c:dLbls>
          <c:showVal val="1"/>
        </c:dLbls>
        <c:marker val="1"/>
        <c:axId val="64172800"/>
        <c:axId val="64174336"/>
      </c:lineChart>
      <c:catAx>
        <c:axId val="64172800"/>
        <c:scaling>
          <c:orientation val="minMax"/>
        </c:scaling>
        <c:delete val="1"/>
        <c:axPos val="b"/>
        <c:majorTickMark val="none"/>
        <c:tickLblPos val="none"/>
        <c:crossAx val="64174336"/>
        <c:crosses val="autoZero"/>
        <c:auto val="1"/>
        <c:lblAlgn val="ctr"/>
        <c:lblOffset val="100"/>
      </c:catAx>
      <c:valAx>
        <c:axId val="6417433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4172800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6"/>
  <c:chart>
    <c:title>
      <c:tx>
        <c:rich>
          <a:bodyPr/>
          <a:lstStyle/>
          <a:p>
            <a:pPr>
              <a:defRPr/>
            </a:pPr>
            <a:r>
              <a:rPr lang="ru-RU"/>
              <a:t>ДСтП</a:t>
            </a:r>
          </a:p>
        </c:rich>
      </c:tx>
      <c:layout/>
    </c:title>
    <c:plotArea>
      <c:layout/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2.8641167125780093E-2"/>
                  <c:y val="8.3529294580584765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2.9352626536272797E-2"/>
                  <c:y val="0.13165104453334869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1656026823230474E-2"/>
                  <c:y val="0.15903821192977843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1656026823230474E-2"/>
                  <c:y val="8.1377486055089598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4.2584893226488722E-2"/>
                  <c:y val="0.10961182216234421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3.6555173831587566E-2"/>
                  <c:y val="0.10850382817570177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6470188022793469E-2"/>
                  <c:y val="0.11887111945386884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val>
            <c:numRef>
              <c:f>'4'!$M$2:$M$8</c:f>
              <c:numCache>
                <c:formatCode>General</c:formatCode>
                <c:ptCount val="7"/>
                <c:pt idx="0">
                  <c:v>167</c:v>
                </c:pt>
                <c:pt idx="1">
                  <c:v>157</c:v>
                </c:pt>
                <c:pt idx="2">
                  <c:v>196</c:v>
                </c:pt>
                <c:pt idx="3">
                  <c:v>138</c:v>
                </c:pt>
                <c:pt idx="4">
                  <c:v>105.5</c:v>
                </c:pt>
                <c:pt idx="5">
                  <c:v>105.5</c:v>
                </c:pt>
                <c:pt idx="6">
                  <c:v>105.5</c:v>
                </c:pt>
              </c:numCache>
            </c:numRef>
          </c:val>
        </c:ser>
        <c:dLbls>
          <c:showVal val="1"/>
        </c:dLbls>
        <c:marker val="1"/>
        <c:axId val="64210816"/>
        <c:axId val="64212352"/>
      </c:lineChart>
      <c:catAx>
        <c:axId val="64210816"/>
        <c:scaling>
          <c:orientation val="minMax"/>
        </c:scaling>
        <c:delete val="1"/>
        <c:axPos val="b"/>
        <c:majorTickMark val="none"/>
        <c:tickLblPos val="none"/>
        <c:crossAx val="64212352"/>
        <c:crosses val="autoZero"/>
        <c:auto val="1"/>
        <c:lblAlgn val="ctr"/>
        <c:lblOffset val="100"/>
      </c:catAx>
      <c:valAx>
        <c:axId val="64212352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64210816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6"/>
  <c:chart>
    <c:title>
      <c:tx>
        <c:rich>
          <a:bodyPr/>
          <a:lstStyle/>
          <a:p>
            <a:pPr>
              <a:defRPr/>
            </a:pPr>
            <a:r>
              <a:rPr lang="ru-RU"/>
              <a:t>Молоко</a:t>
            </a:r>
          </a:p>
        </c:rich>
      </c:tx>
      <c:layout/>
    </c:title>
    <c:plotArea>
      <c:layout/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3.6419753086419905E-2"/>
                  <c:y val="-0.15437314569801933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4.3209876543209756E-2"/>
                  <c:y val="-0.14127346873317526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0123456790123462E-2"/>
                  <c:y val="-0.14972736749258331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7654320987654422E-2"/>
                  <c:y val="-0.11840255106131989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4.4444444444444502E-2"/>
                  <c:y val="-0.13610862916251418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4.1975308641975052E-2"/>
                  <c:y val="-0.10478309678454019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4.8765553611353978E-2"/>
                  <c:y val="-7.7027274705889062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val>
            <c:numRef>
              <c:f>'5'!$B$2:$B$8</c:f>
              <c:numCache>
                <c:formatCode>General</c:formatCode>
                <c:ptCount val="7"/>
                <c:pt idx="0">
                  <c:v>53034</c:v>
                </c:pt>
                <c:pt idx="1">
                  <c:v>55597</c:v>
                </c:pt>
                <c:pt idx="2">
                  <c:v>63361</c:v>
                </c:pt>
                <c:pt idx="3">
                  <c:v>60351</c:v>
                </c:pt>
                <c:pt idx="4">
                  <c:v>66099</c:v>
                </c:pt>
                <c:pt idx="5">
                  <c:v>71387</c:v>
                </c:pt>
                <c:pt idx="6">
                  <c:v>77098</c:v>
                </c:pt>
              </c:numCache>
            </c:numRef>
          </c:val>
        </c:ser>
        <c:dLbls>
          <c:showVal val="1"/>
        </c:dLbls>
        <c:marker val="1"/>
        <c:axId val="66139264"/>
        <c:axId val="66140800"/>
      </c:lineChart>
      <c:catAx>
        <c:axId val="66139264"/>
        <c:scaling>
          <c:orientation val="minMax"/>
        </c:scaling>
        <c:delete val="1"/>
        <c:axPos val="b"/>
        <c:majorTickMark val="none"/>
        <c:tickLblPos val="none"/>
        <c:crossAx val="66140800"/>
        <c:crosses val="autoZero"/>
        <c:auto val="1"/>
        <c:lblAlgn val="ctr"/>
        <c:lblOffset val="100"/>
      </c:catAx>
      <c:valAx>
        <c:axId val="66140800"/>
        <c:scaling>
          <c:orientation val="minMax"/>
        </c:scaling>
        <c:delete val="1"/>
        <c:axPos val="l"/>
        <c:numFmt formatCode="General" sourceLinked="1"/>
        <c:tickLblPos val="none"/>
        <c:crossAx val="66139264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6"/>
  <c:chart>
    <c:title>
      <c:tx>
        <c:rich>
          <a:bodyPr/>
          <a:lstStyle/>
          <a:p>
            <a:pPr>
              <a:defRPr/>
            </a:pPr>
            <a:r>
              <a:rPr lang="ru-RU"/>
              <a:t>Кисломолочная продукция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7798735920269818E-2"/>
          <c:y val="0.23426448547760831"/>
          <c:w val="0.96440252815946037"/>
          <c:h val="0.68955201704000113"/>
        </c:manualLayout>
      </c:layout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4.4885175857117016E-2"/>
                  <c:y val="-0.1054848426679267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4.53058732515959E-2"/>
                  <c:y val="-6.4462959408177423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53058732515959E-2"/>
                  <c:y val="-6.4462959408177492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53058732515959E-2"/>
                  <c:y val="-8.2043766519498532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4.53058732515959E-2"/>
                  <c:y val="-7.6183497482391532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4.53058732515959E-2"/>
                  <c:y val="-7.0323228445284464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4.53058732515959E-2"/>
                  <c:y val="-6.4462959408177423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val>
            <c:numRef>
              <c:f>'5'!$B$19:$B$25</c:f>
              <c:numCache>
                <c:formatCode>General</c:formatCode>
                <c:ptCount val="7"/>
                <c:pt idx="0">
                  <c:v>11366</c:v>
                </c:pt>
                <c:pt idx="1">
                  <c:v>17503</c:v>
                </c:pt>
                <c:pt idx="2">
                  <c:v>18898</c:v>
                </c:pt>
                <c:pt idx="3">
                  <c:v>19485</c:v>
                </c:pt>
                <c:pt idx="4">
                  <c:v>21278</c:v>
                </c:pt>
                <c:pt idx="5">
                  <c:v>22980</c:v>
                </c:pt>
                <c:pt idx="6">
                  <c:v>24819</c:v>
                </c:pt>
              </c:numCache>
            </c:numRef>
          </c:val>
        </c:ser>
        <c:dLbls>
          <c:showVal val="1"/>
        </c:dLbls>
        <c:marker val="1"/>
        <c:axId val="66177280"/>
        <c:axId val="66187264"/>
      </c:lineChart>
      <c:catAx>
        <c:axId val="66177280"/>
        <c:scaling>
          <c:orientation val="minMax"/>
        </c:scaling>
        <c:delete val="1"/>
        <c:axPos val="b"/>
        <c:majorTickMark val="none"/>
        <c:tickLblPos val="none"/>
        <c:crossAx val="66187264"/>
        <c:crosses val="autoZero"/>
        <c:auto val="1"/>
        <c:lblAlgn val="ctr"/>
        <c:lblOffset val="100"/>
      </c:catAx>
      <c:valAx>
        <c:axId val="66187264"/>
        <c:scaling>
          <c:orientation val="minMax"/>
        </c:scaling>
        <c:delete val="1"/>
        <c:axPos val="l"/>
        <c:numFmt formatCode="General" sourceLinked="1"/>
        <c:tickLblPos val="none"/>
        <c:crossAx val="66177280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6"/>
  <c:chart>
    <c:title>
      <c:tx>
        <c:rich>
          <a:bodyPr/>
          <a:lstStyle/>
          <a:p>
            <a:pPr>
              <a:defRPr/>
            </a:pPr>
            <a:r>
              <a:rPr lang="ru-RU" dirty="0"/>
              <a:t>Лента</a:t>
            </a:r>
            <a:r>
              <a:rPr lang="ru-RU" baseline="0" dirty="0"/>
              <a:t> стальная </a:t>
            </a:r>
            <a:r>
              <a:rPr lang="ru-RU" baseline="0" dirty="0" smtClean="0"/>
              <a:t>холоднокатаная</a:t>
            </a:r>
            <a:endParaRPr lang="ru-RU" dirty="0"/>
          </a:p>
        </c:rich>
      </c:tx>
      <c:layout/>
    </c:title>
    <c:plotArea>
      <c:layout/>
      <c:lineChart>
        <c:grouping val="stacked"/>
        <c:ser>
          <c:idx val="0"/>
          <c:order val="0"/>
          <c:dLbls>
            <c:dLbl>
              <c:idx val="0"/>
              <c:layout>
                <c:manualLayout>
                  <c:x val="-2.7777777777777991E-2"/>
                  <c:y val="-0.1250000683508685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3.3950617283950615E-2"/>
                  <c:y val="-6.9444482417149192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0123456790123462E-2"/>
                  <c:y val="-9.7222275384008863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6296296296296488E-2"/>
                  <c:y val="-0.11111117186743869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7037037037037056E-2"/>
                  <c:y val="-7.638893065886411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5.0925925925925923E-2"/>
                  <c:y val="-0.10416672362572379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4.0123456790123462E-2"/>
                  <c:y val="-8.3333378900579472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</c:dLbls>
          <c:val>
            <c:numRef>
              <c:f>'6'!$B$3:$B$9</c:f>
              <c:numCache>
                <c:formatCode>General</c:formatCode>
                <c:ptCount val="7"/>
                <c:pt idx="0">
                  <c:v>30084</c:v>
                </c:pt>
                <c:pt idx="1">
                  <c:v>28722</c:v>
                </c:pt>
                <c:pt idx="2">
                  <c:v>24682</c:v>
                </c:pt>
                <c:pt idx="3">
                  <c:v>28770</c:v>
                </c:pt>
                <c:pt idx="4">
                  <c:v>30781</c:v>
                </c:pt>
                <c:pt idx="5">
                  <c:v>31704</c:v>
                </c:pt>
                <c:pt idx="6">
                  <c:v>32658</c:v>
                </c:pt>
              </c:numCache>
            </c:numRef>
          </c:val>
        </c:ser>
        <c:dLbls>
          <c:showVal val="1"/>
        </c:dLbls>
        <c:marker val="1"/>
        <c:axId val="66872448"/>
        <c:axId val="66873984"/>
      </c:lineChart>
      <c:catAx>
        <c:axId val="66872448"/>
        <c:scaling>
          <c:orientation val="minMax"/>
        </c:scaling>
        <c:delete val="1"/>
        <c:axPos val="b"/>
        <c:majorTickMark val="none"/>
        <c:tickLblPos val="none"/>
        <c:crossAx val="66873984"/>
        <c:crosses val="autoZero"/>
        <c:auto val="1"/>
        <c:lblAlgn val="ctr"/>
        <c:lblOffset val="100"/>
      </c:catAx>
      <c:valAx>
        <c:axId val="66873984"/>
        <c:scaling>
          <c:orientation val="minMax"/>
        </c:scaling>
        <c:delete val="1"/>
        <c:axPos val="l"/>
        <c:numFmt formatCode="General" sourceLinked="1"/>
        <c:tickLblPos val="none"/>
        <c:crossAx val="66872448"/>
        <c:crosses val="autoZero"/>
        <c:crossBetween val="between"/>
      </c:valAx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0.31278</cdr:x>
      <cdr:y>0.13559</cdr:y>
    </cdr:from>
    <cdr:to>
      <cdr:x>0.406</cdr:x>
      <cdr:y>0.22034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2736304" y="576064"/>
          <a:ext cx="815532" cy="360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1247,6</a:t>
          </a:r>
          <a:endParaRPr lang="ru-RU" sz="16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0.68627</cdr:y>
    </cdr:from>
    <cdr:to>
      <cdr:x>0.07189</cdr:x>
      <cdr:y>0.74421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43570" y="2520280"/>
          <a:ext cx="506018" cy="2127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ru-RU" sz="1000" b="1" dirty="0" smtClean="0"/>
            <a:t>12,1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0.26293</cdr:x>
      <cdr:y>0.70588</cdr:y>
    </cdr:from>
    <cdr:to>
      <cdr:x>0.31349</cdr:x>
      <cdr:y>0.76457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375818" y="2592288"/>
          <a:ext cx="456863" cy="2155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ru-RU" sz="1000" b="1" dirty="0" smtClean="0"/>
            <a:t>  4,6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0.50996</cdr:x>
      <cdr:y>0.72549</cdr:y>
    </cdr:from>
    <cdr:to>
      <cdr:x>0.56028</cdr:x>
      <cdr:y>0.77512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608066" y="2664296"/>
          <a:ext cx="454694" cy="1822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000" b="1" dirty="0" smtClean="0"/>
            <a:t>1,8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0.757</cdr:x>
      <cdr:y>0.72549</cdr:y>
    </cdr:from>
    <cdr:to>
      <cdr:x>0.80475</cdr:x>
      <cdr:y>0.78269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840314" y="2664296"/>
          <a:ext cx="431471" cy="2100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ru-RU" sz="1000" b="1" dirty="0" smtClean="0"/>
            <a:t>1,6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0.08761</cdr:x>
      <cdr:y>0.64706</cdr:y>
    </cdr:from>
    <cdr:to>
      <cdr:x>0.14361</cdr:x>
      <cdr:y>0.70079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791642" y="2376264"/>
          <a:ext cx="506018" cy="1973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ru-RU" sz="1000" b="1" dirty="0" smtClean="0"/>
            <a:t>19,7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0.33465</cdr:x>
      <cdr:y>0.64706</cdr:y>
    </cdr:from>
    <cdr:to>
      <cdr:x>0.39388</cdr:x>
      <cdr:y>0.705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3023890" y="2376264"/>
          <a:ext cx="535205" cy="2127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ru-RU" sz="1000" b="1" dirty="0" smtClean="0"/>
            <a:t>20,2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0.58169</cdr:x>
      <cdr:y>0.64706</cdr:y>
    </cdr:from>
    <cdr:to>
      <cdr:x>0.62994</cdr:x>
      <cdr:y>0.69569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5256138" y="2376264"/>
          <a:ext cx="435989" cy="1785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ru-RU" sz="1000" b="1" dirty="0" smtClean="0"/>
            <a:t>21,7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0.83669</cdr:x>
      <cdr:y>0.64706</cdr:y>
    </cdr:from>
    <cdr:to>
      <cdr:x>0.88469</cdr:x>
      <cdr:y>0.69644</cdr:y>
    </cdr:to>
    <cdr:sp macro="" textlink="">
      <cdr:nvSpPr>
        <cdr:cNvPr id="12" name="TextBox 1"/>
        <cdr:cNvSpPr txBox="1"/>
      </cdr:nvSpPr>
      <cdr:spPr>
        <a:xfrm xmlns:a="http://schemas.openxmlformats.org/drawingml/2006/main">
          <a:off x="7560394" y="2376264"/>
          <a:ext cx="433730" cy="1813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ru-RU" sz="1000" b="1" dirty="0" smtClean="0"/>
            <a:t>22,8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0.04776</cdr:x>
      <cdr:y>0.66667</cdr:y>
    </cdr:from>
    <cdr:to>
      <cdr:x>0.11176</cdr:x>
      <cdr:y>0.74384</cdr:y>
    </cdr:to>
    <cdr:sp macro="" textlink="">
      <cdr:nvSpPr>
        <cdr:cNvPr id="14" name="TextBox 1"/>
        <cdr:cNvSpPr txBox="1"/>
      </cdr:nvSpPr>
      <cdr:spPr>
        <a:xfrm xmlns:a="http://schemas.openxmlformats.org/drawingml/2006/main">
          <a:off x="431602" y="2448272"/>
          <a:ext cx="578307" cy="28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000" b="1" dirty="0" smtClean="0"/>
            <a:t>12,3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0.30277</cdr:x>
      <cdr:y>0.68627</cdr:y>
    </cdr:from>
    <cdr:to>
      <cdr:x>0.36702</cdr:x>
      <cdr:y>0.76605</cdr:y>
    </cdr:to>
    <cdr:sp macro="" textlink="">
      <cdr:nvSpPr>
        <cdr:cNvPr id="15" name="TextBox 1"/>
        <cdr:cNvSpPr txBox="1"/>
      </cdr:nvSpPr>
      <cdr:spPr>
        <a:xfrm xmlns:a="http://schemas.openxmlformats.org/drawingml/2006/main">
          <a:off x="2735858" y="2520280"/>
          <a:ext cx="580566" cy="2929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ru-RU" sz="1000" b="1" dirty="0" smtClean="0"/>
            <a:t>10,1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0.54981</cdr:x>
      <cdr:y>0.68627</cdr:y>
    </cdr:from>
    <cdr:to>
      <cdr:x>0.59781</cdr:x>
      <cdr:y>0.7349</cdr:y>
    </cdr:to>
    <cdr:sp macro="" textlink="">
      <cdr:nvSpPr>
        <cdr:cNvPr id="16" name="TextBox 1"/>
        <cdr:cNvSpPr txBox="1"/>
      </cdr:nvSpPr>
      <cdr:spPr>
        <a:xfrm xmlns:a="http://schemas.openxmlformats.org/drawingml/2006/main">
          <a:off x="4968106" y="2520280"/>
          <a:ext cx="433730" cy="1785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ru-RU" sz="1000" b="1" dirty="0" smtClean="0"/>
            <a:t>10,4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0.79685</cdr:x>
      <cdr:y>0.68627</cdr:y>
    </cdr:from>
    <cdr:to>
      <cdr:x>0.85285</cdr:x>
      <cdr:y>0.74942</cdr:y>
    </cdr:to>
    <cdr:sp macro="" textlink="">
      <cdr:nvSpPr>
        <cdr:cNvPr id="17" name="TextBox 1"/>
        <cdr:cNvSpPr txBox="1"/>
      </cdr:nvSpPr>
      <cdr:spPr>
        <a:xfrm xmlns:a="http://schemas.openxmlformats.org/drawingml/2006/main">
          <a:off x="7200354" y="2520280"/>
          <a:ext cx="506019" cy="2319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ru-RU" sz="1000" b="1" dirty="0" smtClean="0"/>
            <a:t>10,9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0.11152</cdr:x>
      <cdr:y>0.64706</cdr:y>
    </cdr:from>
    <cdr:to>
      <cdr:x>0.17918</cdr:x>
      <cdr:y>0.72448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1007666" y="2376264"/>
          <a:ext cx="611380" cy="2843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000" b="1" dirty="0" smtClean="0"/>
            <a:t>16,3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0.36652</cdr:x>
      <cdr:y>0.60784</cdr:y>
    </cdr:from>
    <cdr:to>
      <cdr:x>0.41452</cdr:x>
      <cdr:y>0.66653</cdr:y>
    </cdr:to>
    <cdr:sp macro="" textlink="">
      <cdr:nvSpPr>
        <cdr:cNvPr id="22" name="TextBox 1"/>
        <cdr:cNvSpPr txBox="1"/>
      </cdr:nvSpPr>
      <cdr:spPr>
        <a:xfrm xmlns:a="http://schemas.openxmlformats.org/drawingml/2006/main">
          <a:off x="3311922" y="2232248"/>
          <a:ext cx="433730" cy="2155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ru-RU" sz="1000" b="1" dirty="0" smtClean="0"/>
            <a:t>24,3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0.61356</cdr:x>
      <cdr:y>0.64706</cdr:y>
    </cdr:from>
    <cdr:to>
      <cdr:x>0.66981</cdr:x>
      <cdr:y>0.70339</cdr:y>
    </cdr:to>
    <cdr:sp macro="" textlink="">
      <cdr:nvSpPr>
        <cdr:cNvPr id="23" name="TextBox 1"/>
        <cdr:cNvSpPr txBox="1"/>
      </cdr:nvSpPr>
      <cdr:spPr>
        <a:xfrm xmlns:a="http://schemas.openxmlformats.org/drawingml/2006/main">
          <a:off x="5544170" y="2376264"/>
          <a:ext cx="508278" cy="2068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ru-RU" sz="1000" b="1" dirty="0" smtClean="0"/>
            <a:t>19,7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0.86857</cdr:x>
      <cdr:y>0.64706</cdr:y>
    </cdr:from>
    <cdr:to>
      <cdr:x>0.91657</cdr:x>
      <cdr:y>0.71704</cdr:y>
    </cdr:to>
    <cdr:sp macro="" textlink="">
      <cdr:nvSpPr>
        <cdr:cNvPr id="24" name="TextBox 1"/>
        <cdr:cNvSpPr txBox="1"/>
      </cdr:nvSpPr>
      <cdr:spPr>
        <a:xfrm xmlns:a="http://schemas.openxmlformats.org/drawingml/2006/main">
          <a:off x="7848426" y="2376264"/>
          <a:ext cx="433731" cy="2569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ru-RU" sz="1000" b="1" dirty="0" smtClean="0"/>
            <a:t>19,9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0.14339</cdr:x>
      <cdr:y>0.41176</cdr:y>
    </cdr:from>
    <cdr:to>
      <cdr:x>0.94844</cdr:x>
      <cdr:y>0.48907</cdr:y>
    </cdr:to>
    <cdr:grpSp>
      <cdr:nvGrpSpPr>
        <cdr:cNvPr id="44" name="Группа 24"/>
        <cdr:cNvGrpSpPr/>
      </cdr:nvGrpSpPr>
      <cdr:grpSpPr>
        <a:xfrm xmlns:a="http://schemas.openxmlformats.org/drawingml/2006/main">
          <a:off x="1295679" y="1512151"/>
          <a:ext cx="7274472" cy="283914"/>
          <a:chOff x="908604" y="3012151"/>
          <a:chExt cx="7668113" cy="365196"/>
        </a:xfrm>
      </cdr:grpSpPr>
      <cdr:sp macro="" textlink="">
        <cdr:nvSpPr>
          <cdr:cNvPr id="27" name="TextBox 1"/>
          <cdr:cNvSpPr txBox="1"/>
        </cdr:nvSpPr>
        <cdr:spPr>
          <a:xfrm xmlns:a="http://schemas.openxmlformats.org/drawingml/2006/main">
            <a:off x="908604" y="3104786"/>
            <a:ext cx="533400" cy="272561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algn="l"/>
            <a:r>
              <a:rPr lang="ru-RU" sz="1000" b="1" dirty="0" smtClean="0"/>
              <a:t>65,8</a:t>
            </a:r>
            <a:endParaRPr lang="ru-RU" sz="1000" b="1" dirty="0"/>
          </a:p>
        </cdr:txBody>
      </cdr:sp>
      <cdr:sp macro="" textlink="">
        <cdr:nvSpPr>
          <cdr:cNvPr id="28" name="TextBox 1"/>
          <cdr:cNvSpPr txBox="1"/>
        </cdr:nvSpPr>
        <cdr:spPr>
          <a:xfrm xmlns:a="http://schemas.openxmlformats.org/drawingml/2006/main">
            <a:off x="3337543" y="3012154"/>
            <a:ext cx="533400" cy="30480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algn="l"/>
            <a:r>
              <a:rPr lang="ru-RU" sz="1000" b="1" dirty="0" smtClean="0"/>
              <a:t>70,4</a:t>
            </a:r>
            <a:endParaRPr lang="ru-RU" sz="1000" b="1" dirty="0"/>
          </a:p>
        </cdr:txBody>
      </cdr:sp>
      <cdr:sp macro="" textlink="">
        <cdr:nvSpPr>
          <cdr:cNvPr id="29" name="TextBox 1"/>
          <cdr:cNvSpPr txBox="1"/>
        </cdr:nvSpPr>
        <cdr:spPr>
          <a:xfrm xmlns:a="http://schemas.openxmlformats.org/drawingml/2006/main">
            <a:off x="5690578" y="3012154"/>
            <a:ext cx="457200" cy="228599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algn="l"/>
            <a:r>
              <a:rPr lang="ru-RU" sz="1000" b="1" dirty="0" smtClean="0"/>
              <a:t>72,8</a:t>
            </a:r>
            <a:endParaRPr lang="ru-RU" sz="1000" b="1" dirty="0"/>
          </a:p>
        </cdr:txBody>
      </cdr:sp>
      <cdr:sp macro="" textlink="">
        <cdr:nvSpPr>
          <cdr:cNvPr id="30" name="TextBox 1"/>
          <cdr:cNvSpPr txBox="1"/>
        </cdr:nvSpPr>
        <cdr:spPr>
          <a:xfrm xmlns:a="http://schemas.openxmlformats.org/drawingml/2006/main">
            <a:off x="8119517" y="3012151"/>
            <a:ext cx="457200" cy="304800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algn="l"/>
            <a:r>
              <a:rPr lang="ru-RU" sz="1000" b="1" dirty="0" smtClean="0"/>
              <a:t>72,8</a:t>
            </a:r>
            <a:endParaRPr lang="ru-RU" sz="1000" b="1" dirty="0"/>
          </a:p>
        </cdr:txBody>
      </cdr:sp>
    </cdr:grpSp>
  </cdr:relSizeAnchor>
  <cdr:relSizeAnchor xmlns:cdr="http://schemas.openxmlformats.org/drawingml/2006/chartDrawing">
    <cdr:from>
      <cdr:x>0.17527</cdr:x>
      <cdr:y>0.05882</cdr:y>
    </cdr:from>
    <cdr:to>
      <cdr:x>0.25612</cdr:x>
      <cdr:y>0.11676</cdr:y>
    </cdr:to>
    <cdr:sp macro="" textlink="">
      <cdr:nvSpPr>
        <cdr:cNvPr id="33" name="TextBox 1"/>
        <cdr:cNvSpPr txBox="1"/>
      </cdr:nvSpPr>
      <cdr:spPr>
        <a:xfrm xmlns:a="http://schemas.openxmlformats.org/drawingml/2006/main">
          <a:off x="1583730" y="216024"/>
          <a:ext cx="730564" cy="2127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000" b="1" dirty="0" smtClean="0"/>
            <a:t>283,2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0.43027</cdr:x>
      <cdr:y>0.31373</cdr:y>
    </cdr:from>
    <cdr:to>
      <cdr:x>0.48627</cdr:x>
      <cdr:y>0.37824</cdr:y>
    </cdr:to>
    <cdr:sp macro="" textlink="">
      <cdr:nvSpPr>
        <cdr:cNvPr id="34" name="TextBox 1"/>
        <cdr:cNvSpPr txBox="1"/>
      </cdr:nvSpPr>
      <cdr:spPr>
        <a:xfrm xmlns:a="http://schemas.openxmlformats.org/drawingml/2006/main">
          <a:off x="3887986" y="1152128"/>
          <a:ext cx="506019" cy="2369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ru-RU" sz="1000" b="1" dirty="0" smtClean="0"/>
            <a:t>170,9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0.67731</cdr:x>
      <cdr:y>0.29412</cdr:y>
    </cdr:from>
    <cdr:to>
      <cdr:x>0.74131</cdr:x>
      <cdr:y>0.34251</cdr:y>
    </cdr:to>
    <cdr:sp macro="" textlink="">
      <cdr:nvSpPr>
        <cdr:cNvPr id="35" name="TextBox 1"/>
        <cdr:cNvSpPr txBox="1"/>
      </cdr:nvSpPr>
      <cdr:spPr>
        <a:xfrm xmlns:a="http://schemas.openxmlformats.org/drawingml/2006/main">
          <a:off x="6120234" y="1080120"/>
          <a:ext cx="578307" cy="1777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ru-RU" sz="1000" b="1" dirty="0" smtClean="0"/>
            <a:t>181,1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0.928</cdr:x>
      <cdr:y>0.24141</cdr:y>
    </cdr:from>
    <cdr:to>
      <cdr:x>1</cdr:x>
      <cdr:y>0.2898</cdr:y>
    </cdr:to>
    <cdr:sp macro="" textlink="">
      <cdr:nvSpPr>
        <cdr:cNvPr id="36" name="TextBox 1"/>
        <cdr:cNvSpPr txBox="1"/>
      </cdr:nvSpPr>
      <cdr:spPr>
        <a:xfrm xmlns:a="http://schemas.openxmlformats.org/drawingml/2006/main">
          <a:off x="8439429" y="939552"/>
          <a:ext cx="650596" cy="1883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l"/>
          <a:r>
            <a:rPr lang="ru-RU" sz="1000" b="1" dirty="0" smtClean="0"/>
            <a:t>192,0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0.02386</cdr:x>
      <cdr:y>0.15686</cdr:y>
    </cdr:from>
    <cdr:to>
      <cdr:x>0.10813</cdr:x>
      <cdr:y>0.27224</cdr:y>
    </cdr:to>
    <cdr:sp macro="" textlink="">
      <cdr:nvSpPr>
        <cdr:cNvPr id="42" name="Овал 41"/>
        <cdr:cNvSpPr/>
      </cdr:nvSpPr>
      <cdr:spPr>
        <a:xfrm xmlns:a="http://schemas.openxmlformats.org/drawingml/2006/main">
          <a:off x="215578" y="576064"/>
          <a:ext cx="761468" cy="423722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3">
            <a:lumMod val="60000"/>
            <a:lumOff val="40000"/>
          </a:schemeClr>
        </a:solidFill>
        <a:ln xmlns:a="http://schemas.openxmlformats.org/drawingml/2006/main" w="3175" cap="flat" cmpd="sng" algn="ctr">
          <a:solidFill>
            <a:srgbClr val="603232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0.03183</cdr:x>
      <cdr:y>0.17647</cdr:y>
    </cdr:from>
    <cdr:to>
      <cdr:x>0.1161</cdr:x>
      <cdr:y>0.25339</cdr:y>
    </cdr:to>
    <cdr:sp macro="" textlink="">
      <cdr:nvSpPr>
        <cdr:cNvPr id="43" name="TextBox 2"/>
        <cdr:cNvSpPr txBox="1"/>
      </cdr:nvSpPr>
      <cdr:spPr>
        <a:xfrm xmlns:a="http://schemas.openxmlformats.org/drawingml/2006/main">
          <a:off x="287586" y="648072"/>
          <a:ext cx="761468" cy="28248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409,5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0.30277</cdr:x>
      <cdr:y>0.35294</cdr:y>
    </cdr:from>
    <cdr:to>
      <cdr:x>0.38704</cdr:x>
      <cdr:y>0.46833</cdr:y>
    </cdr:to>
    <cdr:sp macro="" textlink="">
      <cdr:nvSpPr>
        <cdr:cNvPr id="46" name="Овал 45"/>
        <cdr:cNvSpPr/>
      </cdr:nvSpPr>
      <cdr:spPr>
        <a:xfrm xmlns:a="http://schemas.openxmlformats.org/drawingml/2006/main">
          <a:off x="2735858" y="1296144"/>
          <a:ext cx="761468" cy="423759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3">
            <a:lumMod val="60000"/>
            <a:lumOff val="40000"/>
          </a:schemeClr>
        </a:solidFill>
        <a:ln xmlns:a="http://schemas.openxmlformats.org/drawingml/2006/main" w="3175" cap="flat" cmpd="sng" algn="ctr">
          <a:solidFill>
            <a:srgbClr val="603232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0.30277</cdr:x>
      <cdr:y>0.37255</cdr:y>
    </cdr:from>
    <cdr:to>
      <cdr:x>0.38704</cdr:x>
      <cdr:y>0.44948</cdr:y>
    </cdr:to>
    <cdr:sp macro="" textlink="">
      <cdr:nvSpPr>
        <cdr:cNvPr id="47" name="TextBox 2"/>
        <cdr:cNvSpPr txBox="1"/>
      </cdr:nvSpPr>
      <cdr:spPr>
        <a:xfrm xmlns:a="http://schemas.openxmlformats.org/drawingml/2006/main">
          <a:off x="2735858" y="1368152"/>
          <a:ext cx="761468" cy="28251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300,4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0.55778</cdr:x>
      <cdr:y>0.43137</cdr:y>
    </cdr:from>
    <cdr:to>
      <cdr:x>0.6423</cdr:x>
      <cdr:y>0.5475</cdr:y>
    </cdr:to>
    <cdr:sp macro="" textlink="">
      <cdr:nvSpPr>
        <cdr:cNvPr id="49" name="Овал 48"/>
        <cdr:cNvSpPr/>
      </cdr:nvSpPr>
      <cdr:spPr>
        <a:xfrm xmlns:a="http://schemas.openxmlformats.org/drawingml/2006/main">
          <a:off x="5040114" y="1584176"/>
          <a:ext cx="763727" cy="426476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3">
            <a:lumMod val="60000"/>
            <a:lumOff val="40000"/>
          </a:schemeClr>
        </a:solidFill>
        <a:ln xmlns:a="http://schemas.openxmlformats.org/drawingml/2006/main" w="3175" cap="flat" cmpd="sng" algn="ctr">
          <a:solidFill>
            <a:srgbClr val="603232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0.55778</cdr:x>
      <cdr:y>0.45098</cdr:y>
    </cdr:from>
    <cdr:to>
      <cdr:x>0.64205</cdr:x>
      <cdr:y>0.5279</cdr:y>
    </cdr:to>
    <cdr:sp macro="" textlink="">
      <cdr:nvSpPr>
        <cdr:cNvPr id="50" name="TextBox 2"/>
        <cdr:cNvSpPr txBox="1"/>
      </cdr:nvSpPr>
      <cdr:spPr>
        <a:xfrm xmlns:a="http://schemas.openxmlformats.org/drawingml/2006/main">
          <a:off x="5040114" y="1656184"/>
          <a:ext cx="761468" cy="28248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307,6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0.81876</cdr:x>
      <cdr:y>0.27842</cdr:y>
    </cdr:from>
    <cdr:to>
      <cdr:x>0.90303</cdr:x>
      <cdr:y>0.3938</cdr:y>
    </cdr:to>
    <cdr:sp macro="" textlink="">
      <cdr:nvSpPr>
        <cdr:cNvPr id="52" name="Овал 51"/>
        <cdr:cNvSpPr/>
      </cdr:nvSpPr>
      <cdr:spPr>
        <a:xfrm xmlns:a="http://schemas.openxmlformats.org/drawingml/2006/main">
          <a:off x="7398345" y="1083568"/>
          <a:ext cx="761468" cy="449045"/>
        </a:xfrm>
        <a:prstGeom xmlns:a="http://schemas.openxmlformats.org/drawingml/2006/main" prst="ellipse">
          <a:avLst/>
        </a:prstGeom>
        <a:solidFill xmlns:a="http://schemas.openxmlformats.org/drawingml/2006/main">
          <a:schemeClr val="accent3">
            <a:lumMod val="60000"/>
            <a:lumOff val="40000"/>
          </a:schemeClr>
        </a:solidFill>
        <a:ln xmlns:a="http://schemas.openxmlformats.org/drawingml/2006/main" w="3175" cap="flat" cmpd="sng" algn="ctr">
          <a:solidFill>
            <a:srgbClr val="603232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0.81876</cdr:x>
      <cdr:y>0.29692</cdr:y>
    </cdr:from>
    <cdr:to>
      <cdr:x>0.90303</cdr:x>
      <cdr:y>0.37384</cdr:y>
    </cdr:to>
    <cdr:sp macro="" textlink="">
      <cdr:nvSpPr>
        <cdr:cNvPr id="53" name="TextBox 2"/>
        <cdr:cNvSpPr txBox="1"/>
      </cdr:nvSpPr>
      <cdr:spPr>
        <a:xfrm xmlns:a="http://schemas.openxmlformats.org/drawingml/2006/main">
          <a:off x="7398345" y="1155576"/>
          <a:ext cx="761468" cy="29936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319,9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0.26508</cdr:x>
      <cdr:y>0.09615</cdr:y>
    </cdr:from>
    <cdr:to>
      <cdr:x>0.47392</cdr:x>
      <cdr:y>0.26923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 flipV="1">
          <a:off x="2376264" y="360038"/>
          <a:ext cx="1872208" cy="648071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0.01607</cdr:x>
      <cdr:y>0.13462</cdr:y>
    </cdr:from>
    <cdr:to>
      <cdr:x>0.21686</cdr:x>
      <cdr:y>0.27625</cdr:y>
    </cdr:to>
    <cdr:sp macro="" textlink="">
      <cdr:nvSpPr>
        <cdr:cNvPr id="9" name="Прямая со стрелкой 8"/>
        <cdr:cNvSpPr/>
      </cdr:nvSpPr>
      <cdr:spPr>
        <a:xfrm xmlns:a="http://schemas.openxmlformats.org/drawingml/2006/main" flipV="1">
          <a:off x="144016" y="504055"/>
          <a:ext cx="1800000" cy="53034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0.50605</cdr:x>
      <cdr:y>0.07692</cdr:y>
    </cdr:from>
    <cdr:to>
      <cdr:x>0.70687</cdr:x>
      <cdr:y>0.28846</cdr:y>
    </cdr:to>
    <cdr:sp macro="" textlink="">
      <cdr:nvSpPr>
        <cdr:cNvPr id="11" name="Прямая со стрелкой 10"/>
        <cdr:cNvSpPr/>
      </cdr:nvSpPr>
      <cdr:spPr>
        <a:xfrm xmlns:a="http://schemas.openxmlformats.org/drawingml/2006/main" flipV="1">
          <a:off x="4536504" y="288031"/>
          <a:ext cx="1800200" cy="792087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0.74703</cdr:x>
      <cdr:y>0.19231</cdr:y>
    </cdr:from>
    <cdr:to>
      <cdr:x>0.93981</cdr:x>
      <cdr:y>0.51923</cdr:y>
    </cdr:to>
    <cdr:sp macro="" textlink="">
      <cdr:nvSpPr>
        <cdr:cNvPr id="13" name="Прямая со стрелкой 12"/>
        <cdr:cNvSpPr/>
      </cdr:nvSpPr>
      <cdr:spPr>
        <a:xfrm xmlns:a="http://schemas.openxmlformats.org/drawingml/2006/main" flipV="1">
          <a:off x="6696744" y="720079"/>
          <a:ext cx="1728192" cy="122413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0.03213</cdr:x>
      <cdr:y>0.05769</cdr:y>
    </cdr:from>
    <cdr:to>
      <cdr:x>0.12049</cdr:x>
      <cdr:y>0.15384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288032" y="216023"/>
          <a:ext cx="792088" cy="360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rgbClr val="FF0000"/>
              </a:solidFill>
            </a:rPr>
            <a:t>114,2%</a:t>
          </a:r>
          <a:endParaRPr lang="ru-RU" sz="1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0.28917</cdr:x>
      <cdr:y>0.05769</cdr:y>
    </cdr:from>
    <cdr:to>
      <cdr:x>0.37752</cdr:x>
      <cdr:y>0.15385</cdr:y>
    </cdr:to>
    <cdr:sp macro="" textlink="">
      <cdr:nvSpPr>
        <cdr:cNvPr id="15" name="Прямоугольник 14"/>
        <cdr:cNvSpPr/>
      </cdr:nvSpPr>
      <cdr:spPr>
        <a:xfrm xmlns:a="http://schemas.openxmlformats.org/drawingml/2006/main">
          <a:off x="2592288" y="216023"/>
          <a:ext cx="792000" cy="3600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rgbClr val="FF0000"/>
              </a:solidFill>
            </a:rPr>
            <a:t>122,7%</a:t>
          </a:r>
          <a:endParaRPr lang="ru-RU" sz="1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0.53015</cdr:x>
      <cdr:y>0.05769</cdr:y>
    </cdr:from>
    <cdr:to>
      <cdr:x>0.6185</cdr:x>
      <cdr:y>0.15385</cdr:y>
    </cdr:to>
    <cdr:sp macro="" textlink="">
      <cdr:nvSpPr>
        <cdr:cNvPr id="16" name="Прямоугольник 15"/>
        <cdr:cNvSpPr/>
      </cdr:nvSpPr>
      <cdr:spPr>
        <a:xfrm xmlns:a="http://schemas.openxmlformats.org/drawingml/2006/main">
          <a:off x="4752528" y="216023"/>
          <a:ext cx="792000" cy="3600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rgbClr val="FF0000"/>
              </a:solidFill>
            </a:rPr>
            <a:t>153,8%</a:t>
          </a:r>
          <a:endParaRPr lang="ru-RU" sz="14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0.78719</cdr:x>
      <cdr:y>0.17308</cdr:y>
    </cdr:from>
    <cdr:to>
      <cdr:x>0.87554</cdr:x>
      <cdr:y>0.26922</cdr:y>
    </cdr:to>
    <cdr:sp macro="" textlink="">
      <cdr:nvSpPr>
        <cdr:cNvPr id="17" name="Прямоугольник 16"/>
        <cdr:cNvSpPr/>
      </cdr:nvSpPr>
      <cdr:spPr>
        <a:xfrm xmlns:a="http://schemas.openxmlformats.org/drawingml/2006/main">
          <a:off x="7056784" y="648071"/>
          <a:ext cx="792000" cy="360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rgbClr val="FF0000"/>
              </a:solidFill>
            </a:rPr>
            <a:t>227,8%</a:t>
          </a:r>
          <a:endParaRPr lang="ru-RU" sz="1400" b="1" dirty="0">
            <a:solidFill>
              <a:srgbClr val="FF0000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123849FB-C0B6-4D91-A298-6AD5E5BCF9F6}" type="datetimeFigureOut">
              <a:rPr lang="ru-RU" smtClean="0"/>
              <a:pPr/>
              <a:t>17.12.2019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7" tIns="45734" rIns="91467" bIns="4573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67" tIns="45734" rIns="91467" bIns="4573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2"/>
            <a:ext cx="2929837" cy="497126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1647BB45-847E-4C94-BA32-A6675EDE1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7BB45-847E-4C94-BA32-A6675EDE1C1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40063" y="9473454"/>
            <a:ext cx="2906890" cy="445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27" tIns="45863" rIns="91727" bIns="45863" anchor="b"/>
          <a:lstStyle/>
          <a:p>
            <a:pPr algn="r" defTabSz="874975"/>
            <a:fld id="{44030745-DB01-49F9-BDF8-F237C17C20B6}" type="slidenum">
              <a:rPr lang="ru-RU" sz="1200" b="1">
                <a:solidFill>
                  <a:srgbClr val="000000"/>
                </a:solidFill>
              </a:rPr>
              <a:pPr algn="r" defTabSz="874975"/>
              <a:t>10</a:t>
            </a:fld>
            <a:endParaRPr lang="ru-RU" sz="1200" b="1" dirty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9325" y="781050"/>
            <a:ext cx="4903788" cy="3678238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46" y="4681077"/>
            <a:ext cx="4983240" cy="4571362"/>
          </a:xfrm>
          <a:noFill/>
          <a:ln/>
        </p:spPr>
        <p:txBody>
          <a:bodyPr/>
          <a:lstStyle/>
          <a:p>
            <a:pPr algn="just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D8B816-AC55-4FBD-B73A-A0227721823C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2C1DB-F5DB-4141-AF0F-1F3BDEAABDB9}" type="datetime1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E1C59-411D-4204-9786-9E6F6A1182B9}" type="datetime1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5C2EC-D071-4A9B-8AA3-FC2C79E1CF2B}" type="datetime1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9B82-7F33-4EDF-BE25-E2308CA48388}" type="datetime1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F8A4-EDCF-45CF-A1EA-F1EC19512F31}" type="datetime1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61556-F76F-4D97-9A1C-2C407A7275D5}" type="datetime1">
              <a:rPr lang="ru-RU" smtClean="0"/>
              <a:pPr/>
              <a:t>17.12.2019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16B7F-2D3C-4C6B-B34B-6EA62C2D20AF}" type="datetime1">
              <a:rPr lang="ru-RU" smtClean="0"/>
              <a:pPr/>
              <a:t>17.12.2019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74D54-AD79-4CF3-97DB-F81528DF8BF2}" type="datetime1">
              <a:rPr lang="ru-RU" smtClean="0"/>
              <a:pPr/>
              <a:t>17.12.2019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FB1B-3B8B-428F-8456-1DFE37B61F6F}" type="datetime1">
              <a:rPr lang="ru-RU" smtClean="0"/>
              <a:pPr/>
              <a:t>17.12.2019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5E201-BE9D-43E3-8077-F96023135D12}" type="datetime1">
              <a:rPr lang="ru-RU" smtClean="0"/>
              <a:pPr/>
              <a:t>17.12.2019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A573A-E822-4B4E-BABC-1EC7569F6FFE}" type="datetime1">
              <a:rPr lang="ru-RU" smtClean="0"/>
              <a:pPr/>
              <a:t>17.12.2019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6D614-9467-495D-817B-8ED11A08E992}" type="datetime1">
              <a:rPr lang="ru-RU" smtClean="0"/>
              <a:pPr/>
              <a:t>17.12.2019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jpeg"/><Relationship Id="rId9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0.jpeg"/><Relationship Id="rId7" Type="http://schemas.openxmlformats.org/officeDocument/2006/relationships/image" Target="../media/image12.png"/><Relationship Id="rId12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3.jpeg"/><Relationship Id="rId5" Type="http://schemas.openxmlformats.org/officeDocument/2006/relationships/image" Target="../media/image3.png"/><Relationship Id="rId10" Type="http://schemas.openxmlformats.org/officeDocument/2006/relationships/image" Target="../media/image6.jpeg"/><Relationship Id="rId4" Type="http://schemas.openxmlformats.org/officeDocument/2006/relationships/image" Target="../media/image2.jpeg"/><Relationship Id="rId9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chart" Target="../charts/char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848872" cy="367240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развития.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Основные направления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бюджетной и налоговой политики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Нытвенского городского округа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 2020 год и на плановый период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2021-2022 годов.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7376864" cy="1800200"/>
          </a:xfrm>
        </p:spPr>
        <p:txBody>
          <a:bodyPr>
            <a:normAutofit/>
          </a:bodyPr>
          <a:lstStyle/>
          <a:p>
            <a:pPr marR="0" algn="r">
              <a:defRPr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Глава городского округа– </a:t>
            </a:r>
          </a:p>
          <a:p>
            <a:pPr marR="0" algn="r">
              <a:defRPr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глава администрации Нытвенского </a:t>
            </a:r>
          </a:p>
          <a:p>
            <a:pPr marR="0" algn="r">
              <a:defRPr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городского округа</a:t>
            </a:r>
          </a:p>
          <a:p>
            <a:pPr marR="0" algn="r">
              <a:defRPr/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Ринат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Хаертдинов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dirty="0"/>
          </a:p>
        </p:txBody>
      </p:sp>
      <p:pic>
        <p:nvPicPr>
          <p:cNvPr id="5" name="Рисунок 3" descr="gerb-nytvenskogo-rayon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741" y="260648"/>
            <a:ext cx="592931" cy="102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2"/>
          <p:cNvGrpSpPr>
            <a:grpSpLocks/>
          </p:cNvGrpSpPr>
          <p:nvPr/>
        </p:nvGrpSpPr>
        <p:grpSpPr bwMode="auto">
          <a:xfrm rot="5400000">
            <a:off x="4443057" y="-4443055"/>
            <a:ext cx="257889" cy="9144000"/>
            <a:chOff x="0" y="-6"/>
            <a:chExt cx="437" cy="4329"/>
          </a:xfrm>
        </p:grpSpPr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0" y="-6"/>
              <a:ext cx="156" cy="4329"/>
              <a:chOff x="0" y="-6"/>
              <a:chExt cx="156" cy="4329"/>
            </a:xfrm>
          </p:grpSpPr>
          <p:sp>
            <p:nvSpPr>
              <p:cNvPr id="12" name="AutoShape 4"/>
              <p:cNvSpPr>
                <a:spLocks noChangeArrowheads="1"/>
              </p:cNvSpPr>
              <p:nvPr/>
            </p:nvSpPr>
            <p:spPr bwMode="auto">
              <a:xfrm>
                <a:off x="0" y="-6"/>
                <a:ext cx="156" cy="4329"/>
              </a:xfrm>
              <a:prstGeom prst="roundRect">
                <a:avLst>
                  <a:gd name="adj" fmla="val 639"/>
                </a:avLst>
              </a:pr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159" y="-6"/>
              <a:ext cx="77" cy="4329"/>
              <a:chOff x="159" y="-6"/>
              <a:chExt cx="77" cy="4329"/>
            </a:xfrm>
          </p:grpSpPr>
          <p:sp>
            <p:nvSpPr>
              <p:cNvPr id="11" name="AutoShape 6"/>
              <p:cNvSpPr>
                <a:spLocks noChangeArrowheads="1"/>
              </p:cNvSpPr>
              <p:nvPr/>
            </p:nvSpPr>
            <p:spPr bwMode="auto">
              <a:xfrm>
                <a:off x="159" y="-6"/>
                <a:ext cx="77" cy="4329"/>
              </a:xfrm>
              <a:prstGeom prst="roundRect">
                <a:avLst>
                  <a:gd name="adj" fmla="val 1278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237" y="-6"/>
              <a:ext cx="200" cy="4329"/>
              <a:chOff x="237" y="-6"/>
              <a:chExt cx="200" cy="4329"/>
            </a:xfrm>
          </p:grpSpPr>
          <p:sp>
            <p:nvSpPr>
              <p:cNvPr id="10" name="AutoShape 8"/>
              <p:cNvSpPr>
                <a:spLocks noChangeArrowheads="1"/>
              </p:cNvSpPr>
              <p:nvPr/>
            </p:nvSpPr>
            <p:spPr bwMode="auto">
              <a:xfrm>
                <a:off x="237" y="-6"/>
                <a:ext cx="200" cy="4329"/>
              </a:xfrm>
              <a:prstGeom prst="roundRect">
                <a:avLst>
                  <a:gd name="adj" fmla="val 185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>
          <a:xfrm>
            <a:off x="6875463" y="6381750"/>
            <a:ext cx="2133600" cy="365125"/>
          </a:xfrm>
        </p:spPr>
        <p:txBody>
          <a:bodyPr/>
          <a:lstStyle/>
          <a:p>
            <a:pPr>
              <a:defRPr/>
            </a:pPr>
            <a:fld id="{C832FC7C-8891-42AF-8726-B8B9D672EE40}" type="slidenum">
              <a:rPr lang="ru-RU" smtClean="0">
                <a:solidFill>
                  <a:schemeClr val="accent1">
                    <a:lumMod val="75000"/>
                  </a:schemeClr>
                </a:solidFill>
              </a:rPr>
              <a:pPr>
                <a:defRPr/>
              </a:pPr>
              <a:t>10</a:t>
            </a:fld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231" name="TextBox 2"/>
          <p:cNvSpPr txBox="1">
            <a:spLocks noChangeArrowheads="1"/>
          </p:cNvSpPr>
          <p:nvPr/>
        </p:nvSpPr>
        <p:spPr bwMode="auto">
          <a:xfrm>
            <a:off x="1043608" y="517903"/>
            <a:ext cx="7870775" cy="50359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 lIns="36000" tIns="36000" rIns="36000" bIns="36000" anchor="ctr">
            <a:spAutoFit/>
          </a:bodyPr>
          <a:lstStyle>
            <a:defPPr>
              <a:defRPr lang="ru-RU"/>
            </a:defPPr>
            <a:lvl1pPr algn="ctr">
              <a:defRPr b="1">
                <a:solidFill>
                  <a:srgbClr val="FFFFCC"/>
                </a:solidFill>
                <a:latin typeface="Arial" charset="0"/>
                <a:ea typeface="+mj-ea"/>
              </a:defRPr>
            </a:lvl1pPr>
          </a:lstStyle>
          <a:p>
            <a:pPr>
              <a:defRPr/>
            </a:pPr>
            <a:r>
              <a:rPr lang="ru-RU" sz="2800" dirty="0" smtClean="0">
                <a:solidFill>
                  <a:schemeClr val="tx1"/>
                </a:solidFill>
                <a:latin typeface="+mj-lt"/>
                <a:cs typeface="Raavi" pitchFamily="34" charset="0"/>
              </a:rPr>
              <a:t>Доходы бюджета</a:t>
            </a:r>
            <a:r>
              <a:rPr lang="ru-RU" sz="2400" b="0" dirty="0" smtClean="0">
                <a:solidFill>
                  <a:schemeClr val="tx1"/>
                </a:solidFill>
                <a:latin typeface="+mj-lt"/>
                <a:cs typeface="Raavi" pitchFamily="34" charset="0"/>
              </a:rPr>
              <a:t>, млн.рублей</a:t>
            </a:r>
            <a:endParaRPr lang="ru-RU" sz="2400" b="0" dirty="0">
              <a:solidFill>
                <a:schemeClr val="tx1"/>
              </a:solidFill>
              <a:latin typeface="+mj-lt"/>
              <a:cs typeface="Raavi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 rot="5400000">
            <a:off x="4443057" y="-4443055"/>
            <a:ext cx="257889" cy="9144000"/>
            <a:chOff x="0" y="-6"/>
            <a:chExt cx="437" cy="432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-6"/>
              <a:ext cx="156" cy="4329"/>
              <a:chOff x="0" y="-6"/>
              <a:chExt cx="156" cy="4329"/>
            </a:xfrm>
          </p:grpSpPr>
          <p:sp>
            <p:nvSpPr>
              <p:cNvPr id="16" name="AutoShape 4"/>
              <p:cNvSpPr>
                <a:spLocks noChangeArrowheads="1"/>
              </p:cNvSpPr>
              <p:nvPr/>
            </p:nvSpPr>
            <p:spPr bwMode="auto">
              <a:xfrm>
                <a:off x="0" y="-6"/>
                <a:ext cx="156" cy="4329"/>
              </a:xfrm>
              <a:prstGeom prst="roundRect">
                <a:avLst>
                  <a:gd name="adj" fmla="val 639"/>
                </a:avLst>
              </a:pr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159" y="-6"/>
              <a:ext cx="77" cy="4329"/>
              <a:chOff x="159" y="-6"/>
              <a:chExt cx="77" cy="4329"/>
            </a:xfrm>
          </p:grpSpPr>
          <p:sp>
            <p:nvSpPr>
              <p:cNvPr id="15" name="AutoShape 6"/>
              <p:cNvSpPr>
                <a:spLocks noChangeArrowheads="1"/>
              </p:cNvSpPr>
              <p:nvPr/>
            </p:nvSpPr>
            <p:spPr bwMode="auto">
              <a:xfrm>
                <a:off x="159" y="-6"/>
                <a:ext cx="77" cy="4329"/>
              </a:xfrm>
              <a:prstGeom prst="roundRect">
                <a:avLst>
                  <a:gd name="adj" fmla="val 1278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237" y="-6"/>
              <a:ext cx="200" cy="4329"/>
              <a:chOff x="237" y="-6"/>
              <a:chExt cx="200" cy="4329"/>
            </a:xfrm>
          </p:grpSpPr>
          <p:sp>
            <p:nvSpPr>
              <p:cNvPr id="14" name="AutoShape 8"/>
              <p:cNvSpPr>
                <a:spLocks noChangeArrowheads="1"/>
              </p:cNvSpPr>
              <p:nvPr/>
            </p:nvSpPr>
            <p:spPr bwMode="auto">
              <a:xfrm>
                <a:off x="237" y="-6"/>
                <a:ext cx="200" cy="4329"/>
              </a:xfrm>
              <a:prstGeom prst="roundRect">
                <a:avLst>
                  <a:gd name="adj" fmla="val 185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</p:grpSp>
      <p:pic>
        <p:nvPicPr>
          <p:cNvPr id="17" name="Рисунок 3" descr="gerb-nytvenskogo-rayona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741" y="260648"/>
            <a:ext cx="592931" cy="102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7" name="Прямая со стрелкой 56"/>
          <p:cNvCxnSpPr/>
          <p:nvPr/>
        </p:nvCxnSpPr>
        <p:spPr>
          <a:xfrm flipV="1">
            <a:off x="4067944" y="1772816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3851920" y="1556792"/>
            <a:ext cx="6864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+20%</a:t>
            </a:r>
            <a:endParaRPr lang="ru-RU" sz="1400" b="1" dirty="0"/>
          </a:p>
        </p:txBody>
      </p:sp>
      <p:sp>
        <p:nvSpPr>
          <p:cNvPr id="75" name="TextBox 74"/>
          <p:cNvSpPr txBox="1"/>
          <p:nvPr/>
        </p:nvSpPr>
        <p:spPr>
          <a:xfrm>
            <a:off x="395536" y="5877272"/>
            <a:ext cx="4104456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Темпы роста налоговых и неналоговых доходов </a:t>
            </a:r>
            <a:r>
              <a:rPr lang="ru-RU" sz="1400" dirty="0" smtClean="0"/>
              <a:t>2020 к 2017 году </a:t>
            </a:r>
          </a:p>
          <a:p>
            <a:pPr algn="ctr"/>
            <a:r>
              <a:rPr lang="ru-RU" sz="1400" b="1" dirty="0" smtClean="0"/>
              <a:t> 106,4%</a:t>
            </a:r>
            <a:endParaRPr lang="ru-RU" sz="14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4788024" y="5877272"/>
            <a:ext cx="3888432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Темпы роста безвозмездных поступлений </a:t>
            </a:r>
          </a:p>
          <a:p>
            <a:pPr algn="ctr"/>
            <a:r>
              <a:rPr lang="ru-RU" sz="1400" dirty="0" smtClean="0"/>
              <a:t>2020 к 2017 году </a:t>
            </a:r>
          </a:p>
          <a:p>
            <a:pPr algn="ctr"/>
            <a:r>
              <a:rPr lang="ru-RU" sz="1400" dirty="0" smtClean="0"/>
              <a:t> </a:t>
            </a:r>
            <a:r>
              <a:rPr lang="ru-RU" sz="1400" b="1" dirty="0" smtClean="0"/>
              <a:t>137,2%</a:t>
            </a:r>
            <a:endParaRPr lang="ru-RU" sz="1400" b="1" dirty="0"/>
          </a:p>
        </p:txBody>
      </p:sp>
      <p:sp>
        <p:nvSpPr>
          <p:cNvPr id="50" name="TextBox 1"/>
          <p:cNvSpPr txBox="1"/>
          <p:nvPr/>
        </p:nvSpPr>
        <p:spPr>
          <a:xfrm>
            <a:off x="4716016" y="1268760"/>
            <a:ext cx="792088" cy="360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/>
              <a:t>1495,7</a:t>
            </a:r>
            <a:endParaRPr lang="ru-RU" sz="1600" b="1" dirty="0"/>
          </a:p>
        </p:txBody>
      </p:sp>
      <p:sp>
        <p:nvSpPr>
          <p:cNvPr id="52" name="TextBox 1"/>
          <p:cNvSpPr txBox="1"/>
          <p:nvPr/>
        </p:nvSpPr>
        <p:spPr>
          <a:xfrm>
            <a:off x="6228184" y="1124744"/>
            <a:ext cx="792088" cy="360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/>
              <a:t>1542,8</a:t>
            </a:r>
            <a:endParaRPr lang="ru-RU" sz="1600" b="1" dirty="0"/>
          </a:p>
        </p:txBody>
      </p:sp>
      <p:sp>
        <p:nvSpPr>
          <p:cNvPr id="53" name="TextBox 1"/>
          <p:cNvSpPr txBox="1"/>
          <p:nvPr/>
        </p:nvSpPr>
        <p:spPr>
          <a:xfrm>
            <a:off x="7812360" y="1268760"/>
            <a:ext cx="792088" cy="36004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/>
              <a:t>1487,9</a:t>
            </a:r>
            <a:endParaRPr lang="ru-RU" sz="1600" b="1" dirty="0"/>
          </a:p>
        </p:txBody>
      </p:sp>
      <p:cxnSp>
        <p:nvCxnSpPr>
          <p:cNvPr id="60" name="Прямая со стрелкой 59"/>
          <p:cNvCxnSpPr/>
          <p:nvPr/>
        </p:nvCxnSpPr>
        <p:spPr>
          <a:xfrm flipV="1">
            <a:off x="5580112" y="1628800"/>
            <a:ext cx="57606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7164288" y="1628800"/>
            <a:ext cx="57606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3995936" y="2276872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V="1">
            <a:off x="5580112" y="2132856"/>
            <a:ext cx="64807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flipV="1">
            <a:off x="7164288" y="2204864"/>
            <a:ext cx="432048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923928" y="2636912"/>
            <a:ext cx="691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-</a:t>
            </a:r>
            <a:r>
              <a:rPr lang="ru-RU" sz="1400" b="1" dirty="0" smtClean="0"/>
              <a:t>26,6%</a:t>
            </a:r>
            <a:endParaRPr lang="ru-RU" sz="14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5508104" y="1412776"/>
            <a:ext cx="4972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+3%</a:t>
            </a:r>
            <a:endParaRPr lang="ru-RU" sz="14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5508104" y="1916832"/>
            <a:ext cx="635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+2,4%</a:t>
            </a:r>
            <a:endParaRPr lang="ru-RU" sz="14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7236296" y="1340768"/>
            <a:ext cx="4619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-</a:t>
            </a:r>
            <a:r>
              <a:rPr lang="ru-RU" sz="1400" b="1" dirty="0" smtClean="0"/>
              <a:t>4%</a:t>
            </a:r>
            <a:endParaRPr lang="ru-RU" sz="14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7092280" y="1844824"/>
            <a:ext cx="4972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+4</a:t>
            </a:r>
            <a:r>
              <a:rPr lang="ru-RU" sz="1400" b="1" dirty="0" smtClean="0"/>
              <a:t>%</a:t>
            </a:r>
            <a:endParaRPr lang="ru-RU" sz="1400" b="1" dirty="0"/>
          </a:p>
        </p:txBody>
      </p:sp>
      <p:graphicFrame>
        <p:nvGraphicFramePr>
          <p:cNvPr id="48" name="Диаграмма 47"/>
          <p:cNvGraphicFramePr/>
          <p:nvPr/>
        </p:nvGraphicFramePr>
        <p:xfrm>
          <a:off x="395536" y="1124744"/>
          <a:ext cx="874846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кругленный прямоугольник 26"/>
          <p:cNvSpPr/>
          <p:nvPr/>
        </p:nvSpPr>
        <p:spPr bwMode="auto">
          <a:xfrm>
            <a:off x="179512" y="1268760"/>
            <a:ext cx="2362200" cy="648072"/>
          </a:xfrm>
          <a:prstGeom prst="roundRect">
            <a:avLst>
              <a:gd name="adj" fmla="val 10000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60323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sp>
        <p:nvSpPr>
          <p:cNvPr id="28" name="Скругленный прямоугольник 4"/>
          <p:cNvSpPr/>
          <p:nvPr/>
        </p:nvSpPr>
        <p:spPr bwMode="auto">
          <a:xfrm>
            <a:off x="251520" y="1124744"/>
            <a:ext cx="2362200" cy="792088"/>
          </a:xfrm>
          <a:prstGeom prst="rect">
            <a:avLst/>
          </a:prstGeom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lIns="68580" tIns="68580" rIns="68580" bIns="68580" spcCol="127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Темп роста налоговых и неналоговых доходов </a:t>
            </a:r>
          </a:p>
        </p:txBody>
      </p:sp>
      <p:sp>
        <p:nvSpPr>
          <p:cNvPr id="7173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      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на 2020-2022г.,  млн.рублей</a:t>
            </a:r>
          </a:p>
        </p:txBody>
      </p:sp>
      <p:graphicFrame>
        <p:nvGraphicFramePr>
          <p:cNvPr id="20" name="Содержимое 7"/>
          <p:cNvGraphicFramePr>
            <a:graphicFrameLocks noGrp="1"/>
          </p:cNvGraphicFramePr>
          <p:nvPr>
            <p:ph idx="1"/>
          </p:nvPr>
        </p:nvGraphicFramePr>
        <p:xfrm>
          <a:off x="107950" y="1772816"/>
          <a:ext cx="903605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Овал 9"/>
          <p:cNvSpPr/>
          <p:nvPr/>
        </p:nvSpPr>
        <p:spPr>
          <a:xfrm>
            <a:off x="7380287" y="836712"/>
            <a:ext cx="1763713" cy="100806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60323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к 2021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104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483768" y="980728"/>
            <a:ext cx="1728788" cy="85422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60323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к 2018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113,4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  <p:sp>
        <p:nvSpPr>
          <p:cNvPr id="24" name="Овал 23"/>
          <p:cNvSpPr/>
          <p:nvPr/>
        </p:nvSpPr>
        <p:spPr>
          <a:xfrm>
            <a:off x="4139952" y="908720"/>
            <a:ext cx="1728788" cy="100806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60323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2020к 2019</a:t>
            </a:r>
          </a:p>
          <a:p>
            <a:pPr algn="ctr">
              <a:defRPr/>
            </a:pPr>
            <a:r>
              <a:rPr lang="ru-RU" sz="1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73,4%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5796136" y="908720"/>
            <a:ext cx="1728788" cy="100806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60323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к 2020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102,4%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627784" y="544522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Удельный вес     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259632" y="5669070"/>
            <a:ext cx="529208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НДФЛ                                                                           69         57</a:t>
            </a: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259632" y="6101118"/>
            <a:ext cx="529208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Налоги от предпринимателей                                   3         1,5</a:t>
            </a: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259632" y="6389150"/>
            <a:ext cx="52920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Имущественные  налоги                                                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16        23</a:t>
            </a: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187624" y="5949280"/>
            <a:ext cx="5364088" cy="25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  Продажа и использование имущества                    4          8</a:t>
            </a: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259632" y="6611779"/>
            <a:ext cx="516359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Акцизы                                                                         4,8       6,8</a:t>
            </a:r>
            <a:endParaRPr lang="ru-RU" sz="1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Рисунок 3" descr="gerb-nytvenskogo-rayona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741" y="260648"/>
            <a:ext cx="592931" cy="102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 rot="5400000">
            <a:off x="4443057" y="-4443055"/>
            <a:ext cx="257889" cy="9144000"/>
            <a:chOff x="0" y="-6"/>
            <a:chExt cx="437" cy="432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-6"/>
              <a:ext cx="156" cy="4329"/>
              <a:chOff x="0" y="-6"/>
              <a:chExt cx="156" cy="4329"/>
            </a:xfrm>
          </p:grpSpPr>
          <p:sp>
            <p:nvSpPr>
              <p:cNvPr id="42" name="AutoShape 4"/>
              <p:cNvSpPr>
                <a:spLocks noChangeArrowheads="1"/>
              </p:cNvSpPr>
              <p:nvPr/>
            </p:nvSpPr>
            <p:spPr bwMode="auto">
              <a:xfrm>
                <a:off x="0" y="-6"/>
                <a:ext cx="156" cy="4329"/>
              </a:xfrm>
              <a:prstGeom prst="roundRect">
                <a:avLst>
                  <a:gd name="adj" fmla="val 639"/>
                </a:avLst>
              </a:pr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159" y="-6"/>
              <a:ext cx="77" cy="4329"/>
              <a:chOff x="159" y="-6"/>
              <a:chExt cx="77" cy="4329"/>
            </a:xfrm>
          </p:grpSpPr>
          <p:sp>
            <p:nvSpPr>
              <p:cNvPr id="41" name="AutoShape 6"/>
              <p:cNvSpPr>
                <a:spLocks noChangeArrowheads="1"/>
              </p:cNvSpPr>
              <p:nvPr/>
            </p:nvSpPr>
            <p:spPr bwMode="auto">
              <a:xfrm>
                <a:off x="159" y="-6"/>
                <a:ext cx="77" cy="4329"/>
              </a:xfrm>
              <a:prstGeom prst="roundRect">
                <a:avLst>
                  <a:gd name="adj" fmla="val 1278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237" y="-6"/>
              <a:ext cx="200" cy="4329"/>
              <a:chOff x="237" y="-6"/>
              <a:chExt cx="200" cy="4329"/>
            </a:xfrm>
          </p:grpSpPr>
          <p:sp>
            <p:nvSpPr>
              <p:cNvPr id="33" name="AutoShape 8"/>
              <p:cNvSpPr>
                <a:spLocks noChangeArrowheads="1"/>
              </p:cNvSpPr>
              <p:nvPr/>
            </p:nvSpPr>
            <p:spPr bwMode="auto">
              <a:xfrm>
                <a:off x="237" y="-6"/>
                <a:ext cx="200" cy="4329"/>
              </a:xfrm>
              <a:prstGeom prst="roundRect">
                <a:avLst>
                  <a:gd name="adj" fmla="val 185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</p:grpSp>
      <p:sp>
        <p:nvSpPr>
          <p:cNvPr id="31" name="TextBox 30"/>
          <p:cNvSpPr txBox="1"/>
          <p:nvPr/>
        </p:nvSpPr>
        <p:spPr>
          <a:xfrm>
            <a:off x="5868144" y="5373216"/>
            <a:ext cx="684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20072" y="537321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2019  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4464496" cy="3816424"/>
          </a:xfrm>
        </p:spPr>
        <p:txBody>
          <a:bodyPr numCol="1"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Привлечение инвесторов</a:t>
            </a:r>
          </a:p>
          <a:p>
            <a:pPr>
              <a:buNone/>
            </a:pPr>
            <a:endParaRPr lang="ru-RU" sz="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Обеспечение справедливой нагрузки для налогоплательщика и эффективность налоговых льгот,  ставок</a:t>
            </a:r>
          </a:p>
          <a:p>
            <a:pPr>
              <a:buNone/>
            </a:pPr>
            <a:endParaRPr lang="ru-RU" sz="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Повышение качества администрирования доходов</a:t>
            </a:r>
          </a:p>
          <a:p>
            <a:pPr>
              <a:buNone/>
            </a:pPr>
            <a:endParaRPr lang="ru-RU" sz="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Повышение налоговых доходов за счет вовлечения всей недвижимости в налоговый оборот (необходимость постановки на кадастровый учет и регистрация прав на объект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sz="1600" dirty="0" smtClean="0"/>
          </a:p>
          <a:p>
            <a:pPr algn="ctr"/>
            <a:endParaRPr lang="ru-RU" sz="1600" dirty="0" smtClean="0"/>
          </a:p>
          <a:p>
            <a:pPr algn="ctr"/>
            <a:endParaRPr lang="ru-RU" sz="1600" dirty="0" smtClean="0"/>
          </a:p>
          <a:p>
            <a:pPr algn="ctr"/>
            <a:endParaRPr lang="ru-RU" sz="1600" dirty="0" smtClean="0"/>
          </a:p>
          <a:p>
            <a:pPr algn="ctr"/>
            <a:endParaRPr lang="ru-RU" sz="1600" dirty="0" smtClean="0"/>
          </a:p>
          <a:p>
            <a:pPr algn="ctr"/>
            <a:endParaRPr lang="ru-RU" sz="1600" dirty="0" smtClean="0"/>
          </a:p>
          <a:p>
            <a:pPr algn="ctr">
              <a:buNone/>
            </a:pPr>
            <a:endParaRPr lang="ru-RU" sz="1600" dirty="0" smtClean="0"/>
          </a:p>
          <a:p>
            <a:pPr algn="ctr"/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 rot="5400000">
            <a:off x="4443057" y="-4443055"/>
            <a:ext cx="257889" cy="9144000"/>
            <a:chOff x="0" y="-6"/>
            <a:chExt cx="437" cy="4329"/>
          </a:xfrm>
        </p:grpSpPr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0" y="-6"/>
              <a:ext cx="156" cy="4329"/>
              <a:chOff x="0" y="-6"/>
              <a:chExt cx="156" cy="4329"/>
            </a:xfrm>
          </p:grpSpPr>
          <p:sp>
            <p:nvSpPr>
              <p:cNvPr id="12" name="AutoShape 4"/>
              <p:cNvSpPr>
                <a:spLocks noChangeArrowheads="1"/>
              </p:cNvSpPr>
              <p:nvPr/>
            </p:nvSpPr>
            <p:spPr bwMode="auto">
              <a:xfrm>
                <a:off x="0" y="-6"/>
                <a:ext cx="156" cy="4329"/>
              </a:xfrm>
              <a:prstGeom prst="roundRect">
                <a:avLst>
                  <a:gd name="adj" fmla="val 639"/>
                </a:avLst>
              </a:pr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159" y="-6"/>
              <a:ext cx="77" cy="4329"/>
              <a:chOff x="159" y="-6"/>
              <a:chExt cx="77" cy="4329"/>
            </a:xfrm>
          </p:grpSpPr>
          <p:sp>
            <p:nvSpPr>
              <p:cNvPr id="11" name="AutoShape 6"/>
              <p:cNvSpPr>
                <a:spLocks noChangeArrowheads="1"/>
              </p:cNvSpPr>
              <p:nvPr/>
            </p:nvSpPr>
            <p:spPr bwMode="auto">
              <a:xfrm>
                <a:off x="159" y="-6"/>
                <a:ext cx="77" cy="4329"/>
              </a:xfrm>
              <a:prstGeom prst="roundRect">
                <a:avLst>
                  <a:gd name="adj" fmla="val 1278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237" y="-6"/>
              <a:ext cx="200" cy="4329"/>
              <a:chOff x="237" y="-6"/>
              <a:chExt cx="200" cy="4329"/>
            </a:xfrm>
          </p:grpSpPr>
          <p:sp>
            <p:nvSpPr>
              <p:cNvPr id="10" name="AutoShape 8"/>
              <p:cNvSpPr>
                <a:spLocks noChangeArrowheads="1"/>
              </p:cNvSpPr>
              <p:nvPr/>
            </p:nvSpPr>
            <p:spPr bwMode="auto">
              <a:xfrm>
                <a:off x="237" y="-6"/>
                <a:ext cx="200" cy="4329"/>
              </a:xfrm>
              <a:prstGeom prst="roundRect">
                <a:avLst>
                  <a:gd name="adj" fmla="val 185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</p:grp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323528" y="4725145"/>
          <a:ext cx="8568952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32279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Приоритетные направления расходов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00663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Сохранение социальной направленности бюджета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Обеспечение безопасности населения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Экономическое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развитие, создание благоприятных  условий для развития субъектов малого и среднего предпринимательства, стимулирование сельского хозяйства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4875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жилищно - коммунального хозяйства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Повышение качества дорожной инфраструктуры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5220072" y="1124744"/>
            <a:ext cx="3779912" cy="270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Реализация национальных проектов</a:t>
            </a:r>
          </a:p>
          <a:p>
            <a:pPr marL="342900" lvl="0" indent="-342900">
              <a:spcBef>
                <a:spcPct val="20000"/>
              </a:spcBef>
            </a:pPr>
            <a:endParaRPr lang="ru-RU" sz="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Индексация заработной платы работников бюджетной сферы и муниципальных служащих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Сохранение достигнутых  целевых показателей 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по майским Указам</a:t>
            </a:r>
          </a:p>
          <a:p>
            <a:pPr marL="342900" lvl="0" indent="-342900">
              <a:spcBef>
                <a:spcPct val="20000"/>
              </a:spcBef>
            </a:pPr>
            <a:endParaRPr lang="ru-RU" sz="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Рост бюджета развития</a:t>
            </a:r>
          </a:p>
          <a:p>
            <a:pPr marL="342900" lvl="0" indent="-342900">
              <a:spcBef>
                <a:spcPct val="20000"/>
              </a:spcBef>
            </a:pPr>
            <a:endParaRPr lang="ru-RU" sz="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ru-RU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Сбалансированность бюджета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15616" y="476672"/>
            <a:ext cx="316835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Налоговая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политика </a:t>
            </a:r>
          </a:p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364088" y="476672"/>
            <a:ext cx="32403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Бюджетная политика</a:t>
            </a:r>
          </a:p>
          <a:p>
            <a:endParaRPr lang="ru-RU" dirty="0"/>
          </a:p>
        </p:txBody>
      </p:sp>
      <p:pic>
        <p:nvPicPr>
          <p:cNvPr id="25" name="Рисунок 3" descr="gerb-nytvenskogo-rayon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741" y="260648"/>
            <a:ext cx="592931" cy="102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99412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Расходы бюджета</a:t>
            </a:r>
            <a:endParaRPr lang="ru-RU" sz="24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5" name="Рисунок 3" descr="gerb-nytvenskogo-rayon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741" y="260648"/>
            <a:ext cx="592931" cy="102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2"/>
          <p:cNvGrpSpPr>
            <a:grpSpLocks/>
          </p:cNvGrpSpPr>
          <p:nvPr/>
        </p:nvGrpSpPr>
        <p:grpSpPr bwMode="auto">
          <a:xfrm rot="5400000">
            <a:off x="4443057" y="-4443055"/>
            <a:ext cx="257889" cy="9144000"/>
            <a:chOff x="0" y="-6"/>
            <a:chExt cx="437" cy="4329"/>
          </a:xfrm>
        </p:grpSpPr>
        <p:grpSp>
          <p:nvGrpSpPr>
            <p:cNvPr id="7" name="Group 3"/>
            <p:cNvGrpSpPr>
              <a:grpSpLocks/>
            </p:cNvGrpSpPr>
            <p:nvPr/>
          </p:nvGrpSpPr>
          <p:grpSpPr bwMode="auto">
            <a:xfrm>
              <a:off x="0" y="-6"/>
              <a:ext cx="156" cy="4329"/>
              <a:chOff x="0" y="-6"/>
              <a:chExt cx="156" cy="4329"/>
            </a:xfrm>
          </p:grpSpPr>
          <p:sp>
            <p:nvSpPr>
              <p:cNvPr id="12" name="AutoShape 4"/>
              <p:cNvSpPr>
                <a:spLocks noChangeArrowheads="1"/>
              </p:cNvSpPr>
              <p:nvPr/>
            </p:nvSpPr>
            <p:spPr bwMode="auto">
              <a:xfrm>
                <a:off x="0" y="-6"/>
                <a:ext cx="156" cy="4329"/>
              </a:xfrm>
              <a:prstGeom prst="roundRect">
                <a:avLst>
                  <a:gd name="adj" fmla="val 639"/>
                </a:avLst>
              </a:pr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159" y="-6"/>
              <a:ext cx="77" cy="4329"/>
              <a:chOff x="159" y="-6"/>
              <a:chExt cx="77" cy="4329"/>
            </a:xfrm>
          </p:grpSpPr>
          <p:sp>
            <p:nvSpPr>
              <p:cNvPr id="11" name="AutoShape 6"/>
              <p:cNvSpPr>
                <a:spLocks noChangeArrowheads="1"/>
              </p:cNvSpPr>
              <p:nvPr/>
            </p:nvSpPr>
            <p:spPr bwMode="auto">
              <a:xfrm>
                <a:off x="159" y="-6"/>
                <a:ext cx="77" cy="4329"/>
              </a:xfrm>
              <a:prstGeom prst="roundRect">
                <a:avLst>
                  <a:gd name="adj" fmla="val 1278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237" y="-6"/>
              <a:ext cx="200" cy="4329"/>
              <a:chOff x="237" y="-6"/>
              <a:chExt cx="200" cy="4329"/>
            </a:xfrm>
          </p:grpSpPr>
          <p:sp>
            <p:nvSpPr>
              <p:cNvPr id="10" name="AutoShape 8"/>
              <p:cNvSpPr>
                <a:spLocks noChangeArrowheads="1"/>
              </p:cNvSpPr>
              <p:nvPr/>
            </p:nvSpPr>
            <p:spPr bwMode="auto">
              <a:xfrm>
                <a:off x="237" y="-6"/>
                <a:ext cx="200" cy="4329"/>
              </a:xfrm>
              <a:prstGeom prst="roundRect">
                <a:avLst>
                  <a:gd name="adj" fmla="val 185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</p:grpSp>
      <p:graphicFrame>
        <p:nvGraphicFramePr>
          <p:cNvPr id="14" name="Диаграмма 13"/>
          <p:cNvGraphicFramePr/>
          <p:nvPr/>
        </p:nvGraphicFramePr>
        <p:xfrm>
          <a:off x="3563888" y="1052736"/>
          <a:ext cx="5148064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Диаграмма 14"/>
          <p:cNvGraphicFramePr/>
          <p:nvPr/>
        </p:nvGraphicFramePr>
        <p:xfrm>
          <a:off x="3419872" y="3861048"/>
          <a:ext cx="532859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Диаграмма 15"/>
          <p:cNvGraphicFramePr/>
          <p:nvPr/>
        </p:nvGraphicFramePr>
        <p:xfrm>
          <a:off x="323528" y="1916832"/>
          <a:ext cx="302433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848600" cy="1143000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Структура расходов программного бюджета в 2020 году, млн.руб.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416B01-E55C-4029-B00E-37CB26368F12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6" name="Номер слайда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1431F4C-263D-45BF-8AE3-761C6712B620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5257800"/>
            <a:ext cx="1246188" cy="74771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22860" tIns="22860" rIns="22860" bIns="22860" spcCol="1270" anchor="ctr"/>
          <a:lstStyle/>
          <a:p>
            <a:pPr algn="ctr" defTabSz="266700">
              <a:lnSpc>
                <a:spcPct val="90000"/>
              </a:lnSpc>
              <a:spcAft>
                <a:spcPct val="35000"/>
              </a:spcAft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8" name="TextBox 70"/>
          <p:cNvSpPr txBox="1">
            <a:spLocks noChangeArrowheads="1"/>
          </p:cNvSpPr>
          <p:nvPr/>
        </p:nvSpPr>
        <p:spPr bwMode="auto">
          <a:xfrm>
            <a:off x="6948264" y="692696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/>
              <a:t>2020-2022</a:t>
            </a:r>
          </a:p>
        </p:txBody>
      </p:sp>
      <p:sp>
        <p:nvSpPr>
          <p:cNvPr id="13319" name="TextBox 113"/>
          <p:cNvSpPr txBox="1">
            <a:spLocks noChangeArrowheads="1"/>
          </p:cNvSpPr>
          <p:nvPr/>
        </p:nvSpPr>
        <p:spPr bwMode="auto">
          <a:xfrm>
            <a:off x="1295400" y="7620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2020</a:t>
            </a:r>
          </a:p>
        </p:txBody>
      </p:sp>
      <p:sp>
        <p:nvSpPr>
          <p:cNvPr id="50" name="Овал 49"/>
          <p:cNvSpPr/>
          <p:nvPr/>
        </p:nvSpPr>
        <p:spPr>
          <a:xfrm>
            <a:off x="323850" y="1844675"/>
            <a:ext cx="1655862" cy="1066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Расходы 2020-2022 гг. </a:t>
            </a:r>
            <a:r>
              <a:rPr lang="ru-RU" sz="2000" b="1" dirty="0">
                <a:solidFill>
                  <a:schemeClr val="tx1"/>
                </a:solidFill>
              </a:rPr>
              <a:t>4549,1 </a:t>
            </a:r>
            <a:r>
              <a:rPr lang="ru-RU" sz="1200" b="1" dirty="0">
                <a:solidFill>
                  <a:schemeClr val="tx1"/>
                </a:solidFill>
              </a:rPr>
              <a:t>млн.руб.</a:t>
            </a:r>
          </a:p>
        </p:txBody>
      </p:sp>
      <p:sp>
        <p:nvSpPr>
          <p:cNvPr id="51" name="Овал 50"/>
          <p:cNvSpPr/>
          <p:nvPr/>
        </p:nvSpPr>
        <p:spPr>
          <a:xfrm>
            <a:off x="250825" y="3644900"/>
            <a:ext cx="1728887" cy="1066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Программные расходы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93,6 %</a:t>
            </a:r>
          </a:p>
        </p:txBody>
      </p:sp>
      <p:sp>
        <p:nvSpPr>
          <p:cNvPr id="52" name="Овал 51"/>
          <p:cNvSpPr/>
          <p:nvPr/>
        </p:nvSpPr>
        <p:spPr>
          <a:xfrm>
            <a:off x="323850" y="5445125"/>
            <a:ext cx="1727870" cy="1143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Социальные расходы</a:t>
            </a:r>
          </a:p>
          <a:p>
            <a:pPr algn="ctr">
              <a:defRPr/>
            </a:pPr>
            <a:r>
              <a:rPr lang="ru-RU" sz="2000" b="1" smtClean="0">
                <a:solidFill>
                  <a:schemeClr val="tx1"/>
                </a:solidFill>
              </a:rPr>
              <a:t>60,0 </a:t>
            </a:r>
            <a:r>
              <a:rPr lang="ru-RU" sz="2000" b="1" dirty="0">
                <a:solidFill>
                  <a:schemeClr val="tx1"/>
                </a:solidFill>
              </a:rPr>
              <a:t>%</a:t>
            </a:r>
          </a:p>
        </p:txBody>
      </p:sp>
      <p:sp>
        <p:nvSpPr>
          <p:cNvPr id="13323" name="Прямоугольник 117"/>
          <p:cNvSpPr>
            <a:spLocks noChangeArrowheads="1"/>
          </p:cNvSpPr>
          <p:nvPr/>
        </p:nvSpPr>
        <p:spPr bwMode="auto">
          <a:xfrm>
            <a:off x="3059832" y="980728"/>
            <a:ext cx="26828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cs typeface="Times New Roman" pitchFamily="18" charset="0"/>
              </a:rPr>
              <a:t>13 муниципальных программ</a:t>
            </a:r>
          </a:p>
        </p:txBody>
      </p:sp>
      <p:sp>
        <p:nvSpPr>
          <p:cNvPr id="54" name="Стрелка вниз 53"/>
          <p:cNvSpPr/>
          <p:nvPr/>
        </p:nvSpPr>
        <p:spPr>
          <a:xfrm>
            <a:off x="971550" y="4797425"/>
            <a:ext cx="484188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Стрелка вниз 54"/>
          <p:cNvSpPr/>
          <p:nvPr/>
        </p:nvSpPr>
        <p:spPr>
          <a:xfrm>
            <a:off x="971550" y="2997200"/>
            <a:ext cx="484188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6" name="TextBox 55"/>
          <p:cNvSpPr txBox="1">
            <a:spLocks noChangeArrowheads="1"/>
          </p:cNvSpPr>
          <p:nvPr/>
        </p:nvSpPr>
        <p:spPr bwMode="auto">
          <a:xfrm>
            <a:off x="6948488" y="2349500"/>
            <a:ext cx="5445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>
                <a:cs typeface="Times New Roman" pitchFamily="18" charset="0"/>
              </a:rPr>
              <a:t>2019</a:t>
            </a:r>
          </a:p>
        </p:txBody>
      </p:sp>
      <p:sp>
        <p:nvSpPr>
          <p:cNvPr id="13327" name="TextBox 56"/>
          <p:cNvSpPr txBox="1">
            <a:spLocks noChangeArrowheads="1"/>
          </p:cNvSpPr>
          <p:nvPr/>
        </p:nvSpPr>
        <p:spPr bwMode="auto">
          <a:xfrm>
            <a:off x="8388350" y="2349500"/>
            <a:ext cx="5445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>
                <a:cs typeface="Times New Roman" pitchFamily="18" charset="0"/>
              </a:rPr>
              <a:t>2020</a:t>
            </a:r>
          </a:p>
        </p:txBody>
      </p:sp>
      <p:sp>
        <p:nvSpPr>
          <p:cNvPr id="13328" name="TextBox 57"/>
          <p:cNvSpPr txBox="1">
            <a:spLocks noChangeArrowheads="1"/>
          </p:cNvSpPr>
          <p:nvPr/>
        </p:nvSpPr>
        <p:spPr bwMode="auto">
          <a:xfrm>
            <a:off x="7092950" y="2781300"/>
            <a:ext cx="16843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cs typeface="Times New Roman" pitchFamily="18" charset="0"/>
              </a:rPr>
              <a:t>Программные расходы</a:t>
            </a:r>
          </a:p>
        </p:txBody>
      </p:sp>
      <p:sp>
        <p:nvSpPr>
          <p:cNvPr id="59" name="Овал 58"/>
          <p:cNvSpPr/>
          <p:nvPr/>
        </p:nvSpPr>
        <p:spPr>
          <a:xfrm>
            <a:off x="6876256" y="3213100"/>
            <a:ext cx="770732" cy="4572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91,6 %</a:t>
            </a:r>
          </a:p>
        </p:txBody>
      </p:sp>
      <p:sp>
        <p:nvSpPr>
          <p:cNvPr id="13330" name="TextBox 59"/>
          <p:cNvSpPr txBox="1">
            <a:spLocks noChangeArrowheads="1"/>
          </p:cNvSpPr>
          <p:nvPr/>
        </p:nvSpPr>
        <p:spPr bwMode="auto">
          <a:xfrm>
            <a:off x="7019925" y="4076700"/>
            <a:ext cx="183673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>
                <a:cs typeface="Times New Roman" pitchFamily="18" charset="0"/>
              </a:rPr>
              <a:t>Непрограммные расходы</a:t>
            </a:r>
          </a:p>
        </p:txBody>
      </p:sp>
      <p:sp>
        <p:nvSpPr>
          <p:cNvPr id="61" name="Овал 60"/>
          <p:cNvSpPr/>
          <p:nvPr/>
        </p:nvSpPr>
        <p:spPr>
          <a:xfrm>
            <a:off x="6876255" y="4508500"/>
            <a:ext cx="697707" cy="4572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8,4 %</a:t>
            </a:r>
          </a:p>
        </p:txBody>
      </p:sp>
      <p:sp>
        <p:nvSpPr>
          <p:cNvPr id="62" name="Блок-схема: извлечение 61"/>
          <p:cNvSpPr/>
          <p:nvPr/>
        </p:nvSpPr>
        <p:spPr>
          <a:xfrm>
            <a:off x="7667625" y="3284538"/>
            <a:ext cx="381000" cy="3048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Блок-схема: объединение 62"/>
          <p:cNvSpPr/>
          <p:nvPr/>
        </p:nvSpPr>
        <p:spPr>
          <a:xfrm>
            <a:off x="7667625" y="4581525"/>
            <a:ext cx="381000" cy="3048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34" name="TextBox 63"/>
          <p:cNvSpPr txBox="1">
            <a:spLocks noChangeArrowheads="1"/>
          </p:cNvSpPr>
          <p:nvPr/>
        </p:nvSpPr>
        <p:spPr bwMode="auto">
          <a:xfrm>
            <a:off x="7596188" y="3716338"/>
            <a:ext cx="7350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cs typeface="Times New Roman" pitchFamily="18" charset="0"/>
              </a:rPr>
              <a:t>+ 3,3  %</a:t>
            </a:r>
          </a:p>
        </p:txBody>
      </p:sp>
      <p:sp>
        <p:nvSpPr>
          <p:cNvPr id="13335" name="TextBox 64"/>
          <p:cNvSpPr txBox="1">
            <a:spLocks noChangeArrowheads="1"/>
          </p:cNvSpPr>
          <p:nvPr/>
        </p:nvSpPr>
        <p:spPr bwMode="auto">
          <a:xfrm>
            <a:off x="7524750" y="5084763"/>
            <a:ext cx="6969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200" b="1">
                <a:cs typeface="Times New Roman" pitchFamily="18" charset="0"/>
              </a:rPr>
              <a:t>- 3,3  %</a:t>
            </a:r>
          </a:p>
        </p:txBody>
      </p:sp>
      <p:sp>
        <p:nvSpPr>
          <p:cNvPr id="66" name="Овал 65"/>
          <p:cNvSpPr/>
          <p:nvPr/>
        </p:nvSpPr>
        <p:spPr>
          <a:xfrm>
            <a:off x="8172399" y="3213100"/>
            <a:ext cx="843013" cy="4572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</a:rPr>
              <a:t>94,6 %</a:t>
            </a:r>
          </a:p>
        </p:txBody>
      </p:sp>
      <p:sp>
        <p:nvSpPr>
          <p:cNvPr id="67" name="Овал 66"/>
          <p:cNvSpPr/>
          <p:nvPr/>
        </p:nvSpPr>
        <p:spPr>
          <a:xfrm>
            <a:off x="8388424" y="4508500"/>
            <a:ext cx="626988" cy="45720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</a:rPr>
              <a:t>5,6 %</a:t>
            </a:r>
          </a:p>
        </p:txBody>
      </p:sp>
      <p:graphicFrame>
        <p:nvGraphicFramePr>
          <p:cNvPr id="68" name="Таблица 67"/>
          <p:cNvGraphicFramePr>
            <a:graphicFrameLocks noGrp="1"/>
          </p:cNvGraphicFramePr>
          <p:nvPr/>
        </p:nvGraphicFramePr>
        <p:xfrm>
          <a:off x="2123728" y="1268760"/>
          <a:ext cx="4680520" cy="574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802"/>
                <a:gridCol w="3233814"/>
                <a:gridCol w="765904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755,9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2229,1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277,7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Дорожная инфраструктура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754,1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Культура и искусства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303,8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88,3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хозяйство и транспорт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352,8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59,5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170,9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55,7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Земельные ресурсы, муниципальное имущество и градостроительная деятельность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116,8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43,8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latin typeface="Times New Roman"/>
                        </a:rPr>
                        <a:t>Физкультура, спорт и формирование здорового образа жизни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123,6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37,3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Безопасность жизнедеятельности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152,1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11,6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Комплексное развитие сельских территорий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32,9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034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Сельское хозяйство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13,8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589274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Совершенствование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униципального управления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9886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Экономическое развитие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0341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условий для оказания медицинской помощи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0,9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7" name="Овал 46"/>
          <p:cNvSpPr/>
          <p:nvPr/>
        </p:nvSpPr>
        <p:spPr>
          <a:xfrm>
            <a:off x="611560" y="1124744"/>
            <a:ext cx="1524000" cy="6096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Всего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1437,1</a:t>
            </a:r>
          </a:p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млн.руб</a:t>
            </a:r>
          </a:p>
        </p:txBody>
      </p:sp>
      <p:sp>
        <p:nvSpPr>
          <p:cNvPr id="48" name="Овал 47"/>
          <p:cNvSpPr/>
          <p:nvPr/>
        </p:nvSpPr>
        <p:spPr>
          <a:xfrm>
            <a:off x="7092280" y="1052736"/>
            <a:ext cx="1559768" cy="6096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Всего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4255,9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млн.руб</a:t>
            </a:r>
          </a:p>
        </p:txBody>
      </p:sp>
      <p:pic>
        <p:nvPicPr>
          <p:cNvPr id="30" name="Рисунок 3" descr="gerb-nytvenskogo-rayon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741" y="260648"/>
            <a:ext cx="592931" cy="102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1" name="Group 2"/>
          <p:cNvGrpSpPr>
            <a:grpSpLocks/>
          </p:cNvGrpSpPr>
          <p:nvPr/>
        </p:nvGrpSpPr>
        <p:grpSpPr bwMode="auto">
          <a:xfrm rot="5400000">
            <a:off x="4443057" y="-4443055"/>
            <a:ext cx="257889" cy="9144000"/>
            <a:chOff x="0" y="-6"/>
            <a:chExt cx="437" cy="4329"/>
          </a:xfrm>
        </p:grpSpPr>
        <p:grpSp>
          <p:nvGrpSpPr>
            <p:cNvPr id="32" name="Group 3"/>
            <p:cNvGrpSpPr>
              <a:grpSpLocks/>
            </p:cNvGrpSpPr>
            <p:nvPr/>
          </p:nvGrpSpPr>
          <p:grpSpPr bwMode="auto">
            <a:xfrm>
              <a:off x="0" y="-6"/>
              <a:ext cx="156" cy="4329"/>
              <a:chOff x="0" y="-6"/>
              <a:chExt cx="156" cy="4329"/>
            </a:xfrm>
          </p:grpSpPr>
          <p:sp>
            <p:nvSpPr>
              <p:cNvPr id="37" name="AutoShape 4"/>
              <p:cNvSpPr>
                <a:spLocks noChangeArrowheads="1"/>
              </p:cNvSpPr>
              <p:nvPr/>
            </p:nvSpPr>
            <p:spPr bwMode="auto">
              <a:xfrm>
                <a:off x="0" y="-6"/>
                <a:ext cx="156" cy="4329"/>
              </a:xfrm>
              <a:prstGeom prst="roundRect">
                <a:avLst>
                  <a:gd name="adj" fmla="val 639"/>
                </a:avLst>
              </a:pr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33" name="Group 5"/>
            <p:cNvGrpSpPr>
              <a:grpSpLocks/>
            </p:cNvGrpSpPr>
            <p:nvPr/>
          </p:nvGrpSpPr>
          <p:grpSpPr bwMode="auto">
            <a:xfrm>
              <a:off x="159" y="-6"/>
              <a:ext cx="77" cy="4329"/>
              <a:chOff x="159" y="-6"/>
              <a:chExt cx="77" cy="4329"/>
            </a:xfrm>
          </p:grpSpPr>
          <p:sp>
            <p:nvSpPr>
              <p:cNvPr id="36" name="AutoShape 6"/>
              <p:cNvSpPr>
                <a:spLocks noChangeArrowheads="1"/>
              </p:cNvSpPr>
              <p:nvPr/>
            </p:nvSpPr>
            <p:spPr bwMode="auto">
              <a:xfrm>
                <a:off x="159" y="-6"/>
                <a:ext cx="77" cy="4329"/>
              </a:xfrm>
              <a:prstGeom prst="roundRect">
                <a:avLst>
                  <a:gd name="adj" fmla="val 1278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34" name="Group 7"/>
            <p:cNvGrpSpPr>
              <a:grpSpLocks/>
            </p:cNvGrpSpPr>
            <p:nvPr/>
          </p:nvGrpSpPr>
          <p:grpSpPr bwMode="auto">
            <a:xfrm>
              <a:off x="237" y="-6"/>
              <a:ext cx="200" cy="4329"/>
              <a:chOff x="237" y="-6"/>
              <a:chExt cx="200" cy="4329"/>
            </a:xfrm>
          </p:grpSpPr>
          <p:sp>
            <p:nvSpPr>
              <p:cNvPr id="35" name="AutoShape 8"/>
              <p:cNvSpPr>
                <a:spLocks noChangeArrowheads="1"/>
              </p:cNvSpPr>
              <p:nvPr/>
            </p:nvSpPr>
            <p:spPr bwMode="auto">
              <a:xfrm>
                <a:off x="237" y="-6"/>
                <a:ext cx="200" cy="4329"/>
              </a:xfrm>
              <a:prstGeom prst="roundRect">
                <a:avLst>
                  <a:gd name="adj" fmla="val 185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Прямоугольник 74"/>
          <p:cNvSpPr/>
          <p:nvPr/>
        </p:nvSpPr>
        <p:spPr>
          <a:xfrm>
            <a:off x="8028384" y="1988840"/>
            <a:ext cx="864096" cy="8640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484" name="Рисунок 43" descr="kisspng-architectural-engineering-industry-building-comput-5ada648c60c3e8.940675021524262028396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95337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Заголовок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21390D"/>
                </a:solidFill>
                <a:latin typeface="Times New Roman" pitchFamily="18" charset="0"/>
                <a:cs typeface="Times New Roman" pitchFamily="18" charset="0"/>
              </a:rPr>
              <a:t>Национальные проекты на 2020-2022 годы, млн. рублей</a:t>
            </a:r>
          </a:p>
        </p:txBody>
      </p:sp>
      <p:sp>
        <p:nvSpPr>
          <p:cNvPr id="26629" name="TextBox 16"/>
          <p:cNvSpPr txBox="1">
            <a:spLocks noChangeArrowheads="1"/>
          </p:cNvSpPr>
          <p:nvPr/>
        </p:nvSpPr>
        <p:spPr bwMode="auto">
          <a:xfrm>
            <a:off x="1331640" y="1700808"/>
            <a:ext cx="374441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/>
              <a:t>Строительство школы на 100 учащихся в </a:t>
            </a:r>
            <a:r>
              <a:rPr lang="ru-RU" b="1" dirty="0" err="1"/>
              <a:t>с.Мокино</a:t>
            </a:r>
            <a:r>
              <a:rPr lang="ru-RU" b="1" dirty="0"/>
              <a:t> </a:t>
            </a:r>
            <a:endParaRPr lang="ru-RU" dirty="0"/>
          </a:p>
          <a:p>
            <a:pPr algn="r">
              <a:defRPr/>
            </a:pPr>
            <a:r>
              <a:rPr lang="ru-RU" dirty="0"/>
              <a:t> 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7660" name="TextBox 18"/>
          <p:cNvSpPr txBox="1">
            <a:spLocks noChangeArrowheads="1"/>
          </p:cNvSpPr>
          <p:nvPr/>
        </p:nvSpPr>
        <p:spPr bwMode="auto">
          <a:xfrm>
            <a:off x="107504" y="3789040"/>
            <a:ext cx="1872208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/>
              <a:t>ДЕМОГРАФИЯ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490" name="TextBox 13"/>
          <p:cNvSpPr txBox="1">
            <a:spLocks noChangeArrowheads="1"/>
          </p:cNvSpPr>
          <p:nvPr/>
        </p:nvSpPr>
        <p:spPr bwMode="auto">
          <a:xfrm>
            <a:off x="5486400" y="32004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635896" y="2204864"/>
            <a:ext cx="112430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146,7</a:t>
            </a:r>
            <a:endParaRPr lang="ru-RU" sz="2000" dirty="0"/>
          </a:p>
        </p:txBody>
      </p:sp>
      <p:pic>
        <p:nvPicPr>
          <p:cNvPr id="20493" name="Рисунок 17" descr="unnamed.png"/>
          <p:cNvPicPr>
            <a:picLocks noChangeAspect="1"/>
          </p:cNvPicPr>
          <p:nvPr/>
        </p:nvPicPr>
        <p:blipFill>
          <a:blip r:embed="rId3" cstate="print"/>
          <a:srcRect l="17580" t="11110" r="19913" b="5566"/>
          <a:stretch>
            <a:fillRect/>
          </a:stretch>
        </p:blipFill>
        <p:spPr bwMode="auto">
          <a:xfrm>
            <a:off x="1043608" y="2564904"/>
            <a:ext cx="1090488" cy="1022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3707904" y="3284984"/>
            <a:ext cx="85856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1,8</a:t>
            </a:r>
            <a:endParaRPr lang="ru-RU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7740352" y="6093296"/>
            <a:ext cx="9301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5,2</a:t>
            </a:r>
            <a:endParaRPr lang="ru-RU" sz="2000" dirty="0"/>
          </a:p>
        </p:txBody>
      </p:sp>
      <p:sp>
        <p:nvSpPr>
          <p:cNvPr id="26632" name="TextBox 19"/>
          <p:cNvSpPr txBox="1">
            <a:spLocks noChangeArrowheads="1"/>
          </p:cNvSpPr>
          <p:nvPr/>
        </p:nvSpPr>
        <p:spPr bwMode="auto">
          <a:xfrm>
            <a:off x="5292080" y="5733256"/>
            <a:ext cx="292181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/>
              <a:t>Поддержка развития в моногородах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7657" name="TextBox 20"/>
          <p:cNvSpPr txBox="1">
            <a:spLocks noChangeArrowheads="1"/>
          </p:cNvSpPr>
          <p:nvPr/>
        </p:nvSpPr>
        <p:spPr bwMode="auto">
          <a:xfrm>
            <a:off x="1259632" y="5805264"/>
            <a:ext cx="24325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/>
              <a:t>Культурная среда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87824" y="6237312"/>
            <a:ext cx="100165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/>
              <a:t>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191,5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457200" y="1219200"/>
            <a:ext cx="8077200" cy="1588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8" name="TextBox 20"/>
          <p:cNvSpPr txBox="1">
            <a:spLocks noChangeArrowheads="1"/>
          </p:cNvSpPr>
          <p:nvPr/>
        </p:nvSpPr>
        <p:spPr bwMode="auto">
          <a:xfrm>
            <a:off x="2195736" y="2564904"/>
            <a:ext cx="30963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/>
              <a:t>Центр дополнительного образования детей «Точка роста»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16216" y="2276872"/>
            <a:ext cx="9301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/>
              <a:t>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149,8</a:t>
            </a:r>
            <a:endParaRPr lang="ru-RU" sz="2000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5004048" y="4293096"/>
            <a:ext cx="4139952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179512" y="5301208"/>
            <a:ext cx="4536504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5" name="Рисунок 55" descr="111.jpg"/>
          <p:cNvPicPr>
            <a:picLocks noChangeAspect="1"/>
          </p:cNvPicPr>
          <p:nvPr/>
        </p:nvPicPr>
        <p:blipFill>
          <a:blip r:embed="rId4" cstate="print"/>
          <a:srcRect l="24243" t="13635" r="21211" b="18182"/>
          <a:stretch>
            <a:fillRect/>
          </a:stretch>
        </p:blipFill>
        <p:spPr bwMode="auto">
          <a:xfrm>
            <a:off x="179512" y="5733256"/>
            <a:ext cx="1000272" cy="83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 rot="5400000">
            <a:off x="4443057" y="-4443055"/>
            <a:ext cx="257889" cy="9144000"/>
            <a:chOff x="0" y="-6"/>
            <a:chExt cx="437" cy="432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-6"/>
              <a:ext cx="156" cy="4329"/>
              <a:chOff x="0" y="-6"/>
              <a:chExt cx="156" cy="4329"/>
            </a:xfrm>
          </p:grpSpPr>
          <p:sp>
            <p:nvSpPr>
              <p:cNvPr id="47" name="AutoShape 4"/>
              <p:cNvSpPr>
                <a:spLocks noChangeArrowheads="1"/>
              </p:cNvSpPr>
              <p:nvPr/>
            </p:nvSpPr>
            <p:spPr bwMode="auto">
              <a:xfrm>
                <a:off x="0" y="-6"/>
                <a:ext cx="156" cy="4329"/>
              </a:xfrm>
              <a:prstGeom prst="roundRect">
                <a:avLst>
                  <a:gd name="adj" fmla="val 639"/>
                </a:avLst>
              </a:pr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159" y="-6"/>
              <a:ext cx="77" cy="4329"/>
              <a:chOff x="159" y="-6"/>
              <a:chExt cx="77" cy="4329"/>
            </a:xfrm>
          </p:grpSpPr>
          <p:sp>
            <p:nvSpPr>
              <p:cNvPr id="46" name="AutoShape 6"/>
              <p:cNvSpPr>
                <a:spLocks noChangeArrowheads="1"/>
              </p:cNvSpPr>
              <p:nvPr/>
            </p:nvSpPr>
            <p:spPr bwMode="auto">
              <a:xfrm>
                <a:off x="159" y="-6"/>
                <a:ext cx="77" cy="4329"/>
              </a:xfrm>
              <a:prstGeom prst="roundRect">
                <a:avLst>
                  <a:gd name="adj" fmla="val 1278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237" y="-6"/>
              <a:ext cx="200" cy="4329"/>
              <a:chOff x="237" y="-6"/>
              <a:chExt cx="200" cy="4329"/>
            </a:xfrm>
          </p:grpSpPr>
          <p:sp>
            <p:nvSpPr>
              <p:cNvPr id="45" name="AutoShape 8"/>
              <p:cNvSpPr>
                <a:spLocks noChangeArrowheads="1"/>
              </p:cNvSpPr>
              <p:nvPr/>
            </p:nvSpPr>
            <p:spPr bwMode="auto">
              <a:xfrm>
                <a:off x="237" y="-6"/>
                <a:ext cx="200" cy="4329"/>
              </a:xfrm>
              <a:prstGeom prst="roundRect">
                <a:avLst>
                  <a:gd name="adj" fmla="val 185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</p:grpSp>
      <p:pic>
        <p:nvPicPr>
          <p:cNvPr id="48" name="Рисунок 3" descr="gerb-nytvenskogo-rayona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0741" y="260648"/>
            <a:ext cx="592931" cy="102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" name="TextBox 20"/>
          <p:cNvSpPr txBox="1">
            <a:spLocks noChangeArrowheads="1"/>
          </p:cNvSpPr>
          <p:nvPr/>
        </p:nvSpPr>
        <p:spPr bwMode="auto">
          <a:xfrm>
            <a:off x="5076056" y="2852936"/>
            <a:ext cx="31683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/>
              <a:t>Формирование комфортной городской среды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732240" y="3573016"/>
            <a:ext cx="9301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60,7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635896" y="4581128"/>
            <a:ext cx="990600" cy="4619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123,6</a:t>
            </a:r>
            <a:endParaRPr lang="ru-RU" sz="2400" dirty="0"/>
          </a:p>
        </p:txBody>
      </p:sp>
      <p:sp>
        <p:nvSpPr>
          <p:cNvPr id="58" name="TextBox 18"/>
          <p:cNvSpPr txBox="1">
            <a:spLocks noChangeArrowheads="1"/>
          </p:cNvSpPr>
          <p:nvPr/>
        </p:nvSpPr>
        <p:spPr bwMode="auto">
          <a:xfrm>
            <a:off x="251520" y="1340768"/>
            <a:ext cx="1872208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/>
              <a:t>ОБРАЗОВАНИЕ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2" name="TextBox 18"/>
          <p:cNvSpPr txBox="1">
            <a:spLocks noChangeArrowheads="1"/>
          </p:cNvSpPr>
          <p:nvPr/>
        </p:nvSpPr>
        <p:spPr bwMode="auto">
          <a:xfrm>
            <a:off x="1475656" y="4221088"/>
            <a:ext cx="28083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/>
              <a:t>Спорт – норма жизни!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4" name="Рисунок 63" descr="fusion-aerobics-29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520" y="4149080"/>
            <a:ext cx="1081956" cy="816491"/>
          </a:xfrm>
          <a:prstGeom prst="rect">
            <a:avLst/>
          </a:prstGeom>
        </p:spPr>
      </p:pic>
      <p:sp>
        <p:nvSpPr>
          <p:cNvPr id="66" name="TextBox 18"/>
          <p:cNvSpPr txBox="1">
            <a:spLocks noChangeArrowheads="1"/>
          </p:cNvSpPr>
          <p:nvPr/>
        </p:nvSpPr>
        <p:spPr bwMode="auto">
          <a:xfrm>
            <a:off x="179512" y="5373216"/>
            <a:ext cx="1872208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/>
              <a:t>КУЛЬТУРА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251520" y="3717032"/>
            <a:ext cx="4752528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18"/>
          <p:cNvSpPr txBox="1">
            <a:spLocks noChangeArrowheads="1"/>
          </p:cNvSpPr>
          <p:nvPr/>
        </p:nvSpPr>
        <p:spPr bwMode="auto">
          <a:xfrm>
            <a:off x="5004048" y="1412776"/>
            <a:ext cx="3096344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/>
              <a:t>ЖИЛЬЕ И ГОРОДСКАЯ СРЕДА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2" name="Рисунок 71" descr="csm_Slaid1-1_65ddfa19cd.jpg"/>
          <p:cNvPicPr>
            <a:picLocks noChangeAspect="1"/>
          </p:cNvPicPr>
          <p:nvPr/>
        </p:nvPicPr>
        <p:blipFill>
          <a:blip r:embed="rId7" cstate="print"/>
          <a:srcRect l="16400" t="8561" r="17241" b="46640"/>
          <a:stretch>
            <a:fillRect/>
          </a:stretch>
        </p:blipFill>
        <p:spPr>
          <a:xfrm>
            <a:off x="7884368" y="3284984"/>
            <a:ext cx="1115616" cy="718924"/>
          </a:xfrm>
          <a:prstGeom prst="rect">
            <a:avLst/>
          </a:prstGeom>
        </p:spPr>
      </p:pic>
      <p:sp>
        <p:nvSpPr>
          <p:cNvPr id="73" name="TextBox 19"/>
          <p:cNvSpPr txBox="1">
            <a:spLocks noChangeArrowheads="1"/>
          </p:cNvSpPr>
          <p:nvPr/>
        </p:nvSpPr>
        <p:spPr bwMode="auto">
          <a:xfrm>
            <a:off x="4860032" y="1916832"/>
            <a:ext cx="30243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/>
              <a:t>Переселение из аварийного жилья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https://opt-1149672.ssl.1c-bitrix-cdn.ru/upload/project/icon_p%20(7)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84368" y="1916832"/>
            <a:ext cx="993407" cy="902811"/>
          </a:xfrm>
          <a:prstGeom prst="rect">
            <a:avLst/>
          </a:prstGeom>
          <a:noFill/>
        </p:spPr>
      </p:pic>
      <p:sp>
        <p:nvSpPr>
          <p:cNvPr id="78" name="TextBox 18"/>
          <p:cNvSpPr txBox="1">
            <a:spLocks noChangeArrowheads="1"/>
          </p:cNvSpPr>
          <p:nvPr/>
        </p:nvSpPr>
        <p:spPr bwMode="auto">
          <a:xfrm>
            <a:off x="6228184" y="4509120"/>
            <a:ext cx="2915816" cy="64633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/>
              <a:t>МАЛОЕ И СРЕДНЕЕ </a:t>
            </a:r>
          </a:p>
          <a:p>
            <a:pPr algn="ctr">
              <a:defRPr/>
            </a:pPr>
            <a:r>
              <a:rPr lang="ru-RU" b="1" dirty="0" smtClean="0"/>
              <a:t>ПРЕДПРИНИМАТЕЛЬСТВО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0" name="Рисунок 32" descr="бизнес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860032" y="4509120"/>
            <a:ext cx="114935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Исполнение Указов Президента РФ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340769"/>
          <a:ext cx="9180000" cy="3744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5013176"/>
            <a:ext cx="1980000" cy="9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r">
              <a:lnSpc>
                <a:spcPct val="150000"/>
              </a:lnSpc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2014 </a:t>
            </a:r>
          </a:p>
          <a:p>
            <a:pPr algn="r">
              <a:lnSpc>
                <a:spcPct val="150000"/>
              </a:lnSpc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2015</a:t>
            </a:r>
          </a:p>
          <a:p>
            <a:pPr algn="r">
              <a:lnSpc>
                <a:spcPct val="150000"/>
              </a:lnSpc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2016</a:t>
            </a:r>
          </a:p>
          <a:p>
            <a:pPr algn="r">
              <a:lnSpc>
                <a:spcPct val="150000"/>
              </a:lnSpc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2017</a:t>
            </a:r>
          </a:p>
          <a:p>
            <a:pPr algn="r">
              <a:lnSpc>
                <a:spcPct val="150000"/>
              </a:lnSpc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2018 ож.2019 2020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55776" y="5013176"/>
            <a:ext cx="1980000" cy="9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r">
              <a:lnSpc>
                <a:spcPct val="150000"/>
              </a:lnSpc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2014 </a:t>
            </a:r>
          </a:p>
          <a:p>
            <a:pPr algn="r">
              <a:lnSpc>
                <a:spcPct val="150000"/>
              </a:lnSpc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2015</a:t>
            </a:r>
          </a:p>
          <a:p>
            <a:pPr algn="r">
              <a:lnSpc>
                <a:spcPct val="150000"/>
              </a:lnSpc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2016</a:t>
            </a:r>
          </a:p>
          <a:p>
            <a:pPr algn="r">
              <a:lnSpc>
                <a:spcPct val="150000"/>
              </a:lnSpc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2017</a:t>
            </a:r>
          </a:p>
          <a:p>
            <a:pPr algn="r">
              <a:lnSpc>
                <a:spcPct val="150000"/>
              </a:lnSpc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2018 ож.2019 2020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88024" y="5013176"/>
            <a:ext cx="1980000" cy="9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r">
              <a:lnSpc>
                <a:spcPct val="150000"/>
              </a:lnSpc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2014 </a:t>
            </a:r>
          </a:p>
          <a:p>
            <a:pPr algn="r">
              <a:lnSpc>
                <a:spcPct val="150000"/>
              </a:lnSpc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2015</a:t>
            </a:r>
          </a:p>
          <a:p>
            <a:pPr algn="r">
              <a:lnSpc>
                <a:spcPct val="150000"/>
              </a:lnSpc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2016</a:t>
            </a:r>
          </a:p>
          <a:p>
            <a:pPr algn="r">
              <a:lnSpc>
                <a:spcPct val="150000"/>
              </a:lnSpc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2017</a:t>
            </a:r>
          </a:p>
          <a:p>
            <a:pPr algn="r">
              <a:lnSpc>
                <a:spcPct val="150000"/>
              </a:lnSpc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2018 ож.2019 2020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20272" y="5013176"/>
            <a:ext cx="1980000" cy="90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r">
              <a:lnSpc>
                <a:spcPct val="150000"/>
              </a:lnSpc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2014 </a:t>
            </a:r>
          </a:p>
          <a:p>
            <a:pPr algn="r">
              <a:lnSpc>
                <a:spcPct val="150000"/>
              </a:lnSpc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2015</a:t>
            </a:r>
          </a:p>
          <a:p>
            <a:pPr algn="r">
              <a:lnSpc>
                <a:spcPct val="150000"/>
              </a:lnSpc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2016</a:t>
            </a:r>
          </a:p>
          <a:p>
            <a:pPr algn="r">
              <a:lnSpc>
                <a:spcPct val="150000"/>
              </a:lnSpc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2017</a:t>
            </a:r>
          </a:p>
          <a:p>
            <a:pPr algn="r">
              <a:lnSpc>
                <a:spcPct val="150000"/>
              </a:lnSpc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2018 ож.2019 2020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6138000"/>
            <a:ext cx="180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Детские сады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699792" y="6138000"/>
            <a:ext cx="180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Школы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32040" y="6138000"/>
            <a:ext cx="180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Дополнительное образование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344000" y="6138000"/>
            <a:ext cx="1800000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Культура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2"/>
          <p:cNvGrpSpPr>
            <a:grpSpLocks/>
          </p:cNvGrpSpPr>
          <p:nvPr/>
        </p:nvGrpSpPr>
        <p:grpSpPr bwMode="auto">
          <a:xfrm rot="5400000">
            <a:off x="4443057" y="-4443055"/>
            <a:ext cx="257889" cy="9144000"/>
            <a:chOff x="0" y="-6"/>
            <a:chExt cx="437" cy="4329"/>
          </a:xfrm>
        </p:grpSpPr>
        <p:grpSp>
          <p:nvGrpSpPr>
            <p:cNvPr id="15" name="Group 3"/>
            <p:cNvGrpSpPr>
              <a:grpSpLocks/>
            </p:cNvGrpSpPr>
            <p:nvPr/>
          </p:nvGrpSpPr>
          <p:grpSpPr bwMode="auto">
            <a:xfrm>
              <a:off x="0" y="-6"/>
              <a:ext cx="156" cy="4329"/>
              <a:chOff x="0" y="-6"/>
              <a:chExt cx="156" cy="4329"/>
            </a:xfrm>
          </p:grpSpPr>
          <p:sp>
            <p:nvSpPr>
              <p:cNvPr id="20" name="AutoShape 4"/>
              <p:cNvSpPr>
                <a:spLocks noChangeArrowheads="1"/>
              </p:cNvSpPr>
              <p:nvPr/>
            </p:nvSpPr>
            <p:spPr bwMode="auto">
              <a:xfrm>
                <a:off x="0" y="-6"/>
                <a:ext cx="156" cy="4329"/>
              </a:xfrm>
              <a:prstGeom prst="roundRect">
                <a:avLst>
                  <a:gd name="adj" fmla="val 639"/>
                </a:avLst>
              </a:pr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16" name="Group 5"/>
            <p:cNvGrpSpPr>
              <a:grpSpLocks/>
            </p:cNvGrpSpPr>
            <p:nvPr/>
          </p:nvGrpSpPr>
          <p:grpSpPr bwMode="auto">
            <a:xfrm>
              <a:off x="159" y="-6"/>
              <a:ext cx="77" cy="4329"/>
              <a:chOff x="159" y="-6"/>
              <a:chExt cx="77" cy="4329"/>
            </a:xfrm>
          </p:grpSpPr>
          <p:sp>
            <p:nvSpPr>
              <p:cNvPr id="19" name="AutoShape 6"/>
              <p:cNvSpPr>
                <a:spLocks noChangeArrowheads="1"/>
              </p:cNvSpPr>
              <p:nvPr/>
            </p:nvSpPr>
            <p:spPr bwMode="auto">
              <a:xfrm>
                <a:off x="159" y="-6"/>
                <a:ext cx="77" cy="4329"/>
              </a:xfrm>
              <a:prstGeom prst="roundRect">
                <a:avLst>
                  <a:gd name="adj" fmla="val 1278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17" name="Group 7"/>
            <p:cNvGrpSpPr>
              <a:grpSpLocks/>
            </p:cNvGrpSpPr>
            <p:nvPr/>
          </p:nvGrpSpPr>
          <p:grpSpPr bwMode="auto">
            <a:xfrm>
              <a:off x="237" y="-6"/>
              <a:ext cx="200" cy="4329"/>
              <a:chOff x="237" y="-6"/>
              <a:chExt cx="200" cy="4329"/>
            </a:xfrm>
          </p:grpSpPr>
          <p:sp>
            <p:nvSpPr>
              <p:cNvPr id="18" name="AutoShape 8"/>
              <p:cNvSpPr>
                <a:spLocks noChangeArrowheads="1"/>
              </p:cNvSpPr>
              <p:nvPr/>
            </p:nvSpPr>
            <p:spPr bwMode="auto">
              <a:xfrm>
                <a:off x="237" y="-6"/>
                <a:ext cx="200" cy="4329"/>
              </a:xfrm>
              <a:prstGeom prst="roundRect">
                <a:avLst>
                  <a:gd name="adj" fmla="val 185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</p:grpSp>
      <p:pic>
        <p:nvPicPr>
          <p:cNvPr id="21" name="Рисунок 3" descr="gerb-nytvenskogo-rayona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741" y="260648"/>
            <a:ext cx="592931" cy="102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Заголовок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8229600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Расходы программы развития Нытвенского городского округа на 2020 - 2022 годы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172200"/>
            <a:ext cx="2133600" cy="365125"/>
          </a:xfrm>
        </p:spPr>
        <p:txBody>
          <a:bodyPr/>
          <a:lstStyle/>
          <a:p>
            <a:pPr>
              <a:defRPr/>
            </a:pPr>
            <a:fld id="{520F31E2-53B8-41C1-99E1-07FAE2767409}" type="slidenum">
              <a:rPr lang="ru-RU" smtClean="0"/>
              <a:pPr>
                <a:defRPr/>
              </a:pPr>
              <a:t>17</a:t>
            </a:fld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352800" y="1981200"/>
            <a:ext cx="19050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/>
              <a:t>2020 год </a:t>
            </a:r>
            <a:r>
              <a:rPr lang="ru-RU" dirty="0"/>
              <a:t> - 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419,1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257800" y="1981200"/>
            <a:ext cx="19812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/>
              <a:t>2021 год </a:t>
            </a:r>
            <a:r>
              <a:rPr lang="ru-RU" dirty="0"/>
              <a:t>-  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444,4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239000" y="1981200"/>
            <a:ext cx="175260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/>
              <a:t>2021 год </a:t>
            </a:r>
            <a:r>
              <a:rPr lang="ru-RU" dirty="0"/>
              <a:t>-   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306,6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495800" y="1066800"/>
            <a:ext cx="2590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/>
              <a:t>ВСЕГО </a:t>
            </a:r>
            <a:r>
              <a:rPr lang="ru-RU" dirty="0"/>
              <a:t>–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1170,1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249" name="TextBox 36"/>
          <p:cNvSpPr txBox="1">
            <a:spLocks noChangeArrowheads="1"/>
          </p:cNvSpPr>
          <p:nvPr/>
        </p:nvSpPr>
        <p:spPr bwMode="auto">
          <a:xfrm>
            <a:off x="7696200" y="990600"/>
            <a:ext cx="167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млн.рублей</a:t>
            </a:r>
            <a:endParaRPr lang="ru-RU" dirty="0"/>
          </a:p>
        </p:txBody>
      </p:sp>
      <p:cxnSp>
        <p:nvCxnSpPr>
          <p:cNvPr id="39" name="Прямая со стрелкой 38"/>
          <p:cNvCxnSpPr/>
          <p:nvPr/>
        </p:nvCxnSpPr>
        <p:spPr>
          <a:xfrm flipH="1">
            <a:off x="3733800" y="1600200"/>
            <a:ext cx="8382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7010400" y="1600200"/>
            <a:ext cx="10668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6096000" y="1600200"/>
            <a:ext cx="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52400" y="1676400"/>
            <a:ext cx="2590800" cy="830263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Направления расходов</a:t>
            </a:r>
          </a:p>
        </p:txBody>
      </p:sp>
      <p:graphicFrame>
        <p:nvGraphicFramePr>
          <p:cNvPr id="60" name="Таблица 59"/>
          <p:cNvGraphicFramePr>
            <a:graphicFrameLocks noGrp="1"/>
          </p:cNvGraphicFramePr>
          <p:nvPr/>
        </p:nvGraphicFramePr>
        <p:xfrm>
          <a:off x="152400" y="2743200"/>
          <a:ext cx="8839199" cy="3958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247"/>
                <a:gridCol w="2022529"/>
                <a:gridCol w="1947620"/>
                <a:gridCol w="1797803"/>
              </a:tblGrid>
              <a:tr h="4792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111,3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92,4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39,6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90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7,2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29,0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0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Физкультура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62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Дорожная деятельность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214,8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205,8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150,3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33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ЖКХ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36,7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39,7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47,3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92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28,5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25,4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28,6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77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</a:t>
                      </a:r>
                      <a:r>
                        <a:rPr lang="ru-RU" sz="1800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безопасности жизнедеятельности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7,8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41,6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19,4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708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Комплексное развитие сельских территорий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11,6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8,5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12,8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5" name="Рисунок 3" descr="gerb-nytvenskogo-rayona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741" y="260648"/>
            <a:ext cx="592931" cy="102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Group 2"/>
          <p:cNvGrpSpPr>
            <a:grpSpLocks/>
          </p:cNvGrpSpPr>
          <p:nvPr/>
        </p:nvGrpSpPr>
        <p:grpSpPr bwMode="auto">
          <a:xfrm rot="5400000">
            <a:off x="4443057" y="-4443055"/>
            <a:ext cx="257889" cy="9144000"/>
            <a:chOff x="0" y="-6"/>
            <a:chExt cx="437" cy="4329"/>
          </a:xfrm>
        </p:grpSpPr>
        <p:grpSp>
          <p:nvGrpSpPr>
            <p:cNvPr id="17" name="Group 3"/>
            <p:cNvGrpSpPr>
              <a:grpSpLocks/>
            </p:cNvGrpSpPr>
            <p:nvPr/>
          </p:nvGrpSpPr>
          <p:grpSpPr bwMode="auto">
            <a:xfrm>
              <a:off x="0" y="-6"/>
              <a:ext cx="156" cy="4329"/>
              <a:chOff x="0" y="-6"/>
              <a:chExt cx="156" cy="4329"/>
            </a:xfrm>
          </p:grpSpPr>
          <p:sp>
            <p:nvSpPr>
              <p:cNvPr id="22" name="AutoShape 4"/>
              <p:cNvSpPr>
                <a:spLocks noChangeArrowheads="1"/>
              </p:cNvSpPr>
              <p:nvPr/>
            </p:nvSpPr>
            <p:spPr bwMode="auto">
              <a:xfrm>
                <a:off x="0" y="-6"/>
                <a:ext cx="156" cy="4329"/>
              </a:xfrm>
              <a:prstGeom prst="roundRect">
                <a:avLst>
                  <a:gd name="adj" fmla="val 639"/>
                </a:avLst>
              </a:pr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18" name="Group 5"/>
            <p:cNvGrpSpPr>
              <a:grpSpLocks/>
            </p:cNvGrpSpPr>
            <p:nvPr/>
          </p:nvGrpSpPr>
          <p:grpSpPr bwMode="auto">
            <a:xfrm>
              <a:off x="159" y="-6"/>
              <a:ext cx="77" cy="4329"/>
              <a:chOff x="159" y="-6"/>
              <a:chExt cx="77" cy="4329"/>
            </a:xfrm>
          </p:grpSpPr>
          <p:sp>
            <p:nvSpPr>
              <p:cNvPr id="21" name="AutoShape 6"/>
              <p:cNvSpPr>
                <a:spLocks noChangeArrowheads="1"/>
              </p:cNvSpPr>
              <p:nvPr/>
            </p:nvSpPr>
            <p:spPr bwMode="auto">
              <a:xfrm>
                <a:off x="159" y="-6"/>
                <a:ext cx="77" cy="4329"/>
              </a:xfrm>
              <a:prstGeom prst="roundRect">
                <a:avLst>
                  <a:gd name="adj" fmla="val 1278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19" name="Group 7"/>
            <p:cNvGrpSpPr>
              <a:grpSpLocks/>
            </p:cNvGrpSpPr>
            <p:nvPr/>
          </p:nvGrpSpPr>
          <p:grpSpPr bwMode="auto">
            <a:xfrm>
              <a:off x="237" y="-6"/>
              <a:ext cx="200" cy="4329"/>
              <a:chOff x="237" y="-6"/>
              <a:chExt cx="200" cy="4329"/>
            </a:xfrm>
          </p:grpSpPr>
          <p:sp>
            <p:nvSpPr>
              <p:cNvPr id="20" name="AutoShape 8"/>
              <p:cNvSpPr>
                <a:spLocks noChangeArrowheads="1"/>
              </p:cNvSpPr>
              <p:nvPr/>
            </p:nvSpPr>
            <p:spPr bwMode="auto">
              <a:xfrm>
                <a:off x="237" y="-6"/>
                <a:ext cx="200" cy="4329"/>
              </a:xfrm>
              <a:prstGeom prst="roundRect">
                <a:avLst>
                  <a:gd name="adj" fmla="val 185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36" descr="79-794384_office-building-icon-blue-bank-icon-blue-png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2492896"/>
            <a:ext cx="1213110" cy="85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Рисунок 15" descr="depositphotos_73836225-stock-photo-blue-excavator-icon.jpg"/>
          <p:cNvPicPr>
            <a:picLocks noChangeAspect="1"/>
          </p:cNvPicPr>
          <p:nvPr/>
        </p:nvPicPr>
        <p:blipFill>
          <a:blip r:embed="rId3" cstate="print"/>
          <a:srcRect l="2969" t="14999" r="5054"/>
          <a:stretch>
            <a:fillRect/>
          </a:stretch>
        </p:blipFill>
        <p:spPr bwMode="auto">
          <a:xfrm>
            <a:off x="0" y="3861048"/>
            <a:ext cx="1186188" cy="87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Рисунок 43" descr="kisspng-architectural-engineering-industry-building-comput-5ada648c60c3e8.9406750215242620283964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268761"/>
            <a:ext cx="953375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Заголовок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21390D"/>
                </a:solidFill>
                <a:latin typeface="Times New Roman" pitchFamily="18" charset="0"/>
                <a:cs typeface="Times New Roman" pitchFamily="18" charset="0"/>
              </a:rPr>
              <a:t>Ключевые объекты программы развития Нытвенского городского округа, млн. рублей</a:t>
            </a:r>
          </a:p>
        </p:txBody>
      </p:sp>
      <p:sp>
        <p:nvSpPr>
          <p:cNvPr id="26629" name="TextBox 16"/>
          <p:cNvSpPr txBox="1">
            <a:spLocks noChangeArrowheads="1"/>
          </p:cNvSpPr>
          <p:nvPr/>
        </p:nvSpPr>
        <p:spPr bwMode="auto">
          <a:xfrm>
            <a:off x="1043608" y="1196753"/>
            <a:ext cx="316835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/>
              <a:t>Строительство школы на 100 учащихся в </a:t>
            </a:r>
            <a:r>
              <a:rPr lang="ru-RU" b="1" dirty="0" err="1"/>
              <a:t>с.Мокино</a:t>
            </a:r>
            <a:r>
              <a:rPr lang="ru-RU" b="1" dirty="0"/>
              <a:t> </a:t>
            </a:r>
            <a:endParaRPr lang="ru-RU" dirty="0"/>
          </a:p>
          <a:p>
            <a:pPr algn="r">
              <a:defRPr/>
            </a:pPr>
            <a:r>
              <a:rPr lang="ru-RU" dirty="0"/>
              <a:t> 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6631" name="TextBox 18"/>
          <p:cNvSpPr txBox="1">
            <a:spLocks noChangeArrowheads="1"/>
          </p:cNvSpPr>
          <p:nvPr/>
        </p:nvSpPr>
        <p:spPr bwMode="auto">
          <a:xfrm>
            <a:off x="971600" y="3789040"/>
            <a:ext cx="28083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/>
              <a:t>Приобретение коммунальной техники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7660" name="TextBox 18"/>
          <p:cNvSpPr txBox="1">
            <a:spLocks noChangeArrowheads="1"/>
          </p:cNvSpPr>
          <p:nvPr/>
        </p:nvSpPr>
        <p:spPr bwMode="auto">
          <a:xfrm>
            <a:off x="179512" y="2060848"/>
            <a:ext cx="33478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/>
              <a:t>Ремонт школы № 3 г.Нытва имени Ю.П.Чегодаева</a:t>
            </a:r>
            <a:r>
              <a:rPr lang="ru-RU" dirty="0"/>
              <a:t> 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490" name="TextBox 13"/>
          <p:cNvSpPr txBox="1">
            <a:spLocks noChangeArrowheads="1"/>
          </p:cNvSpPr>
          <p:nvPr/>
        </p:nvSpPr>
        <p:spPr bwMode="auto">
          <a:xfrm>
            <a:off x="5486400" y="32004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275856" y="1844824"/>
            <a:ext cx="112430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146,7</a:t>
            </a:r>
            <a:endParaRPr lang="ru-RU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635896" y="4221088"/>
            <a:ext cx="9301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36,0</a:t>
            </a:r>
            <a:endParaRPr lang="ru-RU" sz="2000" dirty="0"/>
          </a:p>
        </p:txBody>
      </p:sp>
      <p:pic>
        <p:nvPicPr>
          <p:cNvPr id="20493" name="Рисунок 17" descr="unnamed.png"/>
          <p:cNvPicPr>
            <a:picLocks noChangeAspect="1"/>
          </p:cNvPicPr>
          <p:nvPr/>
        </p:nvPicPr>
        <p:blipFill>
          <a:blip r:embed="rId5" cstate="print"/>
          <a:srcRect l="17580" t="11110" r="19913" b="5566"/>
          <a:stretch>
            <a:fillRect/>
          </a:stretch>
        </p:blipFill>
        <p:spPr bwMode="auto">
          <a:xfrm>
            <a:off x="4644008" y="1340768"/>
            <a:ext cx="1090488" cy="1022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5" name="TextBox 18"/>
          <p:cNvSpPr txBox="1">
            <a:spLocks noChangeArrowheads="1"/>
          </p:cNvSpPr>
          <p:nvPr/>
        </p:nvSpPr>
        <p:spPr bwMode="auto">
          <a:xfrm>
            <a:off x="5868144" y="1484784"/>
            <a:ext cx="2790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/>
              <a:t>Ремонт детского лагеря отдыха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12360" y="1844824"/>
            <a:ext cx="858562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/>
              <a:t>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32,5</a:t>
            </a:r>
            <a:endParaRPr lang="ru-RU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2915816" y="2492896"/>
            <a:ext cx="9301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/>
              <a:t>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16,4</a:t>
            </a:r>
            <a:endParaRPr lang="ru-RU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8213890" y="5301208"/>
            <a:ext cx="9301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32,9</a:t>
            </a:r>
            <a:endParaRPr lang="ru-RU" sz="2000" dirty="0"/>
          </a:p>
        </p:txBody>
      </p:sp>
      <p:pic>
        <p:nvPicPr>
          <p:cNvPr id="20498" name="Рисунок 22" descr="rooftop-clipart-house-remodeling-9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6016" y="4725144"/>
            <a:ext cx="1368152" cy="87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2" name="TextBox 19"/>
          <p:cNvSpPr txBox="1">
            <a:spLocks noChangeArrowheads="1"/>
          </p:cNvSpPr>
          <p:nvPr/>
        </p:nvSpPr>
        <p:spPr bwMode="auto">
          <a:xfrm>
            <a:off x="5940152" y="4725144"/>
            <a:ext cx="24897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/>
              <a:t>Комплексное развитие сельских территорий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63888" y="6165304"/>
            <a:ext cx="9301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60,2</a:t>
            </a:r>
          </a:p>
        </p:txBody>
      </p:sp>
      <p:sp>
        <p:nvSpPr>
          <p:cNvPr id="27657" name="TextBox 20"/>
          <p:cNvSpPr txBox="1">
            <a:spLocks noChangeArrowheads="1"/>
          </p:cNvSpPr>
          <p:nvPr/>
        </p:nvSpPr>
        <p:spPr bwMode="auto">
          <a:xfrm>
            <a:off x="1259632" y="4869160"/>
            <a:ext cx="24325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/>
              <a:t>Ремонт автомобильных дорог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20504" name="Рисунок 31" descr="1200px-Under_construction_icon-blue.svg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2" y="4653136"/>
            <a:ext cx="1250964" cy="104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Box 32"/>
          <p:cNvSpPr txBox="1"/>
          <p:nvPr/>
        </p:nvSpPr>
        <p:spPr>
          <a:xfrm>
            <a:off x="3347864" y="4797152"/>
            <a:ext cx="1001656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/>
              <a:t>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570,9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457200" y="1219200"/>
            <a:ext cx="8077200" cy="1588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83568" y="5733256"/>
            <a:ext cx="3600400" cy="0"/>
          </a:xfrm>
          <a:prstGeom prst="line">
            <a:avLst/>
          </a:prstGeom>
          <a:ln w="12700">
            <a:solidFill>
              <a:srgbClr val="2139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8" name="TextBox 20"/>
          <p:cNvSpPr txBox="1">
            <a:spLocks noChangeArrowheads="1"/>
          </p:cNvSpPr>
          <p:nvPr/>
        </p:nvSpPr>
        <p:spPr bwMode="auto">
          <a:xfrm>
            <a:off x="6012160" y="2276872"/>
            <a:ext cx="313184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/>
              <a:t>Капитальный  ремонт помещений </a:t>
            </a:r>
            <a:r>
              <a:rPr lang="ru-RU" b="1" dirty="0" err="1"/>
              <a:t>ДКиС</a:t>
            </a:r>
            <a:r>
              <a:rPr lang="ru-RU" b="1" dirty="0"/>
              <a:t> п.Уральский 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84368" y="2924944"/>
            <a:ext cx="9301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/>
              <a:t>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</a:rPr>
              <a:t>20,0</a:t>
            </a:r>
            <a:endParaRPr lang="ru-RU" sz="2000" dirty="0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4800600" y="4653136"/>
            <a:ext cx="4343400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51520" y="3645024"/>
            <a:ext cx="4191000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724400" y="3429000"/>
            <a:ext cx="4419600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539552" y="4725144"/>
            <a:ext cx="3657600" cy="0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5" name="Рисунок 55" descr="111.jpg"/>
          <p:cNvPicPr>
            <a:picLocks noChangeAspect="1"/>
          </p:cNvPicPr>
          <p:nvPr/>
        </p:nvPicPr>
        <p:blipFill>
          <a:blip r:embed="rId8" cstate="print"/>
          <a:srcRect l="24243" t="13635" r="21211" b="18182"/>
          <a:stretch>
            <a:fillRect/>
          </a:stretch>
        </p:blipFill>
        <p:spPr bwMode="auto">
          <a:xfrm>
            <a:off x="179512" y="2636912"/>
            <a:ext cx="1000272" cy="833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"/>
          <p:cNvGrpSpPr>
            <a:grpSpLocks/>
          </p:cNvGrpSpPr>
          <p:nvPr/>
        </p:nvGrpSpPr>
        <p:grpSpPr bwMode="auto">
          <a:xfrm rot="5400000">
            <a:off x="4443057" y="-4443055"/>
            <a:ext cx="257889" cy="9144000"/>
            <a:chOff x="0" y="-6"/>
            <a:chExt cx="437" cy="4329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0" y="-6"/>
              <a:ext cx="156" cy="4329"/>
              <a:chOff x="0" y="-6"/>
              <a:chExt cx="156" cy="4329"/>
            </a:xfrm>
          </p:grpSpPr>
          <p:sp>
            <p:nvSpPr>
              <p:cNvPr id="47" name="AutoShape 4"/>
              <p:cNvSpPr>
                <a:spLocks noChangeArrowheads="1"/>
              </p:cNvSpPr>
              <p:nvPr/>
            </p:nvSpPr>
            <p:spPr bwMode="auto">
              <a:xfrm>
                <a:off x="0" y="-6"/>
                <a:ext cx="156" cy="4329"/>
              </a:xfrm>
              <a:prstGeom prst="roundRect">
                <a:avLst>
                  <a:gd name="adj" fmla="val 639"/>
                </a:avLst>
              </a:pr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59" y="-6"/>
              <a:ext cx="77" cy="4329"/>
              <a:chOff x="159" y="-6"/>
              <a:chExt cx="77" cy="4329"/>
            </a:xfrm>
          </p:grpSpPr>
          <p:sp>
            <p:nvSpPr>
              <p:cNvPr id="46" name="AutoShape 6"/>
              <p:cNvSpPr>
                <a:spLocks noChangeArrowheads="1"/>
              </p:cNvSpPr>
              <p:nvPr/>
            </p:nvSpPr>
            <p:spPr bwMode="auto">
              <a:xfrm>
                <a:off x="159" y="-6"/>
                <a:ext cx="77" cy="4329"/>
              </a:xfrm>
              <a:prstGeom prst="roundRect">
                <a:avLst>
                  <a:gd name="adj" fmla="val 1278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237" y="-6"/>
              <a:ext cx="200" cy="4329"/>
              <a:chOff x="237" y="-6"/>
              <a:chExt cx="200" cy="4329"/>
            </a:xfrm>
          </p:grpSpPr>
          <p:sp>
            <p:nvSpPr>
              <p:cNvPr id="45" name="AutoShape 8"/>
              <p:cNvSpPr>
                <a:spLocks noChangeArrowheads="1"/>
              </p:cNvSpPr>
              <p:nvPr/>
            </p:nvSpPr>
            <p:spPr bwMode="auto">
              <a:xfrm>
                <a:off x="237" y="-6"/>
                <a:ext cx="200" cy="4329"/>
              </a:xfrm>
              <a:prstGeom prst="roundRect">
                <a:avLst>
                  <a:gd name="adj" fmla="val 185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</p:grpSp>
      <p:pic>
        <p:nvPicPr>
          <p:cNvPr id="48" name="Рисунок 3" descr="gerb-nytvenskogo-rayona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0741" y="260648"/>
            <a:ext cx="592931" cy="102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" name="TextBox 20"/>
          <p:cNvSpPr txBox="1">
            <a:spLocks noChangeArrowheads="1"/>
          </p:cNvSpPr>
          <p:nvPr/>
        </p:nvSpPr>
        <p:spPr bwMode="auto">
          <a:xfrm>
            <a:off x="6084167" y="3573016"/>
            <a:ext cx="252276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/>
              <a:t>Формирование комфортной городской среды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956376" y="4221088"/>
            <a:ext cx="9301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60,7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9" name="Рисунок 48" descr="csm_Slaid1-1_65ddfa19cd.jpg"/>
          <p:cNvPicPr>
            <a:picLocks noChangeAspect="1"/>
          </p:cNvPicPr>
          <p:nvPr/>
        </p:nvPicPr>
        <p:blipFill>
          <a:blip r:embed="rId10" cstate="print"/>
          <a:srcRect l="16400" t="8561" r="17241" b="46640"/>
          <a:stretch>
            <a:fillRect/>
          </a:stretch>
        </p:blipFill>
        <p:spPr>
          <a:xfrm>
            <a:off x="4716016" y="3645024"/>
            <a:ext cx="1340892" cy="864096"/>
          </a:xfrm>
          <a:prstGeom prst="rect">
            <a:avLst/>
          </a:prstGeom>
        </p:spPr>
      </p:pic>
      <p:sp>
        <p:nvSpPr>
          <p:cNvPr id="50" name="TextBox 17"/>
          <p:cNvSpPr txBox="1">
            <a:spLocks noChangeArrowheads="1"/>
          </p:cNvSpPr>
          <p:nvPr/>
        </p:nvSpPr>
        <p:spPr bwMode="auto">
          <a:xfrm>
            <a:off x="5436096" y="6021288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900"/>
              </a:lnSpc>
              <a:defRPr/>
            </a:pPr>
            <a:r>
              <a:rPr lang="ru-RU" b="1" dirty="0"/>
              <a:t>Строительство газопроводов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1" name="Рисунок 49" descr="800px_COLOURBOX9446683.jpg"/>
          <p:cNvPicPr>
            <a:picLocks noChangeAspect="1"/>
          </p:cNvPicPr>
          <p:nvPr/>
        </p:nvPicPr>
        <p:blipFill>
          <a:blip r:embed="rId11" cstate="print"/>
          <a:srcRect b="21810"/>
          <a:stretch>
            <a:fillRect/>
          </a:stretch>
        </p:blipFill>
        <p:spPr bwMode="auto">
          <a:xfrm>
            <a:off x="5076056" y="5665431"/>
            <a:ext cx="576064" cy="1192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Рисунок 29" descr="9e3c5771fedf550e61649c34fe74604e.png"/>
          <p:cNvPicPr>
            <a:picLocks noChangeAspect="1"/>
          </p:cNvPicPr>
          <p:nvPr/>
        </p:nvPicPr>
        <p:blipFill>
          <a:blip r:embed="rId12" cstate="print"/>
          <a:srcRect t="20367"/>
          <a:stretch>
            <a:fillRect/>
          </a:stretch>
        </p:blipFill>
        <p:spPr bwMode="auto">
          <a:xfrm>
            <a:off x="0" y="5920933"/>
            <a:ext cx="1296144" cy="937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" name="TextBox 17"/>
          <p:cNvSpPr txBox="1">
            <a:spLocks noChangeArrowheads="1"/>
          </p:cNvSpPr>
          <p:nvPr/>
        </p:nvSpPr>
        <p:spPr bwMode="auto">
          <a:xfrm>
            <a:off x="971600" y="5733256"/>
            <a:ext cx="29523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/>
              <a:t>Ремонт гидротехнических сооружений и </a:t>
            </a:r>
            <a:r>
              <a:rPr lang="ru-RU" b="1" dirty="0" err="1"/>
              <a:t>берегоукрепление</a:t>
            </a:r>
            <a:r>
              <a:rPr lang="ru-RU" b="1" dirty="0"/>
              <a:t> 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9" name="TextBox 18"/>
          <p:cNvSpPr txBox="1">
            <a:spLocks noChangeArrowheads="1"/>
          </p:cNvSpPr>
          <p:nvPr/>
        </p:nvSpPr>
        <p:spPr bwMode="auto">
          <a:xfrm>
            <a:off x="1066800" y="2971800"/>
            <a:ext cx="3429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/>
              <a:t>Реконструкция Григорьевской СОШ </a:t>
            </a:r>
            <a:r>
              <a:rPr lang="ru-RU" sz="1200" b="1" dirty="0"/>
              <a:t>(перевод </a:t>
            </a:r>
            <a:r>
              <a:rPr lang="ru-RU" sz="1200" b="1" dirty="0" err="1"/>
              <a:t>д</a:t>
            </a:r>
            <a:r>
              <a:rPr lang="ru-RU" sz="1200" b="1" dirty="0"/>
              <a:t>/с в школу)</a:t>
            </a:r>
            <a:r>
              <a:rPr lang="ru-RU" sz="1200" dirty="0"/>
              <a:t> </a:t>
            </a:r>
            <a:endParaRPr lang="ru-RU" sz="1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429000" y="3352800"/>
            <a:ext cx="990600" cy="4619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15,1</a:t>
            </a:r>
            <a:endParaRPr lang="ru-RU" sz="2400" dirty="0"/>
          </a:p>
        </p:txBody>
      </p:sp>
      <p:sp>
        <p:nvSpPr>
          <p:cNvPr id="61" name="TextBox 60"/>
          <p:cNvSpPr txBox="1"/>
          <p:nvPr/>
        </p:nvSpPr>
        <p:spPr>
          <a:xfrm>
            <a:off x="7956376" y="6093296"/>
            <a:ext cx="990600" cy="4619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40,0</a:t>
            </a: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5004048" y="5733256"/>
            <a:ext cx="3600400" cy="0"/>
          </a:xfrm>
          <a:prstGeom prst="line">
            <a:avLst/>
          </a:prstGeom>
          <a:ln w="12700">
            <a:solidFill>
              <a:srgbClr val="2139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Структура расходов бюджета</a:t>
            </a:r>
            <a:endParaRPr lang="ru-RU" sz="2400" b="1" dirty="0"/>
          </a:p>
        </p:txBody>
      </p:sp>
      <p:pic>
        <p:nvPicPr>
          <p:cNvPr id="9" name="Рисунок 8" descr="gerb-nytvenskogo-rayon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741" y="260648"/>
            <a:ext cx="592931" cy="102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"/>
          <p:cNvGrpSpPr>
            <a:grpSpLocks/>
          </p:cNvGrpSpPr>
          <p:nvPr/>
        </p:nvGrpSpPr>
        <p:grpSpPr bwMode="auto">
          <a:xfrm rot="5400000">
            <a:off x="4443056" y="-4478168"/>
            <a:ext cx="257889" cy="9144000"/>
            <a:chOff x="0" y="-6"/>
            <a:chExt cx="437" cy="4329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0" y="-6"/>
              <a:ext cx="156" cy="4329"/>
              <a:chOff x="0" y="-6"/>
              <a:chExt cx="156" cy="4329"/>
            </a:xfrm>
          </p:grpSpPr>
          <p:sp>
            <p:nvSpPr>
              <p:cNvPr id="16" name="AutoShape 4"/>
              <p:cNvSpPr>
                <a:spLocks noChangeArrowheads="1"/>
              </p:cNvSpPr>
              <p:nvPr/>
            </p:nvSpPr>
            <p:spPr bwMode="auto">
              <a:xfrm>
                <a:off x="0" y="-6"/>
                <a:ext cx="156" cy="4329"/>
              </a:xfrm>
              <a:prstGeom prst="roundRect">
                <a:avLst>
                  <a:gd name="adj" fmla="val 639"/>
                </a:avLst>
              </a:pr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59" y="-6"/>
              <a:ext cx="77" cy="4329"/>
              <a:chOff x="159" y="-6"/>
              <a:chExt cx="77" cy="4329"/>
            </a:xfrm>
          </p:grpSpPr>
          <p:sp>
            <p:nvSpPr>
              <p:cNvPr id="15" name="AutoShape 6"/>
              <p:cNvSpPr>
                <a:spLocks noChangeArrowheads="1"/>
              </p:cNvSpPr>
              <p:nvPr/>
            </p:nvSpPr>
            <p:spPr bwMode="auto">
              <a:xfrm>
                <a:off x="159" y="-6"/>
                <a:ext cx="77" cy="4329"/>
              </a:xfrm>
              <a:prstGeom prst="roundRect">
                <a:avLst>
                  <a:gd name="adj" fmla="val 1278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237" y="-6"/>
              <a:ext cx="200" cy="4329"/>
              <a:chOff x="237" y="-6"/>
              <a:chExt cx="200" cy="4329"/>
            </a:xfrm>
          </p:grpSpPr>
          <p:sp>
            <p:nvSpPr>
              <p:cNvPr id="14" name="AutoShape 8"/>
              <p:cNvSpPr>
                <a:spLocks noChangeArrowheads="1"/>
              </p:cNvSpPr>
              <p:nvPr/>
            </p:nvSpPr>
            <p:spPr bwMode="auto">
              <a:xfrm>
                <a:off x="237" y="-6"/>
                <a:ext cx="200" cy="4329"/>
              </a:xfrm>
              <a:prstGeom prst="roundRect">
                <a:avLst>
                  <a:gd name="adj" fmla="val 185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</p:grpSp>
      <p:graphicFrame>
        <p:nvGraphicFramePr>
          <p:cNvPr id="17" name="Диаграмма 16"/>
          <p:cNvGraphicFramePr/>
          <p:nvPr/>
        </p:nvGraphicFramePr>
        <p:xfrm>
          <a:off x="251520" y="1196752"/>
          <a:ext cx="432048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Диаграмма 17"/>
          <p:cNvGraphicFramePr/>
          <p:nvPr/>
        </p:nvGraphicFramePr>
        <p:xfrm>
          <a:off x="4067944" y="1196752"/>
          <a:ext cx="475252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Объем отгруженных товаров собственного производства, выполненных работ и услуг, млн.руб.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195736" y="3356992"/>
          <a:ext cx="4572000" cy="3247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99594" y="2564905"/>
          <a:ext cx="7632849" cy="720080"/>
        </p:xfrm>
        <a:graphic>
          <a:graphicData uri="http://schemas.openxmlformats.org/drawingml/2006/table">
            <a:tbl>
              <a:tblPr/>
              <a:tblGrid>
                <a:gridCol w="1090407"/>
                <a:gridCol w="1090407"/>
                <a:gridCol w="1090407"/>
                <a:gridCol w="1090407"/>
                <a:gridCol w="1090407"/>
                <a:gridCol w="1090407"/>
                <a:gridCol w="1090407"/>
              </a:tblGrid>
              <a:tr h="3397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37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факт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оценка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прогноз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892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3" name="Group 2"/>
          <p:cNvGrpSpPr>
            <a:grpSpLocks/>
          </p:cNvGrpSpPr>
          <p:nvPr/>
        </p:nvGrpSpPr>
        <p:grpSpPr bwMode="auto">
          <a:xfrm rot="5400000">
            <a:off x="4443057" y="-4443055"/>
            <a:ext cx="257889" cy="9144000"/>
            <a:chOff x="0" y="-6"/>
            <a:chExt cx="437" cy="4329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0" y="-6"/>
              <a:ext cx="156" cy="4329"/>
              <a:chOff x="0" y="-6"/>
              <a:chExt cx="156" cy="4329"/>
            </a:xfrm>
          </p:grpSpPr>
          <p:sp>
            <p:nvSpPr>
              <p:cNvPr id="16" name="AutoShape 4"/>
              <p:cNvSpPr>
                <a:spLocks noChangeArrowheads="1"/>
              </p:cNvSpPr>
              <p:nvPr/>
            </p:nvSpPr>
            <p:spPr bwMode="auto">
              <a:xfrm>
                <a:off x="0" y="-6"/>
                <a:ext cx="156" cy="4329"/>
              </a:xfrm>
              <a:prstGeom prst="roundRect">
                <a:avLst>
                  <a:gd name="adj" fmla="val 639"/>
                </a:avLst>
              </a:pr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59" y="-6"/>
              <a:ext cx="77" cy="4329"/>
              <a:chOff x="159" y="-6"/>
              <a:chExt cx="77" cy="4329"/>
            </a:xfrm>
          </p:grpSpPr>
          <p:sp>
            <p:nvSpPr>
              <p:cNvPr id="15" name="AutoShape 6"/>
              <p:cNvSpPr>
                <a:spLocks noChangeArrowheads="1"/>
              </p:cNvSpPr>
              <p:nvPr/>
            </p:nvSpPr>
            <p:spPr bwMode="auto">
              <a:xfrm>
                <a:off x="159" y="-6"/>
                <a:ext cx="77" cy="4329"/>
              </a:xfrm>
              <a:prstGeom prst="roundRect">
                <a:avLst>
                  <a:gd name="adj" fmla="val 1278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237" y="-6"/>
              <a:ext cx="200" cy="4329"/>
              <a:chOff x="237" y="-6"/>
              <a:chExt cx="200" cy="4329"/>
            </a:xfrm>
          </p:grpSpPr>
          <p:sp>
            <p:nvSpPr>
              <p:cNvPr id="14" name="AutoShape 8"/>
              <p:cNvSpPr>
                <a:spLocks noChangeArrowheads="1"/>
              </p:cNvSpPr>
              <p:nvPr/>
            </p:nvSpPr>
            <p:spPr bwMode="auto">
              <a:xfrm>
                <a:off x="237" y="-6"/>
                <a:ext cx="200" cy="4329"/>
              </a:xfrm>
              <a:prstGeom prst="roundRect">
                <a:avLst>
                  <a:gd name="adj" fmla="val 185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</p:grpSp>
      <p:pic>
        <p:nvPicPr>
          <p:cNvPr id="17" name="Рисунок 3" descr="gerb-nytvenskogo-rayona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0741" y="260648"/>
            <a:ext cx="592931" cy="102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17</a:t>
            </a:r>
            <a:endParaRPr lang="ru-RU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 rot="5400000">
            <a:off x="4443057" y="-4443055"/>
            <a:ext cx="257889" cy="9144000"/>
            <a:chOff x="0" y="-6"/>
            <a:chExt cx="437" cy="4329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-6"/>
              <a:ext cx="156" cy="4329"/>
              <a:chOff x="0" y="-6"/>
              <a:chExt cx="156" cy="4329"/>
            </a:xfrm>
          </p:grpSpPr>
          <p:sp>
            <p:nvSpPr>
              <p:cNvPr id="11" name="AutoShape 4"/>
              <p:cNvSpPr>
                <a:spLocks noChangeArrowheads="1"/>
              </p:cNvSpPr>
              <p:nvPr/>
            </p:nvSpPr>
            <p:spPr bwMode="auto">
              <a:xfrm>
                <a:off x="0" y="-6"/>
                <a:ext cx="156" cy="4329"/>
              </a:xfrm>
              <a:prstGeom prst="roundRect">
                <a:avLst>
                  <a:gd name="adj" fmla="val 639"/>
                </a:avLst>
              </a:pr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159" y="-6"/>
              <a:ext cx="77" cy="4329"/>
              <a:chOff x="159" y="-6"/>
              <a:chExt cx="77" cy="4329"/>
            </a:xfrm>
          </p:grpSpPr>
          <p:sp>
            <p:nvSpPr>
              <p:cNvPr id="10" name="AutoShape 6"/>
              <p:cNvSpPr>
                <a:spLocks noChangeArrowheads="1"/>
              </p:cNvSpPr>
              <p:nvPr/>
            </p:nvSpPr>
            <p:spPr bwMode="auto">
              <a:xfrm>
                <a:off x="159" y="-6"/>
                <a:ext cx="77" cy="4329"/>
              </a:xfrm>
              <a:prstGeom prst="roundRect">
                <a:avLst>
                  <a:gd name="adj" fmla="val 1278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237" y="-6"/>
              <a:ext cx="200" cy="4329"/>
              <a:chOff x="237" y="-6"/>
              <a:chExt cx="200" cy="4329"/>
            </a:xfrm>
          </p:grpSpPr>
          <p:sp>
            <p:nvSpPr>
              <p:cNvPr id="9" name="AutoShape 8"/>
              <p:cNvSpPr>
                <a:spLocks noChangeArrowheads="1"/>
              </p:cNvSpPr>
              <p:nvPr/>
            </p:nvSpPr>
            <p:spPr bwMode="auto">
              <a:xfrm>
                <a:off x="237" y="-6"/>
                <a:ext cx="200" cy="4329"/>
              </a:xfrm>
              <a:prstGeom prst="roundRect">
                <a:avLst>
                  <a:gd name="adj" fmla="val 185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</p:grpSp>
      <p:pic>
        <p:nvPicPr>
          <p:cNvPr id="12" name="Рисунок 3" descr="gerb-nytvenskogo-rayon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741" y="260648"/>
            <a:ext cx="592931" cy="102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27584" y="5949280"/>
          <a:ext cx="7560837" cy="426720"/>
        </p:xfrm>
        <a:graphic>
          <a:graphicData uri="http://schemas.openxmlformats.org/drawingml/2006/table">
            <a:tbl>
              <a:tblPr/>
              <a:tblGrid>
                <a:gridCol w="840093"/>
                <a:gridCol w="840093"/>
                <a:gridCol w="840093"/>
                <a:gridCol w="840093"/>
                <a:gridCol w="840093"/>
                <a:gridCol w="840093"/>
                <a:gridCol w="840093"/>
                <a:gridCol w="840093"/>
                <a:gridCol w="840093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55576" y="2492896"/>
          <a:ext cx="7560837" cy="426720"/>
        </p:xfrm>
        <a:graphic>
          <a:graphicData uri="http://schemas.openxmlformats.org/drawingml/2006/table">
            <a:tbl>
              <a:tblPr/>
              <a:tblGrid>
                <a:gridCol w="840093"/>
                <a:gridCol w="840093"/>
                <a:gridCol w="840093"/>
                <a:gridCol w="840093"/>
                <a:gridCol w="840093"/>
                <a:gridCol w="840093"/>
                <a:gridCol w="840093"/>
                <a:gridCol w="840093"/>
                <a:gridCol w="840093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457200" y="548680"/>
          <a:ext cx="8229600" cy="1872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611560" y="3140969"/>
          <a:ext cx="792088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Group 2"/>
          <p:cNvGrpSpPr>
            <a:grpSpLocks/>
          </p:cNvGrpSpPr>
          <p:nvPr/>
        </p:nvGrpSpPr>
        <p:grpSpPr bwMode="auto">
          <a:xfrm rot="5400000">
            <a:off x="4443057" y="-4443055"/>
            <a:ext cx="257889" cy="9144000"/>
            <a:chOff x="0" y="-6"/>
            <a:chExt cx="437" cy="432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-6"/>
              <a:ext cx="156" cy="4329"/>
              <a:chOff x="0" y="-6"/>
              <a:chExt cx="156" cy="4329"/>
            </a:xfrm>
          </p:grpSpPr>
          <p:sp>
            <p:nvSpPr>
              <p:cNvPr id="18" name="AutoShape 4"/>
              <p:cNvSpPr>
                <a:spLocks noChangeArrowheads="1"/>
              </p:cNvSpPr>
              <p:nvPr/>
            </p:nvSpPr>
            <p:spPr bwMode="auto">
              <a:xfrm>
                <a:off x="0" y="-6"/>
                <a:ext cx="156" cy="4329"/>
              </a:xfrm>
              <a:prstGeom prst="roundRect">
                <a:avLst>
                  <a:gd name="adj" fmla="val 639"/>
                </a:avLst>
              </a:pr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159" y="-6"/>
              <a:ext cx="77" cy="4329"/>
              <a:chOff x="159" y="-6"/>
              <a:chExt cx="77" cy="4329"/>
            </a:xfrm>
          </p:grpSpPr>
          <p:sp>
            <p:nvSpPr>
              <p:cNvPr id="17" name="AutoShape 6"/>
              <p:cNvSpPr>
                <a:spLocks noChangeArrowheads="1"/>
              </p:cNvSpPr>
              <p:nvPr/>
            </p:nvSpPr>
            <p:spPr bwMode="auto">
              <a:xfrm>
                <a:off x="159" y="-6"/>
                <a:ext cx="77" cy="4329"/>
              </a:xfrm>
              <a:prstGeom prst="roundRect">
                <a:avLst>
                  <a:gd name="adj" fmla="val 1278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5" name="Group 7"/>
            <p:cNvGrpSpPr>
              <a:grpSpLocks/>
            </p:cNvGrpSpPr>
            <p:nvPr/>
          </p:nvGrpSpPr>
          <p:grpSpPr bwMode="auto">
            <a:xfrm>
              <a:off x="237" y="-6"/>
              <a:ext cx="200" cy="4329"/>
              <a:chOff x="237" y="-6"/>
              <a:chExt cx="200" cy="4329"/>
            </a:xfrm>
          </p:grpSpPr>
          <p:sp>
            <p:nvSpPr>
              <p:cNvPr id="16" name="AutoShape 8"/>
              <p:cNvSpPr>
                <a:spLocks noChangeArrowheads="1"/>
              </p:cNvSpPr>
              <p:nvPr/>
            </p:nvSpPr>
            <p:spPr bwMode="auto">
              <a:xfrm>
                <a:off x="237" y="-6"/>
                <a:ext cx="200" cy="4329"/>
              </a:xfrm>
              <a:prstGeom prst="roundRect">
                <a:avLst>
                  <a:gd name="adj" fmla="val 185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</p:grpSp>
      <p:pic>
        <p:nvPicPr>
          <p:cNvPr id="19" name="Рисунок 3" descr="gerb-nytvenskogo-rayona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0741" y="260648"/>
            <a:ext cx="592931" cy="102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Производство основных видов продукции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ООО «СВЕЗА Уральский», тыс. м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8" y="5949280"/>
          <a:ext cx="8280916" cy="426720"/>
        </p:xfrm>
        <a:graphic>
          <a:graphicData uri="http://schemas.openxmlformats.org/drawingml/2006/table">
            <a:tbl>
              <a:tblPr/>
              <a:tblGrid>
                <a:gridCol w="1182988"/>
                <a:gridCol w="1182988"/>
                <a:gridCol w="1182988"/>
                <a:gridCol w="1182988"/>
                <a:gridCol w="1182988"/>
                <a:gridCol w="1182988"/>
                <a:gridCol w="1182988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0" y="1600201"/>
          <a:ext cx="8964488" cy="1324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251520" y="3645024"/>
          <a:ext cx="8424936" cy="1947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95534" y="3140968"/>
          <a:ext cx="8280923" cy="426720"/>
        </p:xfrm>
        <a:graphic>
          <a:graphicData uri="http://schemas.openxmlformats.org/drawingml/2006/table">
            <a:tbl>
              <a:tblPr/>
              <a:tblGrid>
                <a:gridCol w="1182989"/>
                <a:gridCol w="1182989"/>
                <a:gridCol w="1182989"/>
                <a:gridCol w="1182989"/>
                <a:gridCol w="1182989"/>
                <a:gridCol w="1182989"/>
                <a:gridCol w="1182989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oup 2"/>
          <p:cNvGrpSpPr>
            <a:grpSpLocks/>
          </p:cNvGrpSpPr>
          <p:nvPr/>
        </p:nvGrpSpPr>
        <p:grpSpPr bwMode="auto">
          <a:xfrm rot="5400000">
            <a:off x="4443057" y="-4443055"/>
            <a:ext cx="257889" cy="9144000"/>
            <a:chOff x="0" y="-6"/>
            <a:chExt cx="437" cy="4329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0" y="-6"/>
              <a:ext cx="156" cy="4329"/>
              <a:chOff x="0" y="-6"/>
              <a:chExt cx="156" cy="4329"/>
            </a:xfrm>
          </p:grpSpPr>
          <p:sp>
            <p:nvSpPr>
              <p:cNvPr id="19" name="AutoShape 4"/>
              <p:cNvSpPr>
                <a:spLocks noChangeArrowheads="1"/>
              </p:cNvSpPr>
              <p:nvPr/>
            </p:nvSpPr>
            <p:spPr bwMode="auto">
              <a:xfrm>
                <a:off x="0" y="-6"/>
                <a:ext cx="156" cy="4329"/>
              </a:xfrm>
              <a:prstGeom prst="roundRect">
                <a:avLst>
                  <a:gd name="adj" fmla="val 639"/>
                </a:avLst>
              </a:pr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59" y="-6"/>
              <a:ext cx="77" cy="4329"/>
              <a:chOff x="159" y="-6"/>
              <a:chExt cx="77" cy="4329"/>
            </a:xfrm>
          </p:grpSpPr>
          <p:sp>
            <p:nvSpPr>
              <p:cNvPr id="18" name="AutoShape 6"/>
              <p:cNvSpPr>
                <a:spLocks noChangeArrowheads="1"/>
              </p:cNvSpPr>
              <p:nvPr/>
            </p:nvSpPr>
            <p:spPr bwMode="auto">
              <a:xfrm>
                <a:off x="159" y="-6"/>
                <a:ext cx="77" cy="4329"/>
              </a:xfrm>
              <a:prstGeom prst="roundRect">
                <a:avLst>
                  <a:gd name="adj" fmla="val 1278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237" y="-6"/>
              <a:ext cx="200" cy="4329"/>
              <a:chOff x="237" y="-6"/>
              <a:chExt cx="200" cy="4329"/>
            </a:xfrm>
          </p:grpSpPr>
          <p:sp>
            <p:nvSpPr>
              <p:cNvPr id="17" name="AutoShape 8"/>
              <p:cNvSpPr>
                <a:spLocks noChangeArrowheads="1"/>
              </p:cNvSpPr>
              <p:nvPr/>
            </p:nvSpPr>
            <p:spPr bwMode="auto">
              <a:xfrm>
                <a:off x="237" y="-6"/>
                <a:ext cx="200" cy="4329"/>
              </a:xfrm>
              <a:prstGeom prst="roundRect">
                <a:avLst>
                  <a:gd name="adj" fmla="val 185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</p:grpSp>
      <p:pic>
        <p:nvPicPr>
          <p:cNvPr id="20" name="Рисунок 3" descr="gerb-nytvenskogo-rayona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0741" y="260648"/>
            <a:ext cx="592931" cy="102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Производство основных видов продукции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ООО «Маслозавод Нытвенский», тонн</a:t>
            </a:r>
            <a:endParaRPr lang="ru-RU" sz="2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83571" y="3140968"/>
          <a:ext cx="7776860" cy="426720"/>
        </p:xfrm>
        <a:graphic>
          <a:graphicData uri="http://schemas.openxmlformats.org/drawingml/2006/table">
            <a:tbl>
              <a:tblPr/>
              <a:tblGrid>
                <a:gridCol w="1110980"/>
                <a:gridCol w="1110980"/>
                <a:gridCol w="1110980"/>
                <a:gridCol w="1110980"/>
                <a:gridCol w="1110980"/>
                <a:gridCol w="1110980"/>
                <a:gridCol w="1110980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83569" y="5805264"/>
          <a:ext cx="7920876" cy="426720"/>
        </p:xfrm>
        <a:graphic>
          <a:graphicData uri="http://schemas.openxmlformats.org/drawingml/2006/table">
            <a:tbl>
              <a:tblPr/>
              <a:tblGrid>
                <a:gridCol w="1068690"/>
                <a:gridCol w="1142031"/>
                <a:gridCol w="1142031"/>
                <a:gridCol w="1142031"/>
                <a:gridCol w="1142031"/>
                <a:gridCol w="1142031"/>
                <a:gridCol w="1142031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1396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Диаграмма 13"/>
          <p:cNvGraphicFramePr/>
          <p:nvPr/>
        </p:nvGraphicFramePr>
        <p:xfrm>
          <a:off x="683568" y="3861048"/>
          <a:ext cx="7848872" cy="2095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/>
          <p:cNvGrpSpPr>
            <a:grpSpLocks/>
          </p:cNvGrpSpPr>
          <p:nvPr/>
        </p:nvGrpSpPr>
        <p:grpSpPr bwMode="auto">
          <a:xfrm rot="5400000">
            <a:off x="4443057" y="-4443055"/>
            <a:ext cx="257889" cy="9144000"/>
            <a:chOff x="0" y="-6"/>
            <a:chExt cx="437" cy="4329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0" y="-6"/>
              <a:ext cx="156" cy="4329"/>
              <a:chOff x="0" y="-6"/>
              <a:chExt cx="156" cy="4329"/>
            </a:xfrm>
          </p:grpSpPr>
          <p:sp>
            <p:nvSpPr>
              <p:cNvPr id="19" name="AutoShape 4"/>
              <p:cNvSpPr>
                <a:spLocks noChangeArrowheads="1"/>
              </p:cNvSpPr>
              <p:nvPr/>
            </p:nvSpPr>
            <p:spPr bwMode="auto">
              <a:xfrm>
                <a:off x="0" y="-6"/>
                <a:ext cx="156" cy="4329"/>
              </a:xfrm>
              <a:prstGeom prst="roundRect">
                <a:avLst>
                  <a:gd name="adj" fmla="val 639"/>
                </a:avLst>
              </a:pr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59" y="-6"/>
              <a:ext cx="77" cy="4329"/>
              <a:chOff x="159" y="-6"/>
              <a:chExt cx="77" cy="4329"/>
            </a:xfrm>
          </p:grpSpPr>
          <p:sp>
            <p:nvSpPr>
              <p:cNvPr id="18" name="AutoShape 6"/>
              <p:cNvSpPr>
                <a:spLocks noChangeArrowheads="1"/>
              </p:cNvSpPr>
              <p:nvPr/>
            </p:nvSpPr>
            <p:spPr bwMode="auto">
              <a:xfrm>
                <a:off x="159" y="-6"/>
                <a:ext cx="77" cy="4329"/>
              </a:xfrm>
              <a:prstGeom prst="roundRect">
                <a:avLst>
                  <a:gd name="adj" fmla="val 1278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237" y="-6"/>
              <a:ext cx="200" cy="4329"/>
              <a:chOff x="237" y="-6"/>
              <a:chExt cx="200" cy="4329"/>
            </a:xfrm>
          </p:grpSpPr>
          <p:sp>
            <p:nvSpPr>
              <p:cNvPr id="17" name="AutoShape 8"/>
              <p:cNvSpPr>
                <a:spLocks noChangeArrowheads="1"/>
              </p:cNvSpPr>
              <p:nvPr/>
            </p:nvSpPr>
            <p:spPr bwMode="auto">
              <a:xfrm>
                <a:off x="237" y="-6"/>
                <a:ext cx="200" cy="4329"/>
              </a:xfrm>
              <a:prstGeom prst="roundRect">
                <a:avLst>
                  <a:gd name="adj" fmla="val 185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</p:grpSp>
      <p:pic>
        <p:nvPicPr>
          <p:cNvPr id="20" name="Рисунок 3" descr="gerb-nytvenskogo-rayona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0741" y="260648"/>
            <a:ext cx="592931" cy="102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Производство основных видов продукции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ОАО «Нытва», тонн</a:t>
            </a:r>
            <a:endParaRPr lang="ru-RU" sz="2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683565" y="3140968"/>
          <a:ext cx="7776867" cy="498728"/>
        </p:xfrm>
        <a:graphic>
          <a:graphicData uri="http://schemas.openxmlformats.org/drawingml/2006/table">
            <a:tbl>
              <a:tblPr/>
              <a:tblGrid>
                <a:gridCol w="1110981"/>
                <a:gridCol w="1110981"/>
                <a:gridCol w="1110981"/>
                <a:gridCol w="1110981"/>
                <a:gridCol w="1110981"/>
                <a:gridCol w="1110981"/>
                <a:gridCol w="1110981"/>
              </a:tblGrid>
              <a:tr h="2493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36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83569" y="5733256"/>
          <a:ext cx="7848869" cy="426720"/>
        </p:xfrm>
        <a:graphic>
          <a:graphicData uri="http://schemas.openxmlformats.org/drawingml/2006/table">
            <a:tbl>
              <a:tblPr/>
              <a:tblGrid>
                <a:gridCol w="1121267"/>
                <a:gridCol w="1121267"/>
                <a:gridCol w="1121267"/>
                <a:gridCol w="1121267"/>
                <a:gridCol w="1121267"/>
                <a:gridCol w="1121267"/>
                <a:gridCol w="1121267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457200" y="1412776"/>
          <a:ext cx="8229600" cy="2016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611560" y="3789040"/>
          <a:ext cx="8280920" cy="1807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/>
          <p:cNvGrpSpPr>
            <a:grpSpLocks/>
          </p:cNvGrpSpPr>
          <p:nvPr/>
        </p:nvGrpSpPr>
        <p:grpSpPr bwMode="auto">
          <a:xfrm rot="5400000">
            <a:off x="4443057" y="-4443055"/>
            <a:ext cx="257889" cy="9144000"/>
            <a:chOff x="0" y="-6"/>
            <a:chExt cx="437" cy="4329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0" y="-6"/>
              <a:ext cx="156" cy="4329"/>
              <a:chOff x="0" y="-6"/>
              <a:chExt cx="156" cy="4329"/>
            </a:xfrm>
          </p:grpSpPr>
          <p:sp>
            <p:nvSpPr>
              <p:cNvPr id="19" name="AutoShape 4"/>
              <p:cNvSpPr>
                <a:spLocks noChangeArrowheads="1"/>
              </p:cNvSpPr>
              <p:nvPr/>
            </p:nvSpPr>
            <p:spPr bwMode="auto">
              <a:xfrm>
                <a:off x="0" y="-6"/>
                <a:ext cx="156" cy="4329"/>
              </a:xfrm>
              <a:prstGeom prst="roundRect">
                <a:avLst>
                  <a:gd name="adj" fmla="val 639"/>
                </a:avLst>
              </a:pr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59" y="-6"/>
              <a:ext cx="77" cy="4329"/>
              <a:chOff x="159" y="-6"/>
              <a:chExt cx="77" cy="4329"/>
            </a:xfrm>
          </p:grpSpPr>
          <p:sp>
            <p:nvSpPr>
              <p:cNvPr id="18" name="AutoShape 6"/>
              <p:cNvSpPr>
                <a:spLocks noChangeArrowheads="1"/>
              </p:cNvSpPr>
              <p:nvPr/>
            </p:nvSpPr>
            <p:spPr bwMode="auto">
              <a:xfrm>
                <a:off x="159" y="-6"/>
                <a:ext cx="77" cy="4329"/>
              </a:xfrm>
              <a:prstGeom prst="roundRect">
                <a:avLst>
                  <a:gd name="adj" fmla="val 1278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237" y="-6"/>
              <a:ext cx="200" cy="4329"/>
              <a:chOff x="237" y="-6"/>
              <a:chExt cx="200" cy="4329"/>
            </a:xfrm>
          </p:grpSpPr>
          <p:sp>
            <p:nvSpPr>
              <p:cNvPr id="17" name="AutoShape 8"/>
              <p:cNvSpPr>
                <a:spLocks noChangeArrowheads="1"/>
              </p:cNvSpPr>
              <p:nvPr/>
            </p:nvSpPr>
            <p:spPr bwMode="auto">
              <a:xfrm>
                <a:off x="237" y="-6"/>
                <a:ext cx="200" cy="4329"/>
              </a:xfrm>
              <a:prstGeom prst="roundRect">
                <a:avLst>
                  <a:gd name="adj" fmla="val 185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</p:grpSp>
      <p:pic>
        <p:nvPicPr>
          <p:cNvPr id="20" name="Рисунок 3" descr="gerb-nytvenskogo-rayona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0741" y="260648"/>
            <a:ext cx="592931" cy="102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444500"/>
            <a:r>
              <a:rPr lang="ru-RU" sz="2400" b="1" dirty="0" smtClean="0"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Показатели развития сельскохозяйственного производства в НГО</a:t>
            </a:r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26" name="Диаграмма 25"/>
          <p:cNvGraphicFramePr/>
          <p:nvPr/>
        </p:nvGraphicFramePr>
        <p:xfrm>
          <a:off x="0" y="1484784"/>
          <a:ext cx="457200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7" name="Диаграмма 26"/>
          <p:cNvGraphicFramePr/>
          <p:nvPr/>
        </p:nvGraphicFramePr>
        <p:xfrm>
          <a:off x="4355976" y="1412776"/>
          <a:ext cx="478802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179512" y="3717032"/>
          <a:ext cx="4320477" cy="432048"/>
        </p:xfrm>
        <a:graphic>
          <a:graphicData uri="http://schemas.openxmlformats.org/drawingml/2006/table">
            <a:tbl>
              <a:tblPr/>
              <a:tblGrid>
                <a:gridCol w="480053"/>
                <a:gridCol w="480053"/>
                <a:gridCol w="480053"/>
                <a:gridCol w="480053"/>
                <a:gridCol w="480053"/>
                <a:gridCol w="480053"/>
                <a:gridCol w="480053"/>
                <a:gridCol w="480053"/>
                <a:gridCol w="480053"/>
              </a:tblGrid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4572000" y="3717032"/>
          <a:ext cx="4392486" cy="432048"/>
        </p:xfrm>
        <a:graphic>
          <a:graphicData uri="http://schemas.openxmlformats.org/drawingml/2006/table">
            <a:tbl>
              <a:tblPr/>
              <a:tblGrid>
                <a:gridCol w="488054"/>
                <a:gridCol w="488054"/>
                <a:gridCol w="488054"/>
                <a:gridCol w="488054"/>
                <a:gridCol w="488054"/>
                <a:gridCol w="488054"/>
                <a:gridCol w="488054"/>
                <a:gridCol w="488054"/>
                <a:gridCol w="488054"/>
              </a:tblGrid>
              <a:tr h="2160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683568" y="6165304"/>
          <a:ext cx="7776864" cy="426720"/>
        </p:xfrm>
        <a:graphic>
          <a:graphicData uri="http://schemas.openxmlformats.org/drawingml/2006/table">
            <a:tbl>
              <a:tblPr/>
              <a:tblGrid>
                <a:gridCol w="864096"/>
                <a:gridCol w="864096"/>
                <a:gridCol w="864096"/>
                <a:gridCol w="864096"/>
                <a:gridCol w="864096"/>
                <a:gridCol w="864096"/>
                <a:gridCol w="864096"/>
                <a:gridCol w="864096"/>
                <a:gridCol w="864096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611560" y="4221088"/>
          <a:ext cx="7848872" cy="2311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3" name="Group 2"/>
          <p:cNvGrpSpPr>
            <a:grpSpLocks/>
          </p:cNvGrpSpPr>
          <p:nvPr/>
        </p:nvGrpSpPr>
        <p:grpSpPr bwMode="auto">
          <a:xfrm rot="5400000">
            <a:off x="4443057" y="-4443055"/>
            <a:ext cx="257889" cy="9144000"/>
            <a:chOff x="0" y="-6"/>
            <a:chExt cx="437" cy="4329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0" y="-6"/>
              <a:ext cx="156" cy="4329"/>
              <a:chOff x="0" y="-6"/>
              <a:chExt cx="156" cy="4329"/>
            </a:xfrm>
          </p:grpSpPr>
          <p:sp>
            <p:nvSpPr>
              <p:cNvPr id="18" name="AutoShape 4"/>
              <p:cNvSpPr>
                <a:spLocks noChangeArrowheads="1"/>
              </p:cNvSpPr>
              <p:nvPr/>
            </p:nvSpPr>
            <p:spPr bwMode="auto">
              <a:xfrm>
                <a:off x="0" y="-6"/>
                <a:ext cx="156" cy="4329"/>
              </a:xfrm>
              <a:prstGeom prst="roundRect">
                <a:avLst>
                  <a:gd name="adj" fmla="val 639"/>
                </a:avLst>
              </a:pr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59" y="-6"/>
              <a:ext cx="77" cy="4329"/>
              <a:chOff x="159" y="-6"/>
              <a:chExt cx="77" cy="4329"/>
            </a:xfrm>
          </p:grpSpPr>
          <p:sp>
            <p:nvSpPr>
              <p:cNvPr id="17" name="AutoShape 6"/>
              <p:cNvSpPr>
                <a:spLocks noChangeArrowheads="1"/>
              </p:cNvSpPr>
              <p:nvPr/>
            </p:nvSpPr>
            <p:spPr bwMode="auto">
              <a:xfrm>
                <a:off x="159" y="-6"/>
                <a:ext cx="77" cy="4329"/>
              </a:xfrm>
              <a:prstGeom prst="roundRect">
                <a:avLst>
                  <a:gd name="adj" fmla="val 1278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237" y="-6"/>
              <a:ext cx="200" cy="4329"/>
              <a:chOff x="237" y="-6"/>
              <a:chExt cx="200" cy="4329"/>
            </a:xfrm>
          </p:grpSpPr>
          <p:sp>
            <p:nvSpPr>
              <p:cNvPr id="16" name="AutoShape 8"/>
              <p:cNvSpPr>
                <a:spLocks noChangeArrowheads="1"/>
              </p:cNvSpPr>
              <p:nvPr/>
            </p:nvSpPr>
            <p:spPr bwMode="auto">
              <a:xfrm>
                <a:off x="237" y="-6"/>
                <a:ext cx="200" cy="4329"/>
              </a:xfrm>
              <a:prstGeom prst="roundRect">
                <a:avLst>
                  <a:gd name="adj" fmla="val 185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</p:grpSp>
      <p:pic>
        <p:nvPicPr>
          <p:cNvPr id="19" name="Рисунок 3" descr="gerb-nytvenskogo-rayona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0741" y="260648"/>
            <a:ext cx="592931" cy="102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99412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cs typeface="Times New Roman" pitchFamily="18" charset="0"/>
              </a:rPr>
              <a:t>ТОСЭР «Нытва»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 rot="5400000">
            <a:off x="4443057" y="-4443055"/>
            <a:ext cx="257889" cy="9144000"/>
            <a:chOff x="0" y="-6"/>
            <a:chExt cx="437" cy="4329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-6"/>
              <a:ext cx="156" cy="4329"/>
              <a:chOff x="0" y="-6"/>
              <a:chExt cx="156" cy="4329"/>
            </a:xfrm>
          </p:grpSpPr>
          <p:sp>
            <p:nvSpPr>
              <p:cNvPr id="27" name="AutoShape 4"/>
              <p:cNvSpPr>
                <a:spLocks noChangeArrowheads="1"/>
              </p:cNvSpPr>
              <p:nvPr/>
            </p:nvSpPr>
            <p:spPr bwMode="auto">
              <a:xfrm>
                <a:off x="0" y="-6"/>
                <a:ext cx="156" cy="4329"/>
              </a:xfrm>
              <a:prstGeom prst="roundRect">
                <a:avLst>
                  <a:gd name="adj" fmla="val 639"/>
                </a:avLst>
              </a:pr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159" y="-6"/>
              <a:ext cx="77" cy="4329"/>
              <a:chOff x="159" y="-6"/>
              <a:chExt cx="77" cy="4329"/>
            </a:xfrm>
          </p:grpSpPr>
          <p:sp>
            <p:nvSpPr>
              <p:cNvPr id="26" name="AutoShape 6"/>
              <p:cNvSpPr>
                <a:spLocks noChangeArrowheads="1"/>
              </p:cNvSpPr>
              <p:nvPr/>
            </p:nvSpPr>
            <p:spPr bwMode="auto">
              <a:xfrm>
                <a:off x="159" y="-6"/>
                <a:ext cx="77" cy="4329"/>
              </a:xfrm>
              <a:prstGeom prst="roundRect">
                <a:avLst>
                  <a:gd name="adj" fmla="val 1278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237" y="-6"/>
              <a:ext cx="200" cy="4329"/>
              <a:chOff x="237" y="-6"/>
              <a:chExt cx="200" cy="4329"/>
            </a:xfrm>
          </p:grpSpPr>
          <p:sp>
            <p:nvSpPr>
              <p:cNvPr id="25" name="AutoShape 8"/>
              <p:cNvSpPr>
                <a:spLocks noChangeArrowheads="1"/>
              </p:cNvSpPr>
              <p:nvPr/>
            </p:nvSpPr>
            <p:spPr bwMode="auto">
              <a:xfrm>
                <a:off x="237" y="-6"/>
                <a:ext cx="200" cy="4329"/>
              </a:xfrm>
              <a:prstGeom prst="roundRect">
                <a:avLst>
                  <a:gd name="adj" fmla="val 185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</p:grpSp>
      <p:pic>
        <p:nvPicPr>
          <p:cNvPr id="28" name="Рисунок 3" descr="gerb-nytvenskogo-rayona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0741" y="260648"/>
            <a:ext cx="592931" cy="102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Содержимое 28"/>
          <p:cNvSpPr>
            <a:spLocks noGrp="1"/>
          </p:cNvSpPr>
          <p:nvPr>
            <p:ph idx="1"/>
          </p:nvPr>
        </p:nvSpPr>
        <p:spPr>
          <a:xfrm>
            <a:off x="457200" y="1484784"/>
            <a:ext cx="8219256" cy="46413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/>
              <a:t>2019 г – 2 резидента (План +2 резидента до конца 2019г)</a:t>
            </a:r>
          </a:p>
          <a:p>
            <a:pPr algn="ctr">
              <a:buNone/>
            </a:pPr>
            <a:endParaRPr lang="ru-RU" sz="1600" b="1" dirty="0"/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683568" y="2204864"/>
          <a:ext cx="7848873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3528392"/>
                <a:gridCol w="2808313"/>
              </a:tblGrid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ООО Санаторий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- профилакторий «Оазис»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ООО НМЗ «Парма»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+mn-lt"/>
                        </a:rPr>
                        <a:t>Рабочие места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21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+mn-lt"/>
                        </a:rPr>
                        <a:t>Инвестиции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2,75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2,5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683568" y="4005064"/>
          <a:ext cx="7848873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3528392"/>
                <a:gridCol w="2808313"/>
              </a:tblGrid>
              <a:tr h="370840">
                <a:tc>
                  <a:txBody>
                    <a:bodyPr/>
                    <a:lstStyle/>
                    <a:p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ПЛАН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2020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ПЛАН 2021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(12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резидентов)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+mn-lt"/>
                        </a:rPr>
                        <a:t>Рабочие места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209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+mn-lt"/>
                        </a:rPr>
                        <a:t>Инвестиции</a:t>
                      </a:r>
                      <a:endParaRPr lang="ru-RU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11,9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256,8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Динамика индекса потребительских цен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Пермского края (среднегодовая),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% в среднем за период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539552" y="1340768"/>
          <a:ext cx="8291264" cy="2548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27584" y="4221088"/>
          <a:ext cx="7776864" cy="426720"/>
        </p:xfrm>
        <a:graphic>
          <a:graphicData uri="http://schemas.openxmlformats.org/drawingml/2006/table">
            <a:tbl>
              <a:tblPr/>
              <a:tblGrid>
                <a:gridCol w="864096"/>
                <a:gridCol w="864096"/>
                <a:gridCol w="864096"/>
                <a:gridCol w="864096"/>
                <a:gridCol w="864096"/>
                <a:gridCol w="864096"/>
                <a:gridCol w="864096"/>
                <a:gridCol w="864096"/>
                <a:gridCol w="864096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прогноз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Group 2"/>
          <p:cNvGrpSpPr>
            <a:grpSpLocks/>
          </p:cNvGrpSpPr>
          <p:nvPr/>
        </p:nvGrpSpPr>
        <p:grpSpPr bwMode="auto">
          <a:xfrm rot="5400000">
            <a:off x="4443057" y="-4443055"/>
            <a:ext cx="257889" cy="9144000"/>
            <a:chOff x="0" y="-6"/>
            <a:chExt cx="437" cy="4329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-6"/>
              <a:ext cx="156" cy="4329"/>
              <a:chOff x="0" y="-6"/>
              <a:chExt cx="156" cy="4329"/>
            </a:xfrm>
          </p:grpSpPr>
          <p:sp>
            <p:nvSpPr>
              <p:cNvPr id="14" name="AutoShape 4"/>
              <p:cNvSpPr>
                <a:spLocks noChangeArrowheads="1"/>
              </p:cNvSpPr>
              <p:nvPr/>
            </p:nvSpPr>
            <p:spPr bwMode="auto">
              <a:xfrm>
                <a:off x="0" y="-6"/>
                <a:ext cx="156" cy="4329"/>
              </a:xfrm>
              <a:prstGeom prst="roundRect">
                <a:avLst>
                  <a:gd name="adj" fmla="val 639"/>
                </a:avLst>
              </a:prstGeom>
              <a:solidFill>
                <a:srgbClr val="00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159" y="-6"/>
              <a:ext cx="77" cy="4329"/>
              <a:chOff x="159" y="-6"/>
              <a:chExt cx="77" cy="4329"/>
            </a:xfrm>
          </p:grpSpPr>
          <p:sp>
            <p:nvSpPr>
              <p:cNvPr id="13" name="AutoShape 6"/>
              <p:cNvSpPr>
                <a:spLocks noChangeArrowheads="1"/>
              </p:cNvSpPr>
              <p:nvPr/>
            </p:nvSpPr>
            <p:spPr bwMode="auto">
              <a:xfrm>
                <a:off x="159" y="-6"/>
                <a:ext cx="77" cy="4329"/>
              </a:xfrm>
              <a:prstGeom prst="roundRect">
                <a:avLst>
                  <a:gd name="adj" fmla="val 1278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237" y="-6"/>
              <a:ext cx="200" cy="4329"/>
              <a:chOff x="237" y="-6"/>
              <a:chExt cx="200" cy="4329"/>
            </a:xfrm>
          </p:grpSpPr>
          <p:sp>
            <p:nvSpPr>
              <p:cNvPr id="12" name="AutoShape 8"/>
              <p:cNvSpPr>
                <a:spLocks noChangeArrowheads="1"/>
              </p:cNvSpPr>
              <p:nvPr/>
            </p:nvSpPr>
            <p:spPr bwMode="auto">
              <a:xfrm>
                <a:off x="237" y="-6"/>
                <a:ext cx="200" cy="4329"/>
              </a:xfrm>
              <a:prstGeom prst="roundRect">
                <a:avLst>
                  <a:gd name="adj" fmla="val 185"/>
                </a:avLst>
              </a:prstGeom>
              <a:solidFill>
                <a:srgbClr val="0066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ru-RU" altLang="ru-RU" dirty="0"/>
              </a:p>
            </p:txBody>
          </p:sp>
        </p:grpSp>
      </p:grpSp>
      <p:pic>
        <p:nvPicPr>
          <p:cNvPr id="15" name="Рисунок 3" descr="gerb-nytvenskogo-rayona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0741" y="260648"/>
            <a:ext cx="592931" cy="1022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3187</TotalTime>
  <Words>1089</Words>
  <Application>Microsoft Office PowerPoint</Application>
  <PresentationFormat>Экран (4:3)</PresentationFormat>
  <Paragraphs>586</Paragraphs>
  <Slides>20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Прогноз социально-экономического развития.  Основные направления  бюджетной и налоговой политики  Нытвенского городского округа  на 2020 год и на плановый период  2021-2022 годов.</vt:lpstr>
      <vt:lpstr>Объем отгруженных товаров собственного производства, выполненных работ и услуг, млн.руб.</vt:lpstr>
      <vt:lpstr>Слайд 3</vt:lpstr>
      <vt:lpstr>Производство основных видов продукции  ООО «СВЕЗА Уральский», тыс. м3 </vt:lpstr>
      <vt:lpstr>Производство основных видов продукции  ООО «Маслозавод Нытвенский», тонн</vt:lpstr>
      <vt:lpstr>Производство основных видов продукции  ОАО «Нытва», тонн</vt:lpstr>
      <vt:lpstr>Показатели развития сельскохозяйственного производства в НГО</vt:lpstr>
      <vt:lpstr>ТОСЭР «Нытва»</vt:lpstr>
      <vt:lpstr>Динамика индекса потребительских цен  Пермского края (среднегодовая), % в среднем за период</vt:lpstr>
      <vt:lpstr>Слайд 10</vt:lpstr>
      <vt:lpstr>Структура налоговых и неналоговых доходов бюджета          на 2020-2022г.,  млн.рублей</vt:lpstr>
      <vt:lpstr>Слайд 12</vt:lpstr>
      <vt:lpstr>Расходы бюджета</vt:lpstr>
      <vt:lpstr> Структура расходов программного бюджета в 2020 году, млн.руб.</vt:lpstr>
      <vt:lpstr>Национальные проекты на 2020-2022 годы, млн. рублей</vt:lpstr>
      <vt:lpstr>Исполнение Указов Президента РФ</vt:lpstr>
      <vt:lpstr> Расходы программы развития Нытвенского городского округа на 2020 - 2022 годы</vt:lpstr>
      <vt:lpstr>Ключевые объекты программы развития Нытвенского городского округа, млн. рублей</vt:lpstr>
      <vt:lpstr>Структура расходов бюджета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направления бюджетной и налоговой политики муниципального образования Нытвенский муниципальный район на 2018 год</dc:title>
  <dc:creator>1</dc:creator>
  <cp:lastModifiedBy>1</cp:lastModifiedBy>
  <cp:revision>345</cp:revision>
  <dcterms:created xsi:type="dcterms:W3CDTF">2018-11-16T04:36:03Z</dcterms:created>
  <dcterms:modified xsi:type="dcterms:W3CDTF">2019-12-17T11:40:20Z</dcterms:modified>
</cp:coreProperties>
</file>