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rawings/drawing3.xml" ContentType="application/vnd.openxmlformats-officedocument.drawingml.chartshapes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Default Extension="vml" ContentType="application/vnd.openxmlformats-officedocument.vmlDrawing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8" r:id="rId3"/>
    <p:sldId id="262" r:id="rId4"/>
    <p:sldId id="257" r:id="rId5"/>
    <p:sldId id="259" r:id="rId6"/>
    <p:sldId id="273" r:id="rId7"/>
    <p:sldId id="293" r:id="rId8"/>
    <p:sldId id="301" r:id="rId9"/>
    <p:sldId id="294" r:id="rId10"/>
    <p:sldId id="291" r:id="rId11"/>
    <p:sldId id="315" r:id="rId12"/>
    <p:sldId id="263" r:id="rId13"/>
    <p:sldId id="264" r:id="rId14"/>
    <p:sldId id="300" r:id="rId15"/>
    <p:sldId id="269" r:id="rId16"/>
    <p:sldId id="270" r:id="rId17"/>
    <p:sldId id="277" r:id="rId18"/>
    <p:sldId id="307" r:id="rId19"/>
    <p:sldId id="314" r:id="rId20"/>
    <p:sldId id="298" r:id="rId21"/>
    <p:sldId id="299" r:id="rId22"/>
    <p:sldId id="304" r:id="rId23"/>
    <p:sldId id="308" r:id="rId24"/>
    <p:sldId id="305" r:id="rId25"/>
    <p:sldId id="281" r:id="rId26"/>
    <p:sldId id="282" r:id="rId27"/>
    <p:sldId id="317" r:id="rId28"/>
    <p:sldId id="272" r:id="rId29"/>
    <p:sldId id="283" r:id="rId30"/>
    <p:sldId id="310" r:id="rId31"/>
    <p:sldId id="311" r:id="rId32"/>
    <p:sldId id="313" r:id="rId33"/>
    <p:sldId id="312" r:id="rId34"/>
    <p:sldId id="276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5" r:id="rId43"/>
    <p:sldId id="297" r:id="rId44"/>
    <p:sldId id="302" r:id="rId45"/>
    <p:sldId id="322" r:id="rId46"/>
    <p:sldId id="319" r:id="rId47"/>
    <p:sldId id="320" r:id="rId48"/>
    <p:sldId id="323" r:id="rId49"/>
    <p:sldId id="275" r:id="rId50"/>
    <p:sldId id="309" r:id="rId51"/>
    <p:sldId id="318" r:id="rId52"/>
    <p:sldId id="278" r:id="rId53"/>
    <p:sldId id="280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32EE32"/>
    <a:srgbClr val="EAE527"/>
    <a:srgbClr val="F96B6B"/>
    <a:srgbClr val="FF99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23" autoAdjust="0"/>
    <p:restoredTop sz="94648" autoAdjust="0"/>
  </p:normalViewPr>
  <p:slideViewPr>
    <p:cSldViewPr>
      <p:cViewPr>
        <p:scale>
          <a:sx n="70" d="100"/>
          <a:sy n="70" d="100"/>
        </p:scale>
        <p:origin x="-888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87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190"/>
      <c:perspective val="0"/>
    </c:view3D>
    <c:plotArea>
      <c:layout>
        <c:manualLayout>
          <c:layoutTarget val="inner"/>
          <c:xMode val="edge"/>
          <c:yMode val="edge"/>
          <c:x val="0.1222354046813023"/>
          <c:y val="0.1556279909965092"/>
          <c:w val="0.74593106822631372"/>
          <c:h val="0.4092103208411327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Виды деятельности</c:v>
                </c:pt>
              </c:strCache>
            </c:strRef>
          </c:tx>
          <c:spPr>
            <a:solidFill>
              <a:schemeClr val="accent1"/>
            </a:solidFill>
            <a:ln w="12375">
              <a:solidFill>
                <a:schemeClr val="tx1"/>
              </a:solidFill>
              <a:prstDash val="solid"/>
            </a:ln>
          </c:spPr>
          <c:explosion val="32"/>
          <c:dPt>
            <c:idx val="0"/>
            <c:spPr>
              <a:solidFill>
                <a:srgbClr val="00B050"/>
              </a:solidFill>
              <a:ln w="12375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rgbClr val="FF0000"/>
              </a:solidFill>
              <a:ln w="12375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bg2">
                  <a:lumMod val="50000"/>
                </a:schemeClr>
              </a:solidFill>
              <a:ln w="12375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8.9411361700551722E-2"/>
                  <c:y val="-0.10056502133847309"/>
                </c:manualLayout>
              </c:layout>
              <c:spPr>
                <a:solidFill>
                  <a:schemeClr val="bg2"/>
                </a:solidFill>
                <a:ln w="24749">
                  <a:noFill/>
                </a:ln>
              </c:spPr>
              <c:txPr>
                <a:bodyPr/>
                <a:lstStyle/>
                <a:p>
                  <a:pPr>
                    <a:defRPr sz="1169" b="0" i="0" u="none" strike="noStrike" baseline="0">
                      <a:solidFill>
                        <a:schemeClr val="tx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dLblPos val="bestFit"/>
              <c:showVal val="1"/>
            </c:dLbl>
            <c:dLbl>
              <c:idx val="1"/>
              <c:layout>
                <c:manualLayout>
                  <c:x val="-6.8844747097817016E-2"/>
                  <c:y val="6.6583752882063238E-2"/>
                </c:manualLayout>
              </c:layout>
              <c:tx>
                <c:rich>
                  <a:bodyPr/>
                  <a:lstStyle/>
                  <a:p>
                    <a:pPr>
                      <a:defRPr sz="1169" b="0" i="0" u="none" strike="noStrike" baseline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/>
                      <a:t>61,5</a:t>
                    </a:r>
                  </a:p>
                </c:rich>
              </c:tx>
              <c:spPr>
                <a:solidFill>
                  <a:schemeClr val="bg2"/>
                </a:solidFill>
                <a:ln w="24749">
                  <a:noFill/>
                </a:ln>
              </c:spPr>
              <c:dLblPos val="bestFit"/>
            </c:dLbl>
            <c:dLbl>
              <c:idx val="2"/>
              <c:layout>
                <c:manualLayout>
                  <c:x val="-0.10877821854216636"/>
                  <c:y val="-0.12951077132228805"/>
                </c:manualLayout>
              </c:layout>
              <c:tx>
                <c:rich>
                  <a:bodyPr/>
                  <a:lstStyle/>
                  <a:p>
                    <a:pPr>
                      <a:defRPr sz="1169" b="0" i="0" u="none" strike="noStrike" baseline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/>
                      <a:t>20,0</a:t>
                    </a:r>
                  </a:p>
                </c:rich>
              </c:tx>
              <c:spPr>
                <a:solidFill>
                  <a:schemeClr val="bg2"/>
                </a:solidFill>
                <a:ln w="24749">
                  <a:noFill/>
                </a:ln>
              </c:spPr>
              <c:dLblPos val="bestFit"/>
            </c:dLbl>
            <c:dLbl>
              <c:idx val="4"/>
              <c:layout>
                <c:manualLayout>
                  <c:xMode val="edge"/>
                  <c:yMode val="edge"/>
                  <c:x val="0.53864734299516903"/>
                  <c:y val="0.62582781456955561"/>
                </c:manualLayout>
              </c:layout>
              <c:dLblPos val="bestFit"/>
              <c:showVal val="1"/>
            </c:dLbl>
            <c:spPr>
              <a:solidFill>
                <a:schemeClr val="bg2"/>
              </a:solidFill>
              <a:ln w="24749">
                <a:noFill/>
              </a:ln>
            </c:spPr>
            <c:txPr>
              <a:bodyPr/>
              <a:lstStyle/>
              <a:p>
                <a:pPr>
                  <a:defRPr sz="780" b="1" i="0" u="none" strike="noStrike" baseline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Sheet1!$B$1:$D$1</c:f>
              <c:strCache>
                <c:ptCount val="3"/>
                <c:pt idx="0">
                  <c:v>Моложе трудоспособного (18,5)</c:v>
                </c:pt>
                <c:pt idx="1">
                  <c:v>Трудоспособное (61,5)</c:v>
                </c:pt>
                <c:pt idx="2">
                  <c:v>Старше трудоспособного (20,0)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18.5</c:v>
                </c:pt>
                <c:pt idx="1">
                  <c:v>61.5</c:v>
                </c:pt>
                <c:pt idx="2" formatCode="0.0">
                  <c:v>20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2375">
              <a:solidFill>
                <a:schemeClr val="tx1"/>
              </a:solidFill>
              <a:prstDash val="solid"/>
            </a:ln>
          </c:spPr>
          <c:explosion val="32"/>
          <c:dPt>
            <c:idx val="0"/>
            <c:spPr>
              <a:solidFill>
                <a:schemeClr val="accent1"/>
              </a:solidFill>
              <a:ln w="12375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237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Sheet1!$B$1:$D$1</c:f>
              <c:strCache>
                <c:ptCount val="3"/>
                <c:pt idx="0">
                  <c:v>Моложе трудоспособного (18,5)</c:v>
                </c:pt>
                <c:pt idx="1">
                  <c:v>Трудоспособное (61,5)</c:v>
                </c:pt>
                <c:pt idx="2">
                  <c:v>Старше трудоспособного (20,0)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2375">
              <a:solidFill>
                <a:schemeClr val="tx1"/>
              </a:solidFill>
              <a:prstDash val="solid"/>
            </a:ln>
          </c:spPr>
          <c:explosion val="32"/>
          <c:dPt>
            <c:idx val="0"/>
            <c:spPr>
              <a:solidFill>
                <a:schemeClr val="accent1"/>
              </a:solidFill>
              <a:ln w="12375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1237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Sheet1!$B$1:$D$1</c:f>
              <c:strCache>
                <c:ptCount val="3"/>
                <c:pt idx="0">
                  <c:v>Моложе трудоспособного (18,5)</c:v>
                </c:pt>
                <c:pt idx="1">
                  <c:v>Трудоспособное (61,5)</c:v>
                </c:pt>
                <c:pt idx="2">
                  <c:v>Старше трудоспособного (20,0)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</c:ser>
      </c:pie3DChart>
      <c:spPr>
        <a:noFill/>
        <a:ln w="24749">
          <a:noFill/>
        </a:ln>
      </c:spPr>
    </c:plotArea>
    <c:legend>
      <c:legendPos val="b"/>
      <c:layout>
        <c:manualLayout>
          <c:xMode val="edge"/>
          <c:yMode val="edge"/>
          <c:x val="0.10098418451058173"/>
          <c:y val="0.58704656555093537"/>
          <c:w val="0.72761791522150165"/>
          <c:h val="0.26339194566034735"/>
        </c:manualLayout>
      </c:layout>
      <c:spPr>
        <a:solidFill>
          <a:schemeClr val="bg1"/>
        </a:solidFill>
        <a:ln w="24749">
          <a:noFill/>
        </a:ln>
      </c:spPr>
      <c:txPr>
        <a:bodyPr/>
        <a:lstStyle/>
        <a:p>
          <a:pPr>
            <a:defRPr sz="896" b="1" i="0" u="none" strike="noStrike" baseline="0">
              <a:solidFill>
                <a:schemeClr val="tx1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145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190"/>
      <c:perspective val="0"/>
    </c:view3D>
    <c:plotArea>
      <c:layout>
        <c:manualLayout>
          <c:layoutTarget val="inner"/>
          <c:xMode val="edge"/>
          <c:yMode val="edge"/>
          <c:x val="0.1956521739130421"/>
          <c:y val="0.16887417218543049"/>
          <c:w val="0.70531400966183577"/>
          <c:h val="0.38741721854304856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1742">
              <a:solidFill>
                <a:schemeClr val="tx1"/>
              </a:solidFill>
              <a:prstDash val="solid"/>
            </a:ln>
          </c:spPr>
          <c:explosion val="32"/>
          <c:dPt>
            <c:idx val="0"/>
            <c:spPr>
              <a:solidFill>
                <a:srgbClr val="92D050"/>
              </a:solidFill>
              <a:ln w="11742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rgbClr val="FFFF00"/>
              </a:solidFill>
              <a:ln w="11742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2.7238993841184802E-2"/>
                  <c:y val="-5.8750227877144991E-2"/>
                </c:manualLayout>
              </c:layout>
              <c:spPr>
                <a:solidFill>
                  <a:schemeClr val="bg2"/>
                </a:solidFill>
                <a:ln w="23483">
                  <a:noFill/>
                </a:ln>
              </c:spPr>
              <c:txPr>
                <a:bodyPr/>
                <a:lstStyle/>
                <a:p>
                  <a:pPr>
                    <a:defRPr sz="1109" b="0" i="0" u="none" strike="noStrike" baseline="0">
                      <a:solidFill>
                        <a:schemeClr val="tx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dLblPos val="bestFit"/>
              <c:showVal val="1"/>
            </c:dLbl>
            <c:dLbl>
              <c:idx val="1"/>
              <c:layout>
                <c:manualLayout>
                  <c:x val="2.2358753308770622E-2"/>
                  <c:y val="5.2421494498618534E-2"/>
                </c:manualLayout>
              </c:layout>
              <c:tx>
                <c:rich>
                  <a:bodyPr/>
                  <a:lstStyle/>
                  <a:p>
                    <a:pPr>
                      <a:defRPr sz="1109" b="0" i="0" u="none" strike="noStrike" baseline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/>
                      <a:t>28,94</a:t>
                    </a:r>
                  </a:p>
                </c:rich>
              </c:tx>
              <c:spPr>
                <a:solidFill>
                  <a:schemeClr val="bg2"/>
                </a:solidFill>
                <a:ln w="23483">
                  <a:noFill/>
                </a:ln>
              </c:spPr>
              <c:dLblPos val="bestFit"/>
            </c:dLbl>
            <c:dLbl>
              <c:idx val="2"/>
              <c:layout>
                <c:manualLayout>
                  <c:xMode val="edge"/>
                  <c:yMode val="edge"/>
                  <c:x val="0.41787439613526972"/>
                  <c:y val="0.57947019867549665"/>
                </c:manualLayout>
              </c:layout>
              <c:tx>
                <c:rich>
                  <a:bodyPr/>
                  <a:lstStyle/>
                  <a:p>
                    <a:pPr>
                      <a:defRPr sz="1109" b="0" i="0" u="none" strike="noStrike" baseline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t>20,3</a:t>
                    </a:r>
                  </a:p>
                </c:rich>
              </c:tx>
              <c:spPr>
                <a:solidFill>
                  <a:schemeClr val="bg2"/>
                </a:solidFill>
                <a:ln w="23483">
                  <a:noFill/>
                </a:ln>
              </c:spPr>
              <c:dLblPos val="bestFit"/>
            </c:dLbl>
            <c:dLbl>
              <c:idx val="4"/>
              <c:layout>
                <c:manualLayout>
                  <c:xMode val="edge"/>
                  <c:yMode val="edge"/>
                  <c:x val="0.53864734299516903"/>
                  <c:y val="0.62582781456954673"/>
                </c:manualLayout>
              </c:layout>
              <c:dLblPos val="bestFit"/>
              <c:showVal val="1"/>
            </c:dLbl>
            <c:spPr>
              <a:solidFill>
                <a:schemeClr val="bg2"/>
              </a:solidFill>
              <a:ln w="23483">
                <a:noFill/>
              </a:ln>
            </c:spPr>
            <c:txPr>
              <a:bodyPr/>
              <a:lstStyle/>
              <a:p>
                <a:pPr>
                  <a:defRPr sz="740" b="1" i="0" u="none" strike="noStrike" baseline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Sheet1!$B$1:$C$1</c:f>
              <c:strCache>
                <c:ptCount val="2"/>
                <c:pt idx="0">
                  <c:v>Городское население</c:v>
                </c:pt>
                <c:pt idx="1">
                  <c:v>Сельское население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71.06</c:v>
                </c:pt>
                <c:pt idx="1">
                  <c:v>28.939999999999987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1742">
              <a:solidFill>
                <a:schemeClr val="tx1"/>
              </a:solidFill>
              <a:prstDash val="solid"/>
            </a:ln>
          </c:spPr>
          <c:explosion val="32"/>
          <c:dPt>
            <c:idx val="0"/>
            <c:spPr>
              <a:solidFill>
                <a:schemeClr val="accent1"/>
              </a:solidFill>
              <a:ln w="11742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Sheet1!$B$1:$C$1</c:f>
              <c:strCache>
                <c:ptCount val="2"/>
                <c:pt idx="0">
                  <c:v>Городское население</c:v>
                </c:pt>
                <c:pt idx="1">
                  <c:v>Сельское население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1742">
              <a:solidFill>
                <a:schemeClr val="tx1"/>
              </a:solidFill>
              <a:prstDash val="solid"/>
            </a:ln>
          </c:spPr>
          <c:explosion val="32"/>
          <c:dPt>
            <c:idx val="0"/>
            <c:spPr>
              <a:solidFill>
                <a:schemeClr val="accent1"/>
              </a:solidFill>
              <a:ln w="11742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11742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Sheet1!$B$1:$C$1</c:f>
              <c:strCache>
                <c:ptCount val="2"/>
                <c:pt idx="0">
                  <c:v>Городское население</c:v>
                </c:pt>
                <c:pt idx="1">
                  <c:v>Сельское население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</c:numCache>
            </c:numRef>
          </c:val>
        </c:ser>
      </c:pie3DChart>
      <c:spPr>
        <a:noFill/>
        <a:ln w="23483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086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5.6251215125886996E-2"/>
          <c:y val="0.12860354148475917"/>
          <c:w val="0.70394162535239491"/>
          <c:h val="0.51842408136912732"/>
        </c:manualLayout>
      </c:layout>
      <c:lineChart>
        <c:grouping val="standard"/>
        <c:ser>
          <c:idx val="0"/>
          <c:order val="0"/>
          <c:tx>
            <c:strRef>
              <c:f>'Лист1'!$B$1</c:f>
              <c:strCache>
                <c:ptCount val="1"/>
                <c:pt idx="0">
                  <c:v>рождаемость</c:v>
                </c:pt>
              </c:strCache>
            </c:strRef>
          </c:tx>
          <c:spPr>
            <a:ln w="38100"/>
          </c:spPr>
          <c:marker>
            <c:spPr>
              <a:solidFill>
                <a:srgbClr val="002060"/>
              </a:solidFill>
            </c:spPr>
          </c:marker>
          <c:dLbls>
            <c:dLbl>
              <c:idx val="0"/>
              <c:layout>
                <c:manualLayout>
                  <c:x val="-3.7037037037037056E-2"/>
                  <c:y val="-3.6478424591628346E-2"/>
                </c:manualLayout>
              </c:layout>
              <c:showVal val="1"/>
            </c:dLbl>
            <c:dLbl>
              <c:idx val="1"/>
              <c:layout>
                <c:manualLayout>
                  <c:x val="-3.8580246913580245E-2"/>
                  <c:y val="-5.6120653217889761E-2"/>
                </c:manualLayout>
              </c:layout>
              <c:showVal val="1"/>
            </c:dLbl>
            <c:dLbl>
              <c:idx val="2"/>
              <c:layout>
                <c:manualLayout>
                  <c:x val="-3.85802469135803E-2"/>
                  <c:y val="-5.3314620556996518E-2"/>
                </c:manualLayout>
              </c:layout>
              <c:showVal val="1"/>
            </c:dLbl>
            <c:dLbl>
              <c:idx val="3"/>
              <c:layout>
                <c:manualLayout>
                  <c:x val="-3.0864197530864296E-2"/>
                  <c:y val="-4.2090489913418593E-2"/>
                </c:manualLayout>
              </c:layout>
              <c:showVal val="1"/>
            </c:dLbl>
            <c:dLbl>
              <c:idx val="4"/>
              <c:layout>
                <c:manualLayout>
                  <c:x val="-3.2407407407408009E-2"/>
                  <c:y val="-4.7702555235207014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Val val="1"/>
          </c:dLbls>
          <c:cat>
            <c:numRef>
              <c:f>'Лист1'!$A$2:$A$6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'Лист1'!$B$2:$B$6</c:f>
              <c:numCache>
                <c:formatCode>General</c:formatCode>
                <c:ptCount val="5"/>
                <c:pt idx="0">
                  <c:v>16.399999999999999</c:v>
                </c:pt>
                <c:pt idx="1">
                  <c:v>16.899999999999999</c:v>
                </c:pt>
                <c:pt idx="2">
                  <c:v>16.399999999999999</c:v>
                </c:pt>
                <c:pt idx="3">
                  <c:v>17.399999999999999</c:v>
                </c:pt>
                <c:pt idx="4">
                  <c:v>14.3</c:v>
                </c:pt>
              </c:numCache>
            </c:numRef>
          </c:val>
        </c:ser>
        <c:ser>
          <c:idx val="1"/>
          <c:order val="1"/>
          <c:tx>
            <c:strRef>
              <c:f>'Лист1'!$C$1</c:f>
              <c:strCache>
                <c:ptCount val="1"/>
                <c:pt idx="0">
                  <c:v>смертность</c:v>
                </c:pt>
              </c:strCache>
            </c:strRef>
          </c:tx>
          <c:spPr>
            <a:ln w="38100"/>
          </c:spPr>
          <c:marker>
            <c:spPr>
              <a:solidFill>
                <a:srgbClr val="FF0000"/>
              </a:solidFill>
            </c:spPr>
          </c:marker>
          <c:dLbls>
            <c:dLbl>
              <c:idx val="0"/>
              <c:layout>
                <c:manualLayout>
                  <c:x val="-3.7037037037037056E-2"/>
                  <c:y val="5.0508587896100833E-2"/>
                </c:manualLayout>
              </c:layout>
              <c:showVal val="1"/>
            </c:dLbl>
            <c:dLbl>
              <c:idx val="1"/>
              <c:layout>
                <c:manualLayout>
                  <c:x val="-3.8580246913580245E-2"/>
                  <c:y val="4.2090489913418634E-2"/>
                </c:manualLayout>
              </c:layout>
              <c:showVal val="1"/>
            </c:dLbl>
            <c:dLbl>
              <c:idx val="2"/>
              <c:layout>
                <c:manualLayout>
                  <c:x val="-3.85802469135803E-2"/>
                  <c:y val="5.3314620556996518E-2"/>
                </c:manualLayout>
              </c:layout>
              <c:showVal val="1"/>
            </c:dLbl>
            <c:dLbl>
              <c:idx val="3"/>
              <c:layout>
                <c:manualLayout>
                  <c:x val="-3.0864197530864296E-2"/>
                  <c:y val="4.2090489913418634E-2"/>
                </c:manualLayout>
              </c:layout>
              <c:showVal val="1"/>
            </c:dLbl>
            <c:dLbl>
              <c:idx val="4"/>
              <c:layout>
                <c:manualLayout>
                  <c:x val="-1.3888888888889122E-2"/>
                  <c:y val="-5.612065321788976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Val val="1"/>
          </c:dLbls>
          <c:cat>
            <c:numRef>
              <c:f>'Лист1'!$A$2:$A$6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'Лист1'!$C$2:$C$6</c:f>
              <c:numCache>
                <c:formatCode>General</c:formatCode>
                <c:ptCount val="5"/>
                <c:pt idx="0">
                  <c:v>16.3</c:v>
                </c:pt>
                <c:pt idx="1">
                  <c:v>14.5</c:v>
                </c:pt>
                <c:pt idx="2">
                  <c:v>14.7</c:v>
                </c:pt>
                <c:pt idx="3">
                  <c:v>14.5</c:v>
                </c:pt>
                <c:pt idx="4">
                  <c:v>16.399999999999999</c:v>
                </c:pt>
              </c:numCache>
            </c:numRef>
          </c:val>
        </c:ser>
        <c:marker val="1"/>
        <c:axId val="80763520"/>
        <c:axId val="80781696"/>
      </c:lineChart>
      <c:catAx>
        <c:axId val="80763520"/>
        <c:scaling>
          <c:orientation val="minMax"/>
        </c:scaling>
        <c:axPos val="b"/>
        <c:numFmt formatCode="General" sourceLinked="1"/>
        <c:majorTickMark val="none"/>
        <c:minorTickMark val="in"/>
        <c:tickLblPos val="low"/>
        <c:crossAx val="80781696"/>
        <c:crossesAt val="10"/>
        <c:auto val="1"/>
        <c:lblAlgn val="ctr"/>
        <c:lblOffset val="50"/>
      </c:catAx>
      <c:valAx>
        <c:axId val="80781696"/>
        <c:scaling>
          <c:orientation val="minMax"/>
          <c:min val="10"/>
        </c:scaling>
        <c:axPos val="l"/>
        <c:numFmt formatCode="General" sourceLinked="1"/>
        <c:tickLblPos val="nextTo"/>
        <c:crossAx val="80763520"/>
        <c:crosses val="autoZero"/>
        <c:crossBetween val="between"/>
        <c:majorUnit val="5"/>
        <c:minorUnit val="0.5"/>
      </c:valAx>
    </c:plotArea>
    <c:legend>
      <c:legendPos val="b"/>
      <c:layout>
        <c:manualLayout>
          <c:xMode val="edge"/>
          <c:yMode val="edge"/>
          <c:x val="0.20708993935314379"/>
          <c:y val="0.81614672517957865"/>
          <c:w val="0.54513673317343825"/>
          <c:h val="0.10152231818422833"/>
        </c:manualLayout>
      </c:layout>
      <c:txPr>
        <a:bodyPr/>
        <a:lstStyle/>
        <a:p>
          <a:pPr>
            <a:defRPr sz="1200" baseline="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5.1995163240628792E-2"/>
          <c:y val="0.21875000000000044"/>
          <c:w val="0.71825876662636035"/>
          <c:h val="0.464285714285714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Нытвенский район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1904">
              <a:solidFill>
                <a:srgbClr val="000000"/>
              </a:solidFill>
              <a:prstDash val="solid"/>
            </a:ln>
          </c:spPr>
          <c:dLbls>
            <c:spPr>
              <a:noFill/>
              <a:ln w="23807">
                <a:noFill/>
              </a:ln>
            </c:spPr>
            <c:txPr>
              <a:bodyPr/>
              <a:lstStyle/>
              <a:p>
                <a:pPr>
                  <a:defRPr sz="1311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Лист1!$A$2:$A$5</c:f>
              <c:strCach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 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61.1</c:v>
                </c:pt>
                <c:pt idx="1">
                  <c:v>55.4</c:v>
                </c:pt>
                <c:pt idx="2">
                  <c:v>59.7</c:v>
                </c:pt>
                <c:pt idx="3">
                  <c:v>60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Пермский край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  <a:ln w="11904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-3.3195020746888118E-3"/>
                  <c:y val="9.7525733947661248E-3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-3.4024649182780409E-3"/>
                  <c:y val="6.7390309445299031E-3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-6.0856835012612229E-17"/>
                  <c:y val="2.1207199605488846E-2"/>
                </c:manualLayout>
              </c:layout>
              <c:dLblPos val="outEnd"/>
              <c:showVal val="1"/>
            </c:dLbl>
            <c:spPr>
              <a:noFill/>
              <a:ln w="23807">
                <a:noFill/>
              </a:ln>
            </c:spPr>
            <c:txPr>
              <a:bodyPr/>
              <a:lstStyle/>
              <a:p>
                <a:pPr algn="l">
                  <a:defRPr sz="1311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Val val="1"/>
          </c:dLbls>
          <c:cat>
            <c:strRef>
              <c:f>Лист1!$A$2:$A$5</c:f>
              <c:strCach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 план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65.2</c:v>
                </c:pt>
                <c:pt idx="1">
                  <c:v>57.2</c:v>
                </c:pt>
                <c:pt idx="2">
                  <c:v>61.7</c:v>
                </c:pt>
              </c:numCache>
            </c:numRef>
          </c:val>
        </c:ser>
        <c:axId val="80951168"/>
        <c:axId val="80952704"/>
      </c:barChart>
      <c:catAx>
        <c:axId val="80951168"/>
        <c:scaling>
          <c:orientation val="minMax"/>
        </c:scaling>
        <c:axPos val="b"/>
        <c:numFmt formatCode="General" sourceLinked="1"/>
        <c:tickLblPos val="nextTo"/>
        <c:spPr>
          <a:ln w="11904">
            <a:solidFill>
              <a:srgbClr val="333333"/>
            </a:solidFill>
            <a:prstDash val="solid"/>
          </a:ln>
        </c:spPr>
        <c:txPr>
          <a:bodyPr/>
          <a:lstStyle/>
          <a:p>
            <a:pPr>
              <a:defRPr sz="1311"/>
            </a:pPr>
            <a:endParaRPr lang="ru-RU"/>
          </a:p>
        </c:txPr>
        <c:crossAx val="80952704"/>
        <c:crosses val="autoZero"/>
        <c:auto val="1"/>
        <c:lblAlgn val="ctr"/>
        <c:lblOffset val="100"/>
      </c:catAx>
      <c:valAx>
        <c:axId val="80952704"/>
        <c:scaling>
          <c:orientation val="minMax"/>
          <c:max val="70"/>
        </c:scaling>
        <c:axPos val="l"/>
        <c:majorGridlines>
          <c:spPr>
            <a:ln w="2976">
              <a:solidFill>
                <a:srgbClr val="FFFFFF"/>
              </a:solidFill>
              <a:prstDash val="solid"/>
            </a:ln>
          </c:spPr>
        </c:majorGridlines>
        <c:numFmt formatCode="General" sourceLinked="1"/>
        <c:tickLblPos val="nextTo"/>
        <c:spPr>
          <a:ln w="11904">
            <a:solidFill>
              <a:srgbClr val="333333"/>
            </a:solidFill>
            <a:prstDash val="solid"/>
          </a:ln>
        </c:spPr>
        <c:txPr>
          <a:bodyPr/>
          <a:lstStyle/>
          <a:p>
            <a:pPr>
              <a:defRPr sz="1311"/>
            </a:pPr>
            <a:endParaRPr lang="ru-RU"/>
          </a:p>
        </c:txPr>
        <c:crossAx val="80951168"/>
        <c:crosses val="autoZero"/>
        <c:crossBetween val="between"/>
      </c:valAx>
      <c:spPr>
        <a:noFill/>
        <a:ln w="22583">
          <a:noFill/>
        </a:ln>
      </c:spPr>
    </c:plotArea>
    <c:legend>
      <c:legendPos val="r"/>
      <c:layout>
        <c:manualLayout>
          <c:xMode val="edge"/>
          <c:yMode val="edge"/>
          <c:x val="0.77025390884863909"/>
          <c:y val="0.15624996875390684"/>
          <c:w val="0.21765423197816691"/>
          <c:h val="0.56250018747656549"/>
        </c:manualLayout>
      </c:layout>
      <c:txPr>
        <a:bodyPr/>
        <a:lstStyle/>
        <a:p>
          <a:pPr>
            <a:defRPr sz="1205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687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7.5278270572660247E-2"/>
          <c:y val="5.0998678478290364E-2"/>
          <c:w val="0.58934981656651952"/>
          <c:h val="0.762229268104767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Фактически введено жилья за указанный период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</c:v>
                </c:pt>
                <c:pt idx="1">
                  <c:v>14.2</c:v>
                </c:pt>
                <c:pt idx="2">
                  <c:v>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том числе введено индивидуальных жилых домов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12.1</c:v>
                </c:pt>
                <c:pt idx="1">
                  <c:v>9.9</c:v>
                </c:pt>
                <c:pt idx="2">
                  <c:v>12.1</c:v>
                </c:pt>
              </c:numCache>
            </c:numRef>
          </c:val>
        </c:ser>
        <c:axId val="81294848"/>
        <c:axId val="81296384"/>
      </c:barChart>
      <c:catAx>
        <c:axId val="81294848"/>
        <c:scaling>
          <c:orientation val="minMax"/>
        </c:scaling>
        <c:axPos val="b"/>
        <c:tickLblPos val="nextTo"/>
        <c:crossAx val="81296384"/>
        <c:crosses val="autoZero"/>
        <c:auto val="1"/>
        <c:lblAlgn val="ctr"/>
        <c:lblOffset val="100"/>
      </c:catAx>
      <c:valAx>
        <c:axId val="81296384"/>
        <c:scaling>
          <c:orientation val="minMax"/>
        </c:scaling>
        <c:axPos val="l"/>
        <c:majorGridlines/>
        <c:numFmt formatCode="General" sourceLinked="1"/>
        <c:tickLblPos val="nextTo"/>
        <c:crossAx val="81294848"/>
        <c:crosses val="autoZero"/>
        <c:crossBetween val="between"/>
      </c:valAx>
    </c:plotArea>
    <c:legend>
      <c:legendPos val="r"/>
      <c:layout/>
    </c:legend>
    <c:plotVisOnly val="1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190"/>
      <c:perspective val="0"/>
    </c:view3D>
    <c:plotArea>
      <c:layout>
        <c:manualLayout>
          <c:layoutTarget val="inner"/>
          <c:xMode val="edge"/>
          <c:yMode val="edge"/>
          <c:x val="0.12368336547080766"/>
          <c:y val="3.7883094164976892E-2"/>
          <c:w val="0.81403474195409031"/>
          <c:h val="0.44687277626878813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Виды деятельности</c:v>
                </c:pt>
              </c:strCache>
            </c:strRef>
          </c:tx>
          <c:spPr>
            <a:solidFill>
              <a:schemeClr val="accent1"/>
            </a:solidFill>
            <a:ln w="17771">
              <a:solidFill>
                <a:schemeClr val="tx1"/>
              </a:solidFill>
              <a:prstDash val="solid"/>
            </a:ln>
          </c:spPr>
          <c:explosion val="32"/>
          <c:dPt>
            <c:idx val="0"/>
            <c:explosion val="23"/>
            <c:spPr>
              <a:solidFill>
                <a:srgbClr val="00B0F0"/>
              </a:solidFill>
              <a:ln w="17771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17771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rgbClr val="FF99CC"/>
              </a:solidFill>
              <a:ln w="17771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rgbClr val="FFFF00"/>
              </a:solidFill>
              <a:ln w="17771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7771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accent6">
                  <a:lumMod val="60000"/>
                  <a:lumOff val="40000"/>
                </a:schemeClr>
              </a:solidFill>
              <a:ln w="17771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2.4884335161390412E-2"/>
                  <c:y val="-5.7509965857541071E-3"/>
                </c:manualLayout>
              </c:layout>
              <c:showVal val="1"/>
            </c:dLbl>
            <c:dLbl>
              <c:idx val="1"/>
              <c:layout>
                <c:manualLayout>
                  <c:x val="1.7130286892039027E-2"/>
                  <c:y val="1.4196075267437209E-2"/>
                </c:manualLayout>
              </c:layout>
              <c:showVal val="1"/>
            </c:dLbl>
            <c:dLbl>
              <c:idx val="2"/>
              <c:layout>
                <c:manualLayout>
                  <c:x val="1.7285587656651991E-2"/>
                  <c:y val="1.616678463112587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-1.1213543956241936E-2"/>
                  <c:y val="2.9827664927149312E-2"/>
                </c:manualLayout>
              </c:layout>
              <c:showVal val="1"/>
            </c:dLbl>
            <c:dLbl>
              <c:idx val="4"/>
              <c:layout>
                <c:manualLayout>
                  <c:x val="-1.2761687193271979E-2"/>
                  <c:y val="3.2972823555730002E-2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-1.5916706903137002E-2"/>
                  <c:y val="1.3614351568316189E-2"/>
                </c:manualLayout>
              </c:layout>
              <c:dLblPos val="bestFit"/>
              <c:showVal val="1"/>
            </c:dLbl>
            <c:spPr>
              <a:solidFill>
                <a:schemeClr val="accent5">
                  <a:lumMod val="60000"/>
                  <a:lumOff val="40000"/>
                </a:schemeClr>
              </a:solidFill>
              <a:ln w="35543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tx1"/>
                    </a:solidFill>
                    <a:latin typeface="Times New Roman" pitchFamily="18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Sheet1!$B$1:$G$1</c:f>
              <c:strCache>
                <c:ptCount val="6"/>
                <c:pt idx="0">
                  <c:v>Промышленность (88,9%)</c:v>
                </c:pt>
                <c:pt idx="1">
                  <c:v>Сельское хозяйство (4,0%)</c:v>
                </c:pt>
                <c:pt idx="2">
                  <c:v>ЖКХ (2,3%)</c:v>
                </c:pt>
                <c:pt idx="3">
                  <c:v>Транспорт, связь (1,1 %)</c:v>
                </c:pt>
                <c:pt idx="4">
                  <c:v>Бюджетная сфера (2,3 %)</c:v>
                </c:pt>
                <c:pt idx="5">
                  <c:v>Прочие (1,4 %)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88.9</c:v>
                </c:pt>
                <c:pt idx="1">
                  <c:v>4</c:v>
                </c:pt>
                <c:pt idx="2">
                  <c:v>2.2999999999999998</c:v>
                </c:pt>
                <c:pt idx="3">
                  <c:v>1.1000000000000001</c:v>
                </c:pt>
                <c:pt idx="4">
                  <c:v>2.2999999999999998</c:v>
                </c:pt>
                <c:pt idx="5">
                  <c:v>1.4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7771">
              <a:solidFill>
                <a:schemeClr val="tx1"/>
              </a:solidFill>
              <a:prstDash val="solid"/>
            </a:ln>
          </c:spPr>
          <c:explosion val="32"/>
          <c:dPt>
            <c:idx val="0"/>
            <c:spPr>
              <a:solidFill>
                <a:schemeClr val="accent1"/>
              </a:solidFill>
              <a:ln w="17771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7771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7771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7771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777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Промышленность (88,9%)</c:v>
                </c:pt>
                <c:pt idx="1">
                  <c:v>Сельское хозяйство (4,0%)</c:v>
                </c:pt>
                <c:pt idx="2">
                  <c:v>ЖКХ (2,3%)</c:v>
                </c:pt>
                <c:pt idx="3">
                  <c:v>Транспорт, связь (1,1 %)</c:v>
                </c:pt>
                <c:pt idx="4">
                  <c:v>Бюджетная сфера (2,3 %)</c:v>
                </c:pt>
                <c:pt idx="5">
                  <c:v>Прочие (1,4 %)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7771">
              <a:solidFill>
                <a:schemeClr val="tx1"/>
              </a:solidFill>
              <a:prstDash val="solid"/>
            </a:ln>
          </c:spPr>
          <c:explosion val="32"/>
          <c:dPt>
            <c:idx val="0"/>
            <c:spPr>
              <a:solidFill>
                <a:schemeClr val="accent1"/>
              </a:solidFill>
              <a:ln w="17771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17771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7771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7771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777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Промышленность (88,9%)</c:v>
                </c:pt>
                <c:pt idx="1">
                  <c:v>Сельское хозяйство (4,0%)</c:v>
                </c:pt>
                <c:pt idx="2">
                  <c:v>ЖКХ (2,3%)</c:v>
                </c:pt>
                <c:pt idx="3">
                  <c:v>Транспорт, связь (1,1 %)</c:v>
                </c:pt>
                <c:pt idx="4">
                  <c:v>Бюджетная сфера (2,3 %)</c:v>
                </c:pt>
                <c:pt idx="5">
                  <c:v>Прочие (1,4 %)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</c:numCache>
            </c:numRef>
          </c:val>
        </c:ser>
      </c:pie3DChart>
      <c:spPr>
        <a:noFill/>
        <a:ln w="35543">
          <a:noFill/>
        </a:ln>
      </c:spPr>
    </c:plotArea>
    <c:legend>
      <c:legendPos val="b"/>
      <c:layout>
        <c:manualLayout>
          <c:xMode val="edge"/>
          <c:yMode val="edge"/>
          <c:x val="0.25577687611295802"/>
          <c:y val="0.5354810199463842"/>
          <c:w val="0.5663543939474025"/>
          <c:h val="0.42675081533570552"/>
        </c:manualLayout>
      </c:layout>
      <c:spPr>
        <a:solidFill>
          <a:schemeClr val="bg1"/>
        </a:solidFill>
        <a:ln w="35543">
          <a:noFill/>
        </a:ln>
      </c:spPr>
      <c:txPr>
        <a:bodyPr/>
        <a:lstStyle/>
        <a:p>
          <a:pPr>
            <a:defRPr sz="1400" b="1" i="0" u="none" strike="noStrike" baseline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644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350"/>
      <c:perspective val="0"/>
    </c:view3D>
    <c:plotArea>
      <c:layout>
        <c:manualLayout>
          <c:layoutTarget val="inner"/>
          <c:xMode val="edge"/>
          <c:yMode val="edge"/>
          <c:x val="0.19565217391304188"/>
          <c:y val="0.1604095563139932"/>
          <c:w val="0.70531400966183577"/>
          <c:h val="0.39931740614334876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Виды деятельности</c:v>
                </c:pt>
              </c:strCache>
            </c:strRef>
          </c:tx>
          <c:spPr>
            <a:ln w="16074">
              <a:solidFill>
                <a:schemeClr val="tx1"/>
              </a:solidFill>
              <a:prstDash val="solid"/>
            </a:ln>
          </c:spPr>
          <c:explosion val="32"/>
          <c:dPt>
            <c:idx val="0"/>
            <c:spPr>
              <a:solidFill>
                <a:srgbClr val="00B0F0"/>
              </a:solidFill>
              <a:ln w="16074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16074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rgbClr val="FF99CC"/>
              </a:solidFill>
              <a:ln w="16074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rgbClr val="FFFF00"/>
              </a:solidFill>
              <a:ln w="16074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6074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accent6">
                  <a:lumMod val="60000"/>
                  <a:lumOff val="40000"/>
                </a:schemeClr>
              </a:solidFill>
              <a:ln w="16074">
                <a:solidFill>
                  <a:schemeClr val="tx1"/>
                </a:solidFill>
                <a:prstDash val="solid"/>
              </a:ln>
            </c:spPr>
          </c:dPt>
          <c:dPt>
            <c:idx val="6"/>
            <c:spPr>
              <a:solidFill>
                <a:srgbClr val="339966"/>
              </a:solidFill>
              <a:ln w="16074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10256551229223576"/>
                  <c:y val="-8.1915322909363708E-2"/>
                </c:manualLayout>
              </c:layout>
              <c:showVal val="1"/>
            </c:dLbl>
            <c:dLbl>
              <c:idx val="1"/>
              <c:layout>
                <c:manualLayout>
                  <c:x val="-1.0975723652595666E-2"/>
                  <c:y val="6.5233136489108124E-3"/>
                </c:manualLayout>
              </c:layout>
              <c:showVal val="1"/>
            </c:dLbl>
            <c:dLbl>
              <c:idx val="4"/>
              <c:layout>
                <c:manualLayout>
                  <c:x val="-8.3928893579046562E-3"/>
                  <c:y val="9.0581334681166751E-3"/>
                </c:manualLayout>
              </c:layout>
              <c:showVal val="1"/>
            </c:dLbl>
            <c:spPr>
              <a:solidFill>
                <a:schemeClr val="accent5">
                  <a:lumMod val="60000"/>
                  <a:lumOff val="40000"/>
                </a:schemeClr>
              </a:solidFill>
              <a:ln w="32148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tx1"/>
                    </a:solidFill>
                    <a:latin typeface="Times New Roman" pitchFamily="18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Sheet1!$B$1:$G$1</c:f>
              <c:strCache>
                <c:ptCount val="6"/>
                <c:pt idx="0">
                  <c:v>Обрабатывающие производства (41,2 %)</c:v>
                </c:pt>
                <c:pt idx="1">
                  <c:v>Сельское хозяйство (7,1 %)</c:v>
                </c:pt>
                <c:pt idx="2">
                  <c:v>ЖКХ (5,0 %)</c:v>
                </c:pt>
                <c:pt idx="3">
                  <c:v>Транспорт, связь (3,2%)</c:v>
                </c:pt>
                <c:pt idx="4">
                  <c:v>Бюджетная сфера (35,2 %)</c:v>
                </c:pt>
                <c:pt idx="5">
                  <c:v>Прочие (8,4 %)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41.2</c:v>
                </c:pt>
                <c:pt idx="1">
                  <c:v>7.1</c:v>
                </c:pt>
                <c:pt idx="2">
                  <c:v>5</c:v>
                </c:pt>
                <c:pt idx="3">
                  <c:v>3.2</c:v>
                </c:pt>
                <c:pt idx="4">
                  <c:v>35.200000000000003</c:v>
                </c:pt>
                <c:pt idx="5">
                  <c:v>8.4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6074">
              <a:solidFill>
                <a:schemeClr val="tx1"/>
              </a:solidFill>
              <a:prstDash val="solid"/>
            </a:ln>
          </c:spPr>
          <c:explosion val="32"/>
          <c:dPt>
            <c:idx val="0"/>
            <c:spPr>
              <a:solidFill>
                <a:schemeClr val="accent1"/>
              </a:solidFill>
              <a:ln w="16074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6074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6074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6074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6074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Обрабатывающие производства (41,2 %)</c:v>
                </c:pt>
                <c:pt idx="1">
                  <c:v>Сельское хозяйство (7,1 %)</c:v>
                </c:pt>
                <c:pt idx="2">
                  <c:v>ЖКХ (5,0 %)</c:v>
                </c:pt>
                <c:pt idx="3">
                  <c:v>Транспорт, связь (3,2%)</c:v>
                </c:pt>
                <c:pt idx="4">
                  <c:v>Бюджетная сфера (35,2 %)</c:v>
                </c:pt>
                <c:pt idx="5">
                  <c:v>Прочие (8,4 %)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6074">
              <a:solidFill>
                <a:schemeClr val="tx1"/>
              </a:solidFill>
              <a:prstDash val="solid"/>
            </a:ln>
          </c:spPr>
          <c:explosion val="32"/>
          <c:dPt>
            <c:idx val="0"/>
            <c:spPr>
              <a:solidFill>
                <a:schemeClr val="accent1"/>
              </a:solidFill>
              <a:ln w="16074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16074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6074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6074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6074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Обрабатывающие производства (41,2 %)</c:v>
                </c:pt>
                <c:pt idx="1">
                  <c:v>Сельское хозяйство (7,1 %)</c:v>
                </c:pt>
                <c:pt idx="2">
                  <c:v>ЖКХ (5,0 %)</c:v>
                </c:pt>
                <c:pt idx="3">
                  <c:v>Транспорт, связь (3,2%)</c:v>
                </c:pt>
                <c:pt idx="4">
                  <c:v>Бюджетная сфера (35,2 %)</c:v>
                </c:pt>
                <c:pt idx="5">
                  <c:v>Прочие (8,4 %)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</c:numCache>
            </c:numRef>
          </c:val>
        </c:ser>
      </c:pie3DChart>
      <c:spPr>
        <a:noFill/>
        <a:ln w="32148">
          <a:noFill/>
        </a:ln>
      </c:spPr>
    </c:plotArea>
    <c:legend>
      <c:legendPos val="b"/>
      <c:layout>
        <c:manualLayout>
          <c:xMode val="edge"/>
          <c:yMode val="edge"/>
          <c:x val="0.17478179864648921"/>
          <c:y val="0.60058141687960664"/>
          <c:w val="0.69323671497584538"/>
          <c:h val="0.39774052883013"/>
        </c:manualLayout>
      </c:layout>
      <c:spPr>
        <a:solidFill>
          <a:schemeClr val="bg2"/>
        </a:solidFill>
        <a:ln w="32148">
          <a:noFill/>
        </a:ln>
      </c:spPr>
      <c:txPr>
        <a:bodyPr/>
        <a:lstStyle/>
        <a:p>
          <a:pPr>
            <a:defRPr sz="1400" b="1" i="0" u="none" strike="noStrike" baseline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456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средства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5.2647549940553632E-3"/>
                  <c:y val="-5.1873331858823899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362.4</c:v>
                </c:pt>
                <c:pt idx="1">
                  <c:v>237.2</c:v>
                </c:pt>
                <c:pt idx="2">
                  <c:v>376.2</c:v>
                </c:pt>
                <c:pt idx="3">
                  <c:v>717.7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Привлеченные средства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45.2</c:v>
                </c:pt>
                <c:pt idx="1">
                  <c:v>64.7</c:v>
                </c:pt>
                <c:pt idx="2">
                  <c:v>76.2</c:v>
                </c:pt>
                <c:pt idx="3">
                  <c:v>27.2</c:v>
                </c:pt>
              </c:numCache>
            </c:numRef>
          </c:val>
        </c:ser>
        <c:shape val="box"/>
        <c:axId val="121581952"/>
        <c:axId val="121583872"/>
        <c:axId val="0"/>
      </c:bar3DChart>
      <c:catAx>
        <c:axId val="121581952"/>
        <c:scaling>
          <c:orientation val="minMax"/>
        </c:scaling>
        <c:axPos val="b"/>
        <c:numFmt formatCode="General" sourceLinked="1"/>
        <c:tickLblPos val="nextTo"/>
        <c:crossAx val="121583872"/>
        <c:crosses val="autoZero"/>
        <c:auto val="1"/>
        <c:lblAlgn val="ctr"/>
        <c:lblOffset val="100"/>
      </c:catAx>
      <c:valAx>
        <c:axId val="121583872"/>
        <c:scaling>
          <c:orientation val="minMax"/>
        </c:scaling>
        <c:axPos val="l"/>
        <c:majorGridlines/>
        <c:numFmt formatCode="General" sourceLinked="1"/>
        <c:tickLblPos val="nextTo"/>
        <c:crossAx val="121581952"/>
        <c:crosses val="autoZero"/>
        <c:crossBetween val="between"/>
      </c:valAx>
    </c:plotArea>
    <c:legend>
      <c:legendPos val="b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Инвестиции по видам деятельности за 2015 год, тыс.руб.</c:v>
                </c:pt>
              </c:strCache>
            </c:strRef>
          </c:tx>
          <c:dPt>
            <c:idx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rgbClr val="F96B6B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сельское хозяйство</c:v>
                </c:pt>
                <c:pt idx="1">
                  <c:v>обрабатывающие производства</c:v>
                </c:pt>
                <c:pt idx="2">
                  <c:v>прочие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147.30000000000001</c:v>
                </c:pt>
                <c:pt idx="1">
                  <c:v>590.1</c:v>
                </c:pt>
                <c:pt idx="2">
                  <c:v>7.4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13625593726775995"/>
          <c:y val="0.80066317417722677"/>
          <c:w val="0.8624741294133057"/>
          <c:h val="0.19933682582277179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0.0653</cdr:x>
      <cdr:y>0</cdr:y>
    </cdr:from>
    <cdr:to>
      <cdr:x>0.94765</cdr:x>
      <cdr:y>0.12595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51520" y="0"/>
          <a:ext cx="3398742" cy="40467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8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rPr>
            <a:t>Структура населения по возрасту</a:t>
          </a:r>
          <a:endParaRPr lang="ru-RU" sz="1800" dirty="0">
            <a:ln>
              <a:solidFill>
                <a:schemeClr val="tx1"/>
              </a:solidFill>
            </a:ln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0.28732</cdr:x>
      <cdr:y>0.22581</cdr:y>
    </cdr:from>
    <cdr:to>
      <cdr:x>0.53907</cdr:x>
      <cdr:y>0.35484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43608" y="504056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ГОРОД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0.60452</cdr:x>
      <cdr:y>0.32258</cdr:y>
    </cdr:from>
    <cdr:to>
      <cdr:x>0.85627</cdr:x>
      <cdr:y>0.48387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195736" y="720080"/>
          <a:ext cx="91440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СЕЛО</a:t>
          </a:r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0.20896</cdr:x>
      <cdr:y>0.29412</cdr:y>
    </cdr:from>
    <cdr:to>
      <cdr:x>0.34328</cdr:x>
      <cdr:y>0.37367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08112" y="1440160"/>
          <a:ext cx="648072" cy="389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407,6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0.38806</cdr:x>
      <cdr:y>0.38235</cdr:y>
    </cdr:from>
    <cdr:to>
      <cdr:x>0.49917</cdr:x>
      <cdr:y>0.44599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72208" y="1872208"/>
          <a:ext cx="536054" cy="3116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278,7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0.59701</cdr:x>
      <cdr:y>0.26471</cdr:y>
    </cdr:from>
    <cdr:to>
      <cdr:x>0.74627</cdr:x>
      <cdr:y>0.34426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80320" y="1296144"/>
          <a:ext cx="720080" cy="389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452,4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0.77612</cdr:x>
      <cdr:y>0.04412</cdr:y>
    </cdr:from>
    <cdr:to>
      <cdr:x>0.91045</cdr:x>
      <cdr:y>0.12367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744416" y="216024"/>
          <a:ext cx="648072" cy="389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744,8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3A363-BB41-428D-849E-28BCDF3963BC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17B71-4F0D-44A2-844B-A1CAE5701B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17B71-4F0D-44A2-844B-A1CAE5701B11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17B71-4F0D-44A2-844B-A1CAE5701B11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AA81-74FA-4852-A3CF-19251EDD1B88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6FAF-3E4A-4A7C-88D3-DB8942C198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1261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AA81-74FA-4852-A3CF-19251EDD1B88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6FAF-3E4A-4A7C-88D3-DB8942C198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1261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AA81-74FA-4852-A3CF-19251EDD1B88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6FAF-3E4A-4A7C-88D3-DB8942C198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1261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D590E-82A8-416F-A75C-4664EBEDC8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31261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AA81-74FA-4852-A3CF-19251EDD1B88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6FAF-3E4A-4A7C-88D3-DB8942C198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1261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AA81-74FA-4852-A3CF-19251EDD1B88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6FAF-3E4A-4A7C-88D3-DB8942C198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1261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AA81-74FA-4852-A3CF-19251EDD1B88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6FAF-3E4A-4A7C-88D3-DB8942C198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1261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AA81-74FA-4852-A3CF-19251EDD1B88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6FAF-3E4A-4A7C-88D3-DB8942C198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1261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AA81-74FA-4852-A3CF-19251EDD1B88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6FAF-3E4A-4A7C-88D3-DB8942C198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1261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AA81-74FA-4852-A3CF-19251EDD1B88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6FAF-3E4A-4A7C-88D3-DB8942C198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1261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AA81-74FA-4852-A3CF-19251EDD1B88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6FAF-3E4A-4A7C-88D3-DB8942C198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1261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AA81-74FA-4852-A3CF-19251EDD1B88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6FAF-3E4A-4A7C-88D3-DB8942C198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1261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CAA81-74FA-4852-A3CF-19251EDD1B88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46FAF-3E4A-4A7C-88D3-DB8942C198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Tm="31261">
    <p:blinds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ooo.avangard.15@mail.ru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maps.rosreestr.ru/PortalOnline/?l=15&amp;x=6165997.899601152&amp;y=7951178.937281379&amp;mls=map|arcgisonline|anno&amp;cls=cadastre&amp;cn=59:26:0610844:175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5.jpeg"/><Relationship Id="rId4" Type="http://schemas.openxmlformats.org/officeDocument/2006/relationships/oleObject" Target="../embeddings/oleObject3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5f5e726-9ed5-4360-b29a-2d27e280fb4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4976" y="260648"/>
            <a:ext cx="6529159" cy="1384995"/>
          </a:xfrm>
          <a:prstGeom prst="rect">
            <a:avLst/>
          </a:prstGeom>
          <a:solidFill>
            <a:srgbClr val="EAE527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Экономический потенциал и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инвестиционная привлекательность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Нытвенского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rticle10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7034" y="0"/>
            <a:ext cx="961597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149480" cy="57606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Ввод жилья по району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району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тыс. кв.м.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83568" y="3140968"/>
          <a:ext cx="7499176" cy="3201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65" descr="nytvenskii_rayon_co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1502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660" y="-103018"/>
            <a:ext cx="9111340" cy="69610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0"/>
            <a:ext cx="6480720" cy="980728"/>
          </a:xfrm>
          <a:solidFill>
            <a:srgbClr val="FFFF00"/>
          </a:solidFill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Муниципальные и ведомственные целевые программы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, реализуемые в 2016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году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8352928" cy="544695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40000" lnSpcReduction="20000"/>
          </a:bodyPr>
          <a:lstStyle/>
          <a:p>
            <a:pPr algn="l">
              <a:buFont typeface="Wingdings" pitchFamily="2" charset="2"/>
              <a:buChar char="Ø"/>
            </a:pPr>
            <a:r>
              <a:rPr lang="ru-RU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</a:t>
            </a:r>
            <a:r>
              <a:rPr 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«Развитие системы здравоохранения Нытвенского муниципального района»</a:t>
            </a:r>
          </a:p>
          <a:p>
            <a:pPr algn="l">
              <a:buFont typeface="Wingdings" pitchFamily="2" charset="2"/>
              <a:buChar char="Ø"/>
            </a:pPr>
            <a:r>
              <a:rPr 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«Развитие системы образования Нытвенского муниципального района»</a:t>
            </a:r>
          </a:p>
          <a:p>
            <a:pPr algn="l">
              <a:buFont typeface="Wingdings" pitchFamily="2" charset="2"/>
              <a:buChar char="Ø"/>
            </a:pPr>
            <a:r>
              <a:rPr 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«Развитие культуры и искусства Нытвенского муниципального района»</a:t>
            </a:r>
          </a:p>
          <a:p>
            <a:pPr algn="l">
              <a:buFont typeface="Wingdings" pitchFamily="2" charset="2"/>
              <a:buChar char="Ø"/>
            </a:pPr>
            <a:r>
              <a:rPr 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«Развитие физической культуры, спорта и формирование здорового образа жизни в Нытвенском муниципальном районе»</a:t>
            </a:r>
          </a:p>
          <a:p>
            <a:pPr algn="l">
              <a:buFont typeface="Wingdings" pitchFamily="2" charset="2"/>
              <a:buChar char="Ø"/>
            </a:pPr>
            <a:r>
              <a:rPr 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МП «Обеспечение безопасности жизнедеятельности населения Нытвенского муниципального района»</a:t>
            </a:r>
          </a:p>
          <a:p>
            <a:pPr algn="l">
              <a:buFont typeface="Wingdings" pitchFamily="2" charset="2"/>
              <a:buChar char="Ø"/>
            </a:pPr>
            <a:r>
              <a:rPr 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МП «Развитие сельского хозяйства и регулирования рынков сельскохозяйственной продукции, сырья и продовольствия в Нытвенском муниципальном районе»</a:t>
            </a:r>
          </a:p>
          <a:p>
            <a:pPr algn="l">
              <a:buFont typeface="Wingdings" pitchFamily="2" charset="2"/>
              <a:buChar char="Ø"/>
            </a:pPr>
            <a:r>
              <a:rPr 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МП «Строительство, реконструкция и приведение в нормативное состояние объектов общественной инфраструктуры Нытвенского муниципального района»</a:t>
            </a:r>
          </a:p>
          <a:p>
            <a:pPr algn="l">
              <a:buFont typeface="Wingdings" pitchFamily="2" charset="2"/>
              <a:buChar char="Ø"/>
            </a:pPr>
            <a:r>
              <a:rPr 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МП «Энергосбережение и повышение энергетической эффективности в Нытвенском муниципальном районе»</a:t>
            </a:r>
          </a:p>
          <a:p>
            <a:pPr algn="l">
              <a:buFont typeface="Wingdings" pitchFamily="2" charset="2"/>
              <a:buChar char="Ø"/>
            </a:pPr>
            <a:r>
              <a:rPr 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МП «Охрана окружающей среды на территории Нытвенского муниципального района»</a:t>
            </a:r>
          </a:p>
          <a:p>
            <a:pPr algn="l">
              <a:buFont typeface="Wingdings" pitchFamily="2" charset="2"/>
              <a:buChar char="Ø"/>
            </a:pPr>
            <a:r>
              <a:rPr 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МП «Совершенствование муниципального управления в сфере дополнительного профессионального образования муниципальных служащих и выборных должностных лиц Нытвенского муниципального района»</a:t>
            </a:r>
          </a:p>
          <a:p>
            <a:pPr algn="l">
              <a:buFont typeface="Wingdings" pitchFamily="2" charset="2"/>
              <a:buChar char="Ø"/>
            </a:pPr>
            <a:r>
              <a:rPr 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МП «Устойчивое развитие сельских территорий в Нытвенском муниципальном районе»</a:t>
            </a:r>
          </a:p>
          <a:p>
            <a:pPr algn="l">
              <a:buFont typeface="Wingdings" pitchFamily="2" charset="2"/>
              <a:buChar char="Ø"/>
            </a:pPr>
            <a:r>
              <a:rPr 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МП «Управление земельными ресурсами и муниципальным имуществом Нытвенского муниципального района»</a:t>
            </a:r>
          </a:p>
          <a:p>
            <a:pPr algn="l">
              <a:buFont typeface="Wingdings" pitchFamily="2" charset="2"/>
              <a:buChar char="Ø"/>
            </a:pPr>
            <a:r>
              <a:rPr 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ВЦП «Развитие малого и среднего предпринимательства в Нытвенском муниципальном районе»</a:t>
            </a:r>
          </a:p>
          <a:p>
            <a:pPr algn="l">
              <a:buFont typeface="Wingdings" pitchFamily="2" charset="2"/>
              <a:buChar char="Ø"/>
            </a:pPr>
            <a:r>
              <a:rPr 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ВЦП Обеспечение жильем молодых семей в Нытвенском муниципальном районе»</a:t>
            </a:r>
          </a:p>
        </p:txBody>
      </p:sp>
      <p:pic>
        <p:nvPicPr>
          <p:cNvPr id="8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0"/>
            <a:ext cx="664179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4932040" y="1340768"/>
            <a:ext cx="388843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1520" y="1340768"/>
            <a:ext cx="432048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заво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035AC1-945F-4A18-A6E7-4743F9156ED6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030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endParaRPr 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31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endParaRPr 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31752" name="TextBox 3"/>
          <p:cNvSpPr txBox="1">
            <a:spLocks noChangeArrowheads="1"/>
          </p:cNvSpPr>
          <p:nvPr/>
        </p:nvSpPr>
        <p:spPr bwMode="auto">
          <a:xfrm>
            <a:off x="1547664" y="116632"/>
            <a:ext cx="6552728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Экономика района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/>
        </p:nvGraphicFramePr>
        <p:xfrm>
          <a:off x="4043194" y="1988840"/>
          <a:ext cx="5713382" cy="48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Object 3"/>
          <p:cNvGraphicFramePr>
            <a:graphicFrameLocks noChangeAspect="1"/>
          </p:cNvGraphicFramePr>
          <p:nvPr/>
        </p:nvGraphicFramePr>
        <p:xfrm>
          <a:off x="-417760" y="1052736"/>
          <a:ext cx="5010968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33" name="TextBox 11"/>
          <p:cNvSpPr txBox="1">
            <a:spLocks noChangeArrowheads="1"/>
          </p:cNvSpPr>
          <p:nvPr/>
        </p:nvSpPr>
        <p:spPr bwMode="auto">
          <a:xfrm>
            <a:off x="4860032" y="1268760"/>
            <a:ext cx="4283968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Структура объема отгруженных товаров, работ и услуг, %</a:t>
            </a:r>
          </a:p>
        </p:txBody>
      </p:sp>
      <p:sp>
        <p:nvSpPr>
          <p:cNvPr id="1034" name="TextBox 12"/>
          <p:cNvSpPr txBox="1">
            <a:spLocks noChangeArrowheads="1"/>
          </p:cNvSpPr>
          <p:nvPr/>
        </p:nvSpPr>
        <p:spPr bwMode="auto">
          <a:xfrm>
            <a:off x="0" y="1340768"/>
            <a:ext cx="4644008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численности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работающих, %</a:t>
            </a:r>
          </a:p>
        </p:txBody>
      </p:sp>
      <p:pic>
        <p:nvPicPr>
          <p:cNvPr id="14" name="Picture 12" descr="nytvenskii_rayon_co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-324036" y="0"/>
            <a:ext cx="648072" cy="9484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 animBg="1"/>
      <p:bldGraphic spid="12" grpId="0">
        <p:bldAsOne/>
      </p:bldGraphic>
      <p:bldGraphic spid="1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772400" cy="548679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Крупные предприятия района и их продукция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836712"/>
            <a:ext cx="28142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ООО «СВЕЗА Уральский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\\Server\отдел экономики и торговли\СТАНДАРТ\Стандарт 2015\Инвестиционный паспорт\ФОТО\свез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309634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779912" y="836712"/>
            <a:ext cx="15821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ОАО «Нытва»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789040"/>
            <a:ext cx="34306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ООО «Маслозавод Нытвенский»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217707"/>
            <a:ext cx="3456384" cy="23796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25244" y="836712"/>
            <a:ext cx="36974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ООО «Мясокомбинат Нытвенский»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мяс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1268760"/>
            <a:ext cx="2520280" cy="4176464"/>
          </a:xfrm>
          <a:prstGeom prst="rect">
            <a:avLst/>
          </a:prstGeom>
        </p:spPr>
      </p:pic>
      <p:pic>
        <p:nvPicPr>
          <p:cNvPr id="15" name="Рисунок 14" descr="600x600_2cabfc21-c967-11e3-8601-00151763bf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1268760"/>
            <a:ext cx="2448272" cy="2376264"/>
          </a:xfrm>
          <a:prstGeom prst="rect">
            <a:avLst/>
          </a:prstGeom>
        </p:spPr>
      </p:pic>
      <p:pic>
        <p:nvPicPr>
          <p:cNvPr id="16" name="Рисунок 15" descr="7783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4221088"/>
            <a:ext cx="2448272" cy="23762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17" name="TextBox 16"/>
          <p:cNvSpPr txBox="1"/>
          <p:nvPr/>
        </p:nvSpPr>
        <p:spPr>
          <a:xfrm>
            <a:off x="3851920" y="3645024"/>
            <a:ext cx="24482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ООО «Уральская фурнитура»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5" descr="nytvenskii_rayon_co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F91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F915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F915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F915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F915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5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d5dd1c1abc8609fb40e55089e26294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16"/>
            <a:ext cx="9144000" cy="685368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7499176" cy="576064"/>
          </a:xfrm>
          <a:solidFill>
            <a:srgbClr val="FFFF00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Сельское хозяйство района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18022"/>
            <a:ext cx="2987824" cy="55399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«ШЕРЬЯ»</a:t>
            </a:r>
          </a:p>
          <a:p>
            <a:pPr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«УРОЖАЙ»</a:t>
            </a:r>
          </a:p>
          <a:p>
            <a:pPr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«ТЕХНИК»</a:t>
            </a:r>
          </a:p>
          <a:p>
            <a:pPr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«ДУБРОВИНСКИЙ</a:t>
            </a:r>
          </a:p>
          <a:p>
            <a:pPr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«ПОКРОВСКИЕ НИВЫ»</a:t>
            </a:r>
          </a:p>
          <a:p>
            <a:pPr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«МОКИНСКОЕ»</a:t>
            </a:r>
          </a:p>
          <a:p>
            <a:pPr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«УРАЛЕЦ»</a:t>
            </a:r>
          </a:p>
          <a:p>
            <a:pPr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987824" y="4919008"/>
            <a:ext cx="6156176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2015 году  произведено с/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продукции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 686  млн. рублей.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Удельный вес района в общем краевом объеме 2,8 %.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Выручка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от реализации продукции, работ и услуг за 2015 год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754 млн.рублей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увеличение на 12% (на 81 млн.рублей) по сравнению с 2014 годом.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908720"/>
            <a:ext cx="361586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С/</a:t>
            </a:r>
            <a:r>
              <a:rPr lang="ru-RU" sz="2400" b="1" u="sng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предприятия района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31261"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4716016" y="908720"/>
            <a:ext cx="4176464" cy="57606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1520" y="980728"/>
            <a:ext cx="4320480" cy="56886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056784" cy="720080"/>
          </a:xfrm>
          <a:solidFill>
            <a:srgbClr val="FFFF00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Крупные хозяйства района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губ-в-коровнике-25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484784"/>
            <a:ext cx="3462144" cy="2304256"/>
          </a:xfrm>
          <a:prstGeom prst="rect">
            <a:avLst/>
          </a:prstGeom>
        </p:spPr>
      </p:pic>
      <p:pic>
        <p:nvPicPr>
          <p:cNvPr id="5" name="Рисунок 4" descr="800x600-8c4c9a1905c5f7d86b81375ae58bdc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412776"/>
            <a:ext cx="3096344" cy="23222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4" y="1052736"/>
            <a:ext cx="186672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ООО «ШЕРЬЯ»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0152" y="1052736"/>
            <a:ext cx="20690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ООО «УРОЖАЙ»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4077072"/>
            <a:ext cx="374441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Одним из самых крупных хозяйств района является ООО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Шерья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удельный вес которого в общем объеме реализации сельскохозяйственной продукции составляет около 50 %. ООО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Шерья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входит в пятерку самых крупных производителей молока в крае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4005064"/>
            <a:ext cx="331236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ООО «Урожай» - второе хозяйство в Пермском крае, занимающееся племенным разведением лошадей орловской рысистой породы, реализует более 20 голов племенного молодняка лошадей. На базе предприятия создан культурно-развлекательный центр «Слобода» 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5" descr="nytvenskii_rayon_co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F453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F453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01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90621" y="0"/>
            <a:ext cx="10325242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5013176"/>
            <a:ext cx="8316416" cy="504056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Недостатки</a:t>
            </a:r>
            <a:endParaRPr lang="ru-RU" sz="2800" b="1" i="1" dirty="0">
              <a:ln>
                <a:solidFill>
                  <a:schemeClr val="bg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856347" y="980728"/>
            <a:ext cx="8287653" cy="3170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Выгодное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географическое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положение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Близость к региональному центру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Наличие автомобильных дорог федерального и регионального назначения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Наличие железнодорожной и водной магистрали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Наличие  магистральных сетей газоснабжения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Высокая доля трудоспособного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населения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sz="2000" b="1" dirty="0" smtClean="0">
                <a:latin typeface="Times New Roman" pitchFamily="18" charset="0"/>
              </a:rPr>
              <a:t>Наличие свободных земель для развития  бизнеса 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Плотная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и равномерная заселенность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территории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Имеются условия для развития туризма</a:t>
            </a:r>
            <a:endParaRPr lang="ru-RU" alt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827584" y="5661248"/>
            <a:ext cx="831641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Высокий уровень безработицы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Снижение численности населения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altLang="ru-RU" b="1" dirty="0" smtClean="0">
                <a:latin typeface="Times New Roman" pitchFamily="18" charset="0"/>
              </a:rPr>
              <a:t>Банкротство градообразующего предприятия (г.Нытва)</a:t>
            </a:r>
            <a:endParaRPr lang="ru-RU" altLang="ru-RU" b="1" dirty="0">
              <a:latin typeface="Times New Roman" pitchFamily="18" charset="0"/>
            </a:endParaRPr>
          </a:p>
        </p:txBody>
      </p:sp>
      <p:pic>
        <p:nvPicPr>
          <p:cNvPr id="7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2900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27584" y="274638"/>
            <a:ext cx="8316416" cy="56207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Конкурентные преимущества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tmFilter="0,0; .5, 1; 1, 1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"/>
            <a:ext cx="7772400" cy="54868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SWOT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анализ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548680"/>
          <a:ext cx="9144000" cy="6565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345638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СИЛЬНЫЕ СТОРОНЫ</a:t>
                      </a:r>
                    </a:p>
                    <a:p>
                      <a:pPr>
                        <a:buClr>
                          <a:srgbClr val="181FA8"/>
                        </a:buClr>
                        <a:buFont typeface="Wingdings" pitchFamily="2" charset="2"/>
                        <a:buChar char="v"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Выгодное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экономико-географическое положение</a:t>
                      </a:r>
                    </a:p>
                    <a:p>
                      <a:pPr>
                        <a:buClr>
                          <a:srgbClr val="181FA8"/>
                        </a:buClr>
                        <a:buFont typeface="Wingdings" pitchFamily="2" charset="2"/>
                        <a:buChar char="v"/>
                      </a:pP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Близость к краевому центру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81FA8"/>
                        </a:buClr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Развитое сельское производство</a:t>
                      </a:r>
                    </a:p>
                    <a:p>
                      <a:pPr>
                        <a:buClr>
                          <a:srgbClr val="181FA8"/>
                        </a:buClr>
                        <a:buFont typeface="Wingdings" pitchFamily="2" charset="2"/>
                        <a:buChar char="v"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Наличие крупных промышленных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предприятий</a:t>
                      </a:r>
                    </a:p>
                    <a:p>
                      <a:pPr>
                        <a:buClr>
                          <a:srgbClr val="181FA8"/>
                        </a:buClr>
                        <a:buFont typeface="Wingdings" pitchFamily="2" charset="2"/>
                        <a:buChar char="v"/>
                      </a:pP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Наличие трудовых ресурсов</a:t>
                      </a:r>
                      <a:endParaRPr lang="ru-RU" sz="18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Clr>
                          <a:srgbClr val="181FA8"/>
                        </a:buClr>
                        <a:buFont typeface="Wingdings" pitchFamily="2" charset="2"/>
                        <a:buChar char="v"/>
                      </a:pP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Значительные запасы природных ресурсов</a:t>
                      </a:r>
                    </a:p>
                    <a:p>
                      <a:pPr>
                        <a:buClr>
                          <a:srgbClr val="181FA8"/>
                        </a:buClr>
                        <a:buFont typeface="Wingdings" pitchFamily="2" charset="2"/>
                        <a:buChar char="v"/>
                      </a:pP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единого регламента сопровождения инвестиционного проекта</a:t>
                      </a:r>
                    </a:p>
                  </a:txBody>
                  <a:tcPr>
                    <a:solidFill>
                      <a:srgbClr val="32EE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СЛАБЫЕ СТОРОНЫ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Высокий процент износа тепло- ,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водоснабежния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(основных фондов в ЖКХ)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Длительные сроки получения разрешительных документов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Сезонность (климатические условия)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Низкая бюджетная обеспеченность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10896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ВОЗМОЖНОСТИ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Модернизация промышленности и сельского хозяйства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Стабильно работающие предприятия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Близость к рынкам сбыта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Развитие туризма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Увеличение инвестиционной привлекательности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Рост занятых в малом бизнесе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Рост денежных доходов населения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УГРОЗЫ 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Сокращение численности населения (миграционный отток, естественная убыль)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Возможность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спада спроса на производимую продукцию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Повышение цен на ресурсы компаний-монополистов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Наличие сетевых конкурентов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Изменение действующего законодательства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65" descr="nytvenskii_rayon_co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50628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484784"/>
          <a:ext cx="4824536" cy="4896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416824" cy="778098"/>
          </a:xfrm>
          <a:solidFill>
            <a:srgbClr val="FFFF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Инвестиции в основной капитал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, млн.руб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Диаграмма 6"/>
          <p:cNvGraphicFramePr/>
          <p:nvPr/>
        </p:nvGraphicFramePr>
        <p:xfrm>
          <a:off x="5292080" y="1700808"/>
          <a:ext cx="385192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 advTm="31261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5472608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Инвестиционные проекты в районе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4293096"/>
            <a:ext cx="3076575" cy="2047875"/>
          </a:xfrm>
          <a:prstGeom prst="rect">
            <a:avLst/>
          </a:prstGeom>
        </p:spPr>
      </p:pic>
      <p:pic>
        <p:nvPicPr>
          <p:cNvPr id="4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1261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0" y="4797152"/>
            <a:ext cx="5508104" cy="1800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10240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362" name="Picture 3" descr="foto01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995738" y="230529"/>
            <a:ext cx="4968750" cy="6367121"/>
          </a:xfrm>
          <a:noFill/>
        </p:spPr>
      </p:pic>
      <p:pic>
        <p:nvPicPr>
          <p:cNvPr id="15363" name="Picture 4" descr="Район зел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525" y="4005263"/>
            <a:ext cx="5762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 rot="10800000" flipH="1" flipV="1">
            <a:off x="5867400" y="4365625"/>
            <a:ext cx="360363" cy="142875"/>
            <a:chOff x="2844" y="2799"/>
            <a:chExt cx="181" cy="46"/>
          </a:xfrm>
        </p:grpSpPr>
        <p:sp>
          <p:nvSpPr>
            <p:cNvPr id="15368" name="WordArt 6"/>
            <p:cNvSpPr>
              <a:spLocks noChangeArrowheads="1" noChangeShapeType="1" noTextEdit="1"/>
            </p:cNvSpPr>
            <p:nvPr/>
          </p:nvSpPr>
          <p:spPr bwMode="auto">
            <a:xfrm>
              <a:off x="2882" y="2799"/>
              <a:ext cx="143" cy="4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 dirty="0">
                  <a:ln w="9525">
                    <a:noFill/>
                    <a:round/>
                    <a:headEnd/>
                    <a:tailEnd/>
                  </a:ln>
                  <a:latin typeface="Arial Black"/>
                </a:rPr>
                <a:t>Нытва</a:t>
              </a:r>
            </a:p>
          </p:txBody>
        </p:sp>
        <p:sp>
          <p:nvSpPr>
            <p:cNvPr id="15369" name="Oval 7"/>
            <p:cNvSpPr>
              <a:spLocks noChangeArrowheads="1"/>
            </p:cNvSpPr>
            <p:nvPr/>
          </p:nvSpPr>
          <p:spPr bwMode="auto">
            <a:xfrm>
              <a:off x="2844" y="2822"/>
              <a:ext cx="23" cy="23"/>
            </a:xfrm>
            <a:prstGeom prst="ellipse">
              <a:avLst/>
            </a:prstGeom>
            <a:solidFill>
              <a:srgbClr val="CC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5365" name="Rectangle 8"/>
          <p:cNvSpPr>
            <a:spLocks noChangeArrowheads="1"/>
          </p:cNvSpPr>
          <p:nvPr/>
        </p:nvSpPr>
        <p:spPr bwMode="auto">
          <a:xfrm>
            <a:off x="0" y="4725144"/>
            <a:ext cx="5580112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itchFamily="18" charset="0"/>
              </a:rPr>
              <a:t>Площадь района – 1650 км2 </a:t>
            </a:r>
          </a:p>
          <a:p>
            <a:r>
              <a:rPr lang="ru-RU" sz="2200" b="1" dirty="0">
                <a:latin typeface="Times New Roman" pitchFamily="18" charset="0"/>
              </a:rPr>
              <a:t>Население – </a:t>
            </a:r>
            <a:r>
              <a:rPr lang="ru-RU" sz="2200" b="1" dirty="0" smtClean="0">
                <a:latin typeface="Times New Roman" pitchFamily="18" charset="0"/>
              </a:rPr>
              <a:t>42,3 </a:t>
            </a:r>
            <a:r>
              <a:rPr lang="ru-RU" sz="2200" b="1" dirty="0">
                <a:latin typeface="Times New Roman" pitchFamily="18" charset="0"/>
              </a:rPr>
              <a:t>тыс. человек </a:t>
            </a:r>
          </a:p>
          <a:p>
            <a:r>
              <a:rPr lang="ru-RU" sz="2200" b="1" dirty="0">
                <a:latin typeface="Times New Roman" pitchFamily="18" charset="0"/>
              </a:rPr>
              <a:t>Количество населенных пунктов - 115</a:t>
            </a:r>
          </a:p>
          <a:p>
            <a:r>
              <a:rPr lang="ru-RU" sz="2200" b="1" dirty="0">
                <a:latin typeface="Times New Roman" pitchFamily="18" charset="0"/>
              </a:rPr>
              <a:t>Общая протяженность автодорог – </a:t>
            </a:r>
            <a:r>
              <a:rPr lang="ru-RU" sz="2200" b="1" dirty="0" smtClean="0">
                <a:latin typeface="Times New Roman" pitchFamily="18" charset="0"/>
              </a:rPr>
              <a:t>825 </a:t>
            </a:r>
            <a:r>
              <a:rPr lang="ru-RU" sz="2200" b="1" dirty="0">
                <a:latin typeface="Times New Roman" pitchFamily="18" charset="0"/>
              </a:rPr>
              <a:t>км</a:t>
            </a:r>
          </a:p>
          <a:p>
            <a:r>
              <a:rPr lang="ru-RU" sz="2200" b="1" dirty="0">
                <a:latin typeface="Times New Roman" pitchFamily="18" charset="0"/>
              </a:rPr>
              <a:t>Расстояние до Перми – 70 км</a:t>
            </a:r>
          </a:p>
        </p:txBody>
      </p:sp>
      <p:pic>
        <p:nvPicPr>
          <p:cNvPr id="15366" name="Picture 12" descr="nytvenskii_rayon_coa"/>
          <p:cNvPicPr>
            <a:picLocks noGrp="1" noChangeAspect="1" noChangeArrowheads="1"/>
          </p:cNvPicPr>
          <p:nvPr>
            <p:ph type="title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79512" y="0"/>
            <a:ext cx="648072" cy="948452"/>
          </a:xfrm>
          <a:noFill/>
        </p:spPr>
      </p:pic>
      <p:sp>
        <p:nvSpPr>
          <p:cNvPr id="15367" name="Text Box 13"/>
          <p:cNvSpPr txBox="1">
            <a:spLocks noChangeArrowheads="1"/>
          </p:cNvSpPr>
          <p:nvPr/>
        </p:nvSpPr>
        <p:spPr bwMode="auto">
          <a:xfrm>
            <a:off x="1331640" y="188640"/>
            <a:ext cx="6552728" cy="52322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smtClean="0">
                <a:latin typeface="Times New Roman" pitchFamily="18" charset="0"/>
                <a:ea typeface="Kozuka Mincho Pr6N B" pitchFamily="18" charset="-128"/>
                <a:cs typeface="Times New Roman" pitchFamily="18" charset="0"/>
              </a:rPr>
              <a:t>Характеристика района</a:t>
            </a:r>
            <a:endParaRPr lang="ru-RU" sz="2800" b="1" dirty="0">
              <a:latin typeface="Times New Roman" pitchFamily="18" charset="0"/>
              <a:ea typeface="Kozuka Mincho Pr6N B" pitchFamily="18" charset="-128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23528" y="4077072"/>
            <a:ext cx="5688632" cy="2448272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Строительство ведется в рамках </a:t>
            </a:r>
            <a:r>
              <a:rPr lang="ru-RU" i="1" dirty="0" smtClean="0"/>
              <a:t>Инвестиционной программы по строительству, модернизации и реконструкции системы теплоснабжения  муниципального образования «</a:t>
            </a:r>
            <a:r>
              <a:rPr lang="ru-RU" i="1" dirty="0" err="1" smtClean="0"/>
              <a:t>Нытвенское</a:t>
            </a:r>
            <a:r>
              <a:rPr lang="ru-RU" i="1" dirty="0" smtClean="0"/>
              <a:t> городское поселение» на 2015-2021 годы</a:t>
            </a:r>
          </a:p>
          <a:p>
            <a:pPr algn="ctr"/>
            <a:r>
              <a:rPr lang="ru-RU" dirty="0" smtClean="0"/>
              <a:t>Суммарные инвестиционные затраты составляют  </a:t>
            </a:r>
            <a:r>
              <a:rPr lang="ru-RU" b="1" dirty="0" smtClean="0"/>
              <a:t>344 322,04 </a:t>
            </a:r>
            <a:r>
              <a:rPr lang="ru-RU" b="1" dirty="0" err="1" smtClean="0"/>
              <a:t>тыс</a:t>
            </a:r>
            <a:r>
              <a:rPr lang="ru-RU" b="1" dirty="0" smtClean="0"/>
              <a:t> .руб</a:t>
            </a:r>
            <a:r>
              <a:rPr lang="ru-RU" dirty="0" smtClean="0"/>
              <a:t>. Инвестором выступает АО «Газпром </a:t>
            </a:r>
            <a:r>
              <a:rPr lang="ru-RU" dirty="0" err="1" smtClean="0"/>
              <a:t>Теплоэнерго</a:t>
            </a:r>
            <a:r>
              <a:rPr lang="ru-RU" dirty="0" smtClean="0"/>
              <a:t>» г.Москва.</a:t>
            </a:r>
          </a:p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704856" cy="64807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Инвестиции в жилищно-коммунальную сферу</a:t>
            </a: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160707_1354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908720"/>
            <a:ext cx="5688632" cy="3124944"/>
          </a:xfrm>
        </p:spPr>
      </p:pic>
      <p:pic>
        <p:nvPicPr>
          <p:cNvPr id="5" name="Рисунок 4" descr="20160707_1355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908720"/>
            <a:ext cx="2956828" cy="5616624"/>
          </a:xfrm>
          <a:prstGeom prst="rect">
            <a:avLst/>
          </a:prstGeom>
        </p:spPr>
      </p:pic>
      <p:pic>
        <p:nvPicPr>
          <p:cNvPr id="7" name="Picture 65" descr="nytvenskii_rayon_co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283968" y="1052736"/>
            <a:ext cx="2592288" cy="2308324"/>
          </a:xfrm>
          <a:prstGeom prst="rect">
            <a:avLst/>
          </a:prstGeom>
          <a:solidFill>
            <a:srgbClr val="0070C0"/>
          </a:solidFill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строительство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блочно-модульной газовой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котельной и тепловых сетей.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g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923112" cy="63408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ООО «АВАНГАРД»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68552"/>
          </a:xfrm>
          <a:solidFill>
            <a:schemeClr val="bg2">
              <a:lumMod val="50000"/>
            </a:schemeClr>
          </a:solidFill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В 2016 году ООО «АВАНГАРД»  получил лицензию на осуществление деятельности на территории района с  целью разведки и добычи гравийно-песчаной смеси на Гравийном месторождении, расположенном в Новоильинском городском поселении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Начало добычных работ на месторождении – не позднее 2021 г. </a:t>
            </a:r>
          </a:p>
          <a:p>
            <a:pPr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ООО «Авангард»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(ИНН 5904325851)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юридический адрес: г. Пермь, 614064 ул. Ижевская, 29,                                  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почтовый адрес: г. Пермь, 614064 ул. Ижевская, 29, 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адрес электронной почты: </a:t>
            </a:r>
            <a:r>
              <a:rPr lang="en-US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ooo</a:t>
            </a:r>
            <a:r>
              <a:rPr lang="ru-RU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avangard</a:t>
            </a:r>
            <a:r>
              <a:rPr lang="ru-RU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.15@</a:t>
            </a:r>
            <a:r>
              <a:rPr lang="en-US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mail</a:t>
            </a:r>
            <a:r>
              <a:rPr lang="ru-RU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директор Ощепкова Анна Анатольевна</a:t>
            </a:r>
          </a:p>
          <a:p>
            <a:endParaRPr lang="ru-RU" dirty="0"/>
          </a:p>
        </p:txBody>
      </p:sp>
      <p:pic>
        <p:nvPicPr>
          <p:cNvPr id="6" name="Picture 12" descr="nytvenskii_rayon_co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51520" y="0"/>
            <a:ext cx="648072" cy="9484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1261"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56207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Инвестиции в жилищно-коммунальную сферу</a:t>
            </a:r>
            <a:endParaRPr lang="ru-RU" sz="2800" dirty="0"/>
          </a:p>
        </p:txBody>
      </p:sp>
      <p:pic>
        <p:nvPicPr>
          <p:cNvPr id="4" name="Picture 65" descr="nytvenskii_rayon_co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18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40768"/>
            <a:ext cx="3456384" cy="25922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Рисунок 5" descr="IMG_18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4131078"/>
            <a:ext cx="3635896" cy="27269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Рисунок 6" descr="IMG_28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239090"/>
            <a:ext cx="3491880" cy="26189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Рисунок 7" descr="IMG_28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1340768"/>
            <a:ext cx="3563888" cy="26729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1772817"/>
            <a:ext cx="3960440" cy="4320480"/>
          </a:xfrm>
          <a:solidFill>
            <a:schemeClr val="accent3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Подписано соглашение с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ООО «Эко»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г.Краснокамск по утилизации твердых бытовых коммунальных отходов, их затраты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сегоднящний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день составили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куда входят разработка проекта, экспертиза, госпошлина, лицензионные мероприятия, приобретение техники и строительство 2-й очереди.</a:t>
            </a:r>
          </a:p>
        </p:txBody>
      </p:sp>
    </p:spTree>
  </p:cSld>
  <p:clrMapOvr>
    <a:masterClrMapping/>
  </p:clrMapOvr>
  <p:transition spd="slow" advTm="31261"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833382_BIG_0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44000" cy="6286026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331640" y="1"/>
            <a:ext cx="7128792" cy="95410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Инвестиционные проекты на стадии реализации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трелка вправо 10"/>
          <p:cNvSpPr/>
          <p:nvPr/>
        </p:nvSpPr>
        <p:spPr>
          <a:xfrm>
            <a:off x="251520" y="1988840"/>
            <a:ext cx="2483768" cy="86409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0" y="2204864"/>
            <a:ext cx="19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1-ой очереди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2771800" y="1124744"/>
            <a:ext cx="5832648" cy="792088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«Газопровод высокого давления и газопровод низкого давления для газоснабжения жилых домов в пос.Новоильинский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2771800" y="2060848"/>
            <a:ext cx="5832648" cy="648072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«Газоснабжение жилых домов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м-на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Черемушки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п.Уральский (3 пусковой комплекс)»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2771800" y="2780928"/>
            <a:ext cx="5832648" cy="648072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Проектно-сметной документации на объект «Строительство школы в г.Нытва» </a:t>
            </a:r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251520" y="5517232"/>
            <a:ext cx="2483768" cy="86409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 ой очереди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2771800" y="4293096"/>
            <a:ext cx="5832648" cy="648072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«Реконструкция наружных сетей водоснабжения в г.Нытва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2771800" y="5085184"/>
            <a:ext cx="5976664" cy="1368152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«Строительство межшкольного стадиона Пермский край, г. Нытва, пр.Ленина 24» (разработка  проектно-сметной	 документации на данный объект  осуществлялась за счет средств местного бюджета).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2771800" y="6533964"/>
            <a:ext cx="5832648" cy="648072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«Строительство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лыжероллерной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трассы »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2771800" y="3573016"/>
            <a:ext cx="5832648" cy="648072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«Реконструкция водопровода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с.Сергино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067128" cy="70609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Инвестиции в сельское хозяйство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«Ноев ковчег»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80728"/>
            <a:ext cx="8445624" cy="1468760"/>
          </a:xfr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Заключен односторонний договор аренды на землю 6212 га с Пермским свинокомплексом. </a:t>
            </a:r>
          </a:p>
          <a:p>
            <a:pPr algn="just">
              <a:buNone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Деятельность – разведение овец. </a:t>
            </a:r>
          </a:p>
          <a:p>
            <a:pPr algn="just">
              <a:buNone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Срок реализации проекта – 2015-2018 года.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Picture 65" descr="nytvenskii_rayon_co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-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7630" y="2420888"/>
            <a:ext cx="5366370" cy="443711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2420887"/>
          <a:ext cx="5256584" cy="4479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6584"/>
              </a:tblGrid>
              <a:tr h="4320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Уставной капитал 121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97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Планируемые инвестиции 2, 5 млрд.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727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Планируемое поголовье – 10 000 голов. В перспективе – еще 10 000.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9611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Планируется строительство 22 больших корпусов, ремонтная база, помещения для хранения техники, кормов, корпуса, доильные цеха.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727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Планируется строительство агрошколы для детей села и детей-сирот.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97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Штат планируется 250 чел.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9611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Ферма будет построена на территории бывшего </a:t>
                      </a:r>
                      <a:r>
                        <a:rPr lang="ru-RU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Удаловского</a:t>
                      </a:r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молочно-товарного комплекса,</a:t>
                      </a:r>
                      <a:r>
                        <a:rPr lang="ru-RU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совхоза «Правда». </a:t>
                      </a:r>
                      <a:endParaRPr lang="ru-RU" b="1" dirty="0" smtClean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31261">
    <p:blinds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губ-в-коровнике-2568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80073" y="0"/>
            <a:ext cx="98043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200800" cy="864096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Планируемые инвестиционные проекты сельскохозяйственных предприятий на 2016 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971600" y="1844824"/>
          <a:ext cx="7200800" cy="4863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8721"/>
                <a:gridCol w="4862079"/>
              </a:tblGrid>
              <a:tr h="59929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с/х предприятия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Информация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 инвестиционным проектам на 2016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05047"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kumimoji="0" lang="ru-RU" sz="1800" b="0" i="0" u="none" strike="noStrike" cap="none" normalizeH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Шерья</a:t>
                      </a:r>
                      <a:r>
                        <a:rPr kumimoji="0" lang="ru-RU" sz="18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Молочно -товарная ферма на 200 голов – 31 млн. 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05047"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ООО «Техник»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Молочно -товарная ферма на 200 голов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– 31 млн.руб.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99290"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kumimoji="0" lang="ru-RU" sz="1800" b="0" i="0" u="none" strike="noStrike" cap="none" normalizeH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Мокинское</a:t>
                      </a:r>
                      <a:r>
                        <a:rPr kumimoji="0" lang="ru-RU" sz="18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Начало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строительства комплекса </a:t>
                      </a:r>
                      <a:r>
                        <a:rPr kumimoji="0" lang="ru-RU" sz="18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на 600 голов – 100 млн. 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99290"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ООО «Дубровинский»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реконструкция молочно-товарной фермы на 200 голов- 3 млн. 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05047"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ООО «Уралец»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28725" algn="l"/>
                        </a:tabLst>
                      </a:pPr>
                      <a:r>
                        <a:rPr kumimoji="0" lang="ru-RU" sz="18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Телятник на 250 голов – 6 млн.руб.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617729"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КФХ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Плис Н.В.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28725" algn="l"/>
                        </a:tabLst>
                      </a:pPr>
                      <a:r>
                        <a:rPr kumimoji="0" lang="ru-RU" sz="18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Строительство помещения для содержания КРС на 30 голов  - 0,4 млн.руб.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61772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 инвестиций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28725" algn="l"/>
                        </a:tabLst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102 млн. 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2900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F91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article3016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48640" y="0"/>
            <a:ext cx="969264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08912" cy="108012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Планируемые инвестиционные проекты сельскохозяйственных предприятий до 2026 года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-252536" y="1236644"/>
          <a:ext cx="9073010" cy="5621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472"/>
                <a:gridCol w="749650"/>
                <a:gridCol w="756084"/>
                <a:gridCol w="1058518"/>
                <a:gridCol w="831692"/>
                <a:gridCol w="1134126"/>
                <a:gridCol w="907302"/>
                <a:gridCol w="680476"/>
                <a:gridCol w="831690"/>
              </a:tblGrid>
              <a:tr h="805516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</a:t>
                      </a:r>
                      <a:r>
                        <a:rPr lang="ru-RU" sz="13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Шерья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Техник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</a:t>
                      </a:r>
                      <a:r>
                        <a:rPr lang="ru-RU" sz="13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Мокинское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</a:t>
                      </a:r>
                    </a:p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Уралец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СПК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Покровские Нивы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</a:t>
                      </a:r>
                    </a:p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Дубровинский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КФХ</a:t>
                      </a:r>
                    </a:p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Плис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0542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помещений, кол-во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7323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376,4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1588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Реконструкция, кол-во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0062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234,8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1588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Модернизация, кол-во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5599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1588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Приобретение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техники,   кол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312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8337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533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1195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6661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 инвестиций, млн.руб.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735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386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84,8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2007,2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6586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т.ч.</a:t>
                      </a:r>
                    </a:p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собственные средства,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млн.р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541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268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1249,4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198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кредитные средства, млн.р.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84,8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757,8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65" descr="nytvenskii_rayon_co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2900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F91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717341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4" descr="org_STP_Nytvenskogo_municipalnogo_rajona._04_Ekologicheskoje_sostojanije._Meroprijatija_po_OOS (2) - копия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692696"/>
            <a:ext cx="5904656" cy="6366540"/>
          </a:xfrm>
        </p:spPr>
      </p:pic>
      <p:pic>
        <p:nvPicPr>
          <p:cNvPr id="4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509520" cy="90872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Инвестиционные производственные площадки района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C:\Users\1\Desktop\ГИМНАЗИЯ\IMG_0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02624" cy="692695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№ 1 -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Солнечный,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Нытвенское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городское поселение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83568" y="764704"/>
          <a:ext cx="8064895" cy="6230810"/>
        </p:xfrm>
        <a:graphic>
          <a:graphicData uri="http://schemas.openxmlformats.org/drawingml/2006/table">
            <a:tbl>
              <a:tblPr/>
              <a:tblGrid>
                <a:gridCol w="386053"/>
                <a:gridCol w="92072"/>
                <a:gridCol w="4162652"/>
                <a:gridCol w="1407894"/>
                <a:gridCol w="2016224"/>
              </a:tblGrid>
              <a:tr h="14354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Характеристика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Значение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540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Собственник площадки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1913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1.1.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юридического лица - собственника/ФИО физического лица - собственника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находится в распоряжении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администрации поселения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9337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1.2.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Руководитель предприятия - собственника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находится в распоряжении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администрации поселения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426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1.3.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Телефон,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e-mail 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руководителя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8(34272)30463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3205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1.4.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ФИО представителя собственника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Паркачев Константин Акимович - глава администрации Нытвенского городского поселения 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540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Общее описание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540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2.1.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Адрес 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Пермский край, г.Нытва, ул.Восточная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540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2.2.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Общая площадь, Га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13га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2248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2.3.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Минимальная длина, м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150м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9188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2.4.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Минимальная ширина, м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700м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8516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2.5.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Категория земель (земли поселений, специального назначения, запаса, сельскохозяйственного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назначения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лесного фонда, водного фонда, особо охраняемых территорий и объектов)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земли населенных пунктов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55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2.6.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87" marR="4787" marT="4787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Целевое назначение и разрешенное использование земельного участка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производственная площадка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6028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2.7.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Форма собственности на землю (федеральная, региональная, муниципальная, частная)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государственная не разграниченная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3205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2.8.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Право владения/пользования (собственность, аренда, аренда с правом выкупа)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аренда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9903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2.9.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Класс санитарно-защитной зоны (I-V), ширина, м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6843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2.10.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Возможность расширения/уменьшения площади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возможность расширения отсутствует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195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2.11.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Процедура приобретения (торги, договорная)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торги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019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2.12.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Произведено межевание земельного участка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нет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2248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2.13.</a:t>
                      </a:r>
                    </a:p>
                  </a:txBody>
                  <a:tcPr marL="4787" marR="4787" marT="47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Кадастровый номер земельного участка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нет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54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Транспортно-логистическая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инфраструктура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8373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3.1.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Транспортная доступность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</a:p>
                  </a:txBody>
                  <a:tcPr marL="4787" marR="4787" marT="47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Удаленность, км</a:t>
                      </a:r>
                    </a:p>
                  </a:txBody>
                  <a:tcPr marL="4787" marR="4787" marT="47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5072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3.1.1.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Ближайшая федеральная автотрасса 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М-7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10м</a:t>
                      </a:r>
                    </a:p>
                  </a:txBody>
                  <a:tcPr marL="4787" marR="4787" marT="47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6843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3.1.2.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Железнодорожная ветка 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станция Нытва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3м</a:t>
                      </a:r>
                    </a:p>
                  </a:txBody>
                  <a:tcPr marL="4787" marR="4787" marT="47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0718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3.1.3.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Ближайший населенный пункт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г.Нытва</a:t>
                      </a:r>
                    </a:p>
                  </a:txBody>
                  <a:tcPr marL="4787" marR="4787" marT="4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787" marR="4787" marT="47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1\Desktop\ГИМНАЗИЯ\IMG_0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image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568863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 rot="10800000">
            <a:off x="779318" y="6380829"/>
            <a:ext cx="714380" cy="214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>
            <a:stCxn id="5" idx="3"/>
            <a:endCxn id="5" idx="1"/>
          </p:cNvCxnSpPr>
          <p:nvPr/>
        </p:nvCxnSpPr>
        <p:spPr>
          <a:xfrm>
            <a:off x="779318" y="6487986"/>
            <a:ext cx="7143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35696" y="6309320"/>
            <a:ext cx="371477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территория площадки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Солнечный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65" descr="nytvenskii_rayon_co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827584" y="0"/>
            <a:ext cx="7702624" cy="692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Инвестиционная площадка № 1 -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мкр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Солнечный,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Нытвенское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городское поселение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6012160" y="1196752"/>
          <a:ext cx="3024336" cy="4968552"/>
        </p:xfrm>
        <a:graphic>
          <a:graphicData uri="http://schemas.openxmlformats.org/drawingml/2006/table">
            <a:tbl>
              <a:tblPr/>
              <a:tblGrid>
                <a:gridCol w="1285343"/>
                <a:gridCol w="1738993"/>
              </a:tblGrid>
              <a:tr h="7642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Вид инфраструктуры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Описание, мощность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60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Газ, м3/час, давление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10000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76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Отопление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30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Электроэнергия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357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Водоснабжение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628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Канализация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нет</a:t>
                      </a:r>
                      <a:endParaRPr lang="ru-RU" sz="13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386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Связь, наименование оператора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ОАО «</a:t>
                      </a:r>
                      <a:r>
                        <a:rPr lang="ru-RU" sz="1300" dirty="0" err="1" smtClean="0">
                          <a:latin typeface="Times New Roman"/>
                          <a:ea typeface="Calibri"/>
                          <a:cs typeface="Times New Roman"/>
                        </a:rPr>
                        <a:t>Ростелеком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tras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80259" name="Text Box 3"/>
          <p:cNvSpPr txBox="1">
            <a:spLocks noChangeArrowheads="1"/>
          </p:cNvSpPr>
          <p:nvPr/>
        </p:nvSpPr>
        <p:spPr bwMode="auto">
          <a:xfrm>
            <a:off x="5940152" y="3501008"/>
            <a:ext cx="2871787" cy="3667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     Газопровод</a:t>
            </a:r>
          </a:p>
        </p:txBody>
      </p:sp>
      <p:sp>
        <p:nvSpPr>
          <p:cNvPr id="480260" name="Line 4"/>
          <p:cNvSpPr>
            <a:spLocks noChangeShapeType="1"/>
          </p:cNvSpPr>
          <p:nvPr/>
        </p:nvSpPr>
        <p:spPr bwMode="auto">
          <a:xfrm>
            <a:off x="5940152" y="3645024"/>
            <a:ext cx="2159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0261" name="Text Box 5"/>
          <p:cNvSpPr txBox="1">
            <a:spLocks noChangeArrowheads="1"/>
          </p:cNvSpPr>
          <p:nvPr/>
        </p:nvSpPr>
        <p:spPr bwMode="auto">
          <a:xfrm>
            <a:off x="5940152" y="2204864"/>
            <a:ext cx="2871787" cy="3667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     Федеральные  дороги</a:t>
            </a:r>
          </a:p>
        </p:txBody>
      </p:sp>
      <p:sp>
        <p:nvSpPr>
          <p:cNvPr id="480262" name="Line 6"/>
          <p:cNvSpPr>
            <a:spLocks noChangeShapeType="1"/>
          </p:cNvSpPr>
          <p:nvPr/>
        </p:nvSpPr>
        <p:spPr bwMode="auto">
          <a:xfrm>
            <a:off x="5868144" y="2420888"/>
            <a:ext cx="2159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0263" name="Text Box 7"/>
          <p:cNvSpPr txBox="1">
            <a:spLocks noChangeArrowheads="1"/>
          </p:cNvSpPr>
          <p:nvPr/>
        </p:nvSpPr>
        <p:spPr bwMode="auto">
          <a:xfrm>
            <a:off x="5940152" y="2636912"/>
            <a:ext cx="2871787" cy="3667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     Региональные дороги</a:t>
            </a:r>
          </a:p>
        </p:txBody>
      </p:sp>
      <p:sp>
        <p:nvSpPr>
          <p:cNvPr id="480264" name="Line 8"/>
          <p:cNvSpPr>
            <a:spLocks noChangeShapeType="1"/>
          </p:cNvSpPr>
          <p:nvPr/>
        </p:nvSpPr>
        <p:spPr bwMode="auto">
          <a:xfrm>
            <a:off x="5868144" y="2852936"/>
            <a:ext cx="2159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0265" name="Text Box 9"/>
          <p:cNvSpPr txBox="1">
            <a:spLocks noChangeArrowheads="1"/>
          </p:cNvSpPr>
          <p:nvPr/>
        </p:nvSpPr>
        <p:spPr bwMode="auto">
          <a:xfrm>
            <a:off x="5940152" y="1772816"/>
            <a:ext cx="2871787" cy="3667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     Железные дороги</a:t>
            </a:r>
          </a:p>
        </p:txBody>
      </p:sp>
      <p:sp>
        <p:nvSpPr>
          <p:cNvPr id="480266" name="Text Box 10"/>
          <p:cNvSpPr txBox="1">
            <a:spLocks noChangeArrowheads="1"/>
          </p:cNvSpPr>
          <p:nvPr/>
        </p:nvSpPr>
        <p:spPr bwMode="auto">
          <a:xfrm>
            <a:off x="5940152" y="3933056"/>
            <a:ext cx="2871787" cy="3667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     АЗС</a:t>
            </a:r>
          </a:p>
        </p:txBody>
      </p:sp>
      <p:sp>
        <p:nvSpPr>
          <p:cNvPr id="480267" name="Oval 11"/>
          <p:cNvSpPr>
            <a:spLocks noChangeArrowheads="1"/>
          </p:cNvSpPr>
          <p:nvPr/>
        </p:nvSpPr>
        <p:spPr bwMode="auto">
          <a:xfrm>
            <a:off x="6012160" y="3933056"/>
            <a:ext cx="73025" cy="71438"/>
          </a:xfrm>
          <a:prstGeom prst="ellipse">
            <a:avLst/>
          </a:prstGeom>
          <a:solidFill>
            <a:srgbClr val="F4130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6396" name="Picture 12" descr="nytv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32656"/>
            <a:ext cx="5316695" cy="668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 noChangeAspect="1"/>
          </p:cNvGrpSpPr>
          <p:nvPr/>
        </p:nvGrpSpPr>
        <p:grpSpPr bwMode="auto">
          <a:xfrm>
            <a:off x="1917700" y="2922588"/>
            <a:ext cx="2222500" cy="3702050"/>
            <a:chOff x="2124" y="1229"/>
            <a:chExt cx="1732" cy="2885"/>
          </a:xfrm>
        </p:grpSpPr>
        <p:grpSp>
          <p:nvGrpSpPr>
            <p:cNvPr id="3" name="Group 14"/>
            <p:cNvGrpSpPr>
              <a:grpSpLocks noChangeAspect="1"/>
            </p:cNvGrpSpPr>
            <p:nvPr/>
          </p:nvGrpSpPr>
          <p:grpSpPr bwMode="auto">
            <a:xfrm>
              <a:off x="2124" y="1229"/>
              <a:ext cx="1732" cy="1203"/>
              <a:chOff x="2124" y="1229"/>
              <a:chExt cx="1732" cy="1203"/>
            </a:xfrm>
          </p:grpSpPr>
          <p:grpSp>
            <p:nvGrpSpPr>
              <p:cNvPr id="4" name="Group 15"/>
              <p:cNvGrpSpPr>
                <a:grpSpLocks noChangeAspect="1"/>
              </p:cNvGrpSpPr>
              <p:nvPr/>
            </p:nvGrpSpPr>
            <p:grpSpPr bwMode="auto">
              <a:xfrm>
                <a:off x="2124" y="1229"/>
                <a:ext cx="1732" cy="896"/>
                <a:chOff x="2124" y="1229"/>
                <a:chExt cx="1732" cy="896"/>
              </a:xfrm>
            </p:grpSpPr>
            <p:sp>
              <p:nvSpPr>
                <p:cNvPr id="16450" name="Freeform 16"/>
                <p:cNvSpPr>
                  <a:spLocks noChangeAspect="1"/>
                </p:cNvSpPr>
                <p:nvPr/>
              </p:nvSpPr>
              <p:spPr bwMode="auto">
                <a:xfrm>
                  <a:off x="2124" y="1229"/>
                  <a:ext cx="1732" cy="895"/>
                </a:xfrm>
                <a:custGeom>
                  <a:avLst/>
                  <a:gdLst>
                    <a:gd name="T0" fmla="*/ 0 w 1732"/>
                    <a:gd name="T1" fmla="*/ 0 h 895"/>
                    <a:gd name="T2" fmla="*/ 28 w 1732"/>
                    <a:gd name="T3" fmla="*/ 56 h 895"/>
                    <a:gd name="T4" fmla="*/ 72 w 1732"/>
                    <a:gd name="T5" fmla="*/ 78 h 895"/>
                    <a:gd name="T6" fmla="*/ 122 w 1732"/>
                    <a:gd name="T7" fmla="*/ 92 h 895"/>
                    <a:gd name="T8" fmla="*/ 168 w 1732"/>
                    <a:gd name="T9" fmla="*/ 142 h 895"/>
                    <a:gd name="T10" fmla="*/ 228 w 1732"/>
                    <a:gd name="T11" fmla="*/ 124 h 895"/>
                    <a:gd name="T12" fmla="*/ 272 w 1732"/>
                    <a:gd name="T13" fmla="*/ 110 h 895"/>
                    <a:gd name="T14" fmla="*/ 296 w 1732"/>
                    <a:gd name="T15" fmla="*/ 128 h 895"/>
                    <a:gd name="T16" fmla="*/ 332 w 1732"/>
                    <a:gd name="T17" fmla="*/ 176 h 895"/>
                    <a:gd name="T18" fmla="*/ 408 w 1732"/>
                    <a:gd name="T19" fmla="*/ 186 h 895"/>
                    <a:gd name="T20" fmla="*/ 466 w 1732"/>
                    <a:gd name="T21" fmla="*/ 236 h 895"/>
                    <a:gd name="T22" fmla="*/ 508 w 1732"/>
                    <a:gd name="T23" fmla="*/ 306 h 895"/>
                    <a:gd name="T24" fmla="*/ 556 w 1732"/>
                    <a:gd name="T25" fmla="*/ 340 h 895"/>
                    <a:gd name="T26" fmla="*/ 598 w 1732"/>
                    <a:gd name="T27" fmla="*/ 446 h 895"/>
                    <a:gd name="T28" fmla="*/ 656 w 1732"/>
                    <a:gd name="T29" fmla="*/ 452 h 895"/>
                    <a:gd name="T30" fmla="*/ 708 w 1732"/>
                    <a:gd name="T31" fmla="*/ 448 h 895"/>
                    <a:gd name="T32" fmla="*/ 728 w 1732"/>
                    <a:gd name="T33" fmla="*/ 478 h 895"/>
                    <a:gd name="T34" fmla="*/ 752 w 1732"/>
                    <a:gd name="T35" fmla="*/ 504 h 895"/>
                    <a:gd name="T36" fmla="*/ 790 w 1732"/>
                    <a:gd name="T37" fmla="*/ 522 h 895"/>
                    <a:gd name="T38" fmla="*/ 814 w 1732"/>
                    <a:gd name="T39" fmla="*/ 564 h 895"/>
                    <a:gd name="T40" fmla="*/ 842 w 1732"/>
                    <a:gd name="T41" fmla="*/ 594 h 895"/>
                    <a:gd name="T42" fmla="*/ 918 w 1732"/>
                    <a:gd name="T43" fmla="*/ 596 h 895"/>
                    <a:gd name="T44" fmla="*/ 946 w 1732"/>
                    <a:gd name="T45" fmla="*/ 602 h 895"/>
                    <a:gd name="T46" fmla="*/ 972 w 1732"/>
                    <a:gd name="T47" fmla="*/ 634 h 895"/>
                    <a:gd name="T48" fmla="*/ 1002 w 1732"/>
                    <a:gd name="T49" fmla="*/ 654 h 895"/>
                    <a:gd name="T50" fmla="*/ 1022 w 1732"/>
                    <a:gd name="T51" fmla="*/ 670 h 895"/>
                    <a:gd name="T52" fmla="*/ 1040 w 1732"/>
                    <a:gd name="T53" fmla="*/ 690 h 895"/>
                    <a:gd name="T54" fmla="*/ 1112 w 1732"/>
                    <a:gd name="T55" fmla="*/ 742 h 895"/>
                    <a:gd name="T56" fmla="*/ 1144 w 1732"/>
                    <a:gd name="T57" fmla="*/ 756 h 895"/>
                    <a:gd name="T58" fmla="*/ 1266 w 1732"/>
                    <a:gd name="T59" fmla="*/ 838 h 895"/>
                    <a:gd name="T60" fmla="*/ 1322 w 1732"/>
                    <a:gd name="T61" fmla="*/ 864 h 895"/>
                    <a:gd name="T62" fmla="*/ 1410 w 1732"/>
                    <a:gd name="T63" fmla="*/ 852 h 895"/>
                    <a:gd name="T64" fmla="*/ 1480 w 1732"/>
                    <a:gd name="T65" fmla="*/ 868 h 895"/>
                    <a:gd name="T66" fmla="*/ 1542 w 1732"/>
                    <a:gd name="T67" fmla="*/ 880 h 895"/>
                    <a:gd name="T68" fmla="*/ 1610 w 1732"/>
                    <a:gd name="T69" fmla="*/ 888 h 895"/>
                    <a:gd name="T70" fmla="*/ 1732 w 1732"/>
                    <a:gd name="T71" fmla="*/ 838 h 89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732"/>
                    <a:gd name="T109" fmla="*/ 0 h 895"/>
                    <a:gd name="T110" fmla="*/ 1732 w 1732"/>
                    <a:gd name="T111" fmla="*/ 895 h 89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732" h="895">
                      <a:moveTo>
                        <a:pt x="0" y="0"/>
                      </a:moveTo>
                      <a:cubicBezTo>
                        <a:pt x="6" y="7"/>
                        <a:pt x="16" y="43"/>
                        <a:pt x="28" y="56"/>
                      </a:cubicBezTo>
                      <a:cubicBezTo>
                        <a:pt x="40" y="69"/>
                        <a:pt x="57" y="72"/>
                        <a:pt x="72" y="78"/>
                      </a:cubicBezTo>
                      <a:cubicBezTo>
                        <a:pt x="82" y="81"/>
                        <a:pt x="113" y="86"/>
                        <a:pt x="122" y="92"/>
                      </a:cubicBezTo>
                      <a:cubicBezTo>
                        <a:pt x="135" y="99"/>
                        <a:pt x="148" y="136"/>
                        <a:pt x="168" y="142"/>
                      </a:cubicBezTo>
                      <a:cubicBezTo>
                        <a:pt x="186" y="146"/>
                        <a:pt x="211" y="125"/>
                        <a:pt x="228" y="124"/>
                      </a:cubicBezTo>
                      <a:cubicBezTo>
                        <a:pt x="235" y="122"/>
                        <a:pt x="272" y="110"/>
                        <a:pt x="272" y="110"/>
                      </a:cubicBezTo>
                      <a:cubicBezTo>
                        <a:pt x="290" y="111"/>
                        <a:pt x="283" y="120"/>
                        <a:pt x="296" y="128"/>
                      </a:cubicBezTo>
                      <a:cubicBezTo>
                        <a:pt x="310" y="136"/>
                        <a:pt x="308" y="163"/>
                        <a:pt x="332" y="176"/>
                      </a:cubicBezTo>
                      <a:cubicBezTo>
                        <a:pt x="351" y="186"/>
                        <a:pt x="386" y="176"/>
                        <a:pt x="408" y="186"/>
                      </a:cubicBezTo>
                      <a:cubicBezTo>
                        <a:pt x="430" y="196"/>
                        <a:pt x="449" y="216"/>
                        <a:pt x="466" y="236"/>
                      </a:cubicBezTo>
                      <a:cubicBezTo>
                        <a:pt x="472" y="247"/>
                        <a:pt x="504" y="294"/>
                        <a:pt x="508" y="306"/>
                      </a:cubicBezTo>
                      <a:cubicBezTo>
                        <a:pt x="523" y="323"/>
                        <a:pt x="535" y="311"/>
                        <a:pt x="556" y="340"/>
                      </a:cubicBezTo>
                      <a:cubicBezTo>
                        <a:pt x="588" y="372"/>
                        <a:pt x="546" y="443"/>
                        <a:pt x="598" y="446"/>
                      </a:cubicBezTo>
                      <a:cubicBezTo>
                        <a:pt x="611" y="447"/>
                        <a:pt x="643" y="451"/>
                        <a:pt x="656" y="452"/>
                      </a:cubicBezTo>
                      <a:cubicBezTo>
                        <a:pt x="677" y="459"/>
                        <a:pt x="689" y="436"/>
                        <a:pt x="708" y="448"/>
                      </a:cubicBezTo>
                      <a:cubicBezTo>
                        <a:pt x="714" y="452"/>
                        <a:pt x="722" y="474"/>
                        <a:pt x="728" y="478"/>
                      </a:cubicBezTo>
                      <a:cubicBezTo>
                        <a:pt x="735" y="487"/>
                        <a:pt x="745" y="497"/>
                        <a:pt x="752" y="504"/>
                      </a:cubicBezTo>
                      <a:cubicBezTo>
                        <a:pt x="764" y="514"/>
                        <a:pt x="778" y="515"/>
                        <a:pt x="790" y="522"/>
                      </a:cubicBezTo>
                      <a:cubicBezTo>
                        <a:pt x="796" y="526"/>
                        <a:pt x="814" y="564"/>
                        <a:pt x="814" y="564"/>
                      </a:cubicBezTo>
                      <a:cubicBezTo>
                        <a:pt x="817" y="573"/>
                        <a:pt x="834" y="587"/>
                        <a:pt x="842" y="594"/>
                      </a:cubicBezTo>
                      <a:cubicBezTo>
                        <a:pt x="866" y="613"/>
                        <a:pt x="889" y="595"/>
                        <a:pt x="918" y="596"/>
                      </a:cubicBezTo>
                      <a:cubicBezTo>
                        <a:pt x="932" y="599"/>
                        <a:pt x="933" y="598"/>
                        <a:pt x="946" y="602"/>
                      </a:cubicBezTo>
                      <a:cubicBezTo>
                        <a:pt x="956" y="608"/>
                        <a:pt x="963" y="625"/>
                        <a:pt x="972" y="634"/>
                      </a:cubicBezTo>
                      <a:cubicBezTo>
                        <a:pt x="981" y="643"/>
                        <a:pt x="994" y="648"/>
                        <a:pt x="1002" y="654"/>
                      </a:cubicBezTo>
                      <a:cubicBezTo>
                        <a:pt x="1009" y="660"/>
                        <a:pt x="1016" y="664"/>
                        <a:pt x="1022" y="670"/>
                      </a:cubicBezTo>
                      <a:cubicBezTo>
                        <a:pt x="1028" y="676"/>
                        <a:pt x="1025" y="678"/>
                        <a:pt x="1040" y="690"/>
                      </a:cubicBezTo>
                      <a:cubicBezTo>
                        <a:pt x="1065" y="706"/>
                        <a:pt x="1085" y="733"/>
                        <a:pt x="1112" y="742"/>
                      </a:cubicBezTo>
                      <a:cubicBezTo>
                        <a:pt x="1119" y="749"/>
                        <a:pt x="1134" y="753"/>
                        <a:pt x="1144" y="756"/>
                      </a:cubicBezTo>
                      <a:cubicBezTo>
                        <a:pt x="1169" y="767"/>
                        <a:pt x="1243" y="828"/>
                        <a:pt x="1266" y="838"/>
                      </a:cubicBezTo>
                      <a:cubicBezTo>
                        <a:pt x="1295" y="853"/>
                        <a:pt x="1298" y="860"/>
                        <a:pt x="1322" y="864"/>
                      </a:cubicBezTo>
                      <a:cubicBezTo>
                        <a:pt x="1346" y="866"/>
                        <a:pt x="1384" y="851"/>
                        <a:pt x="1410" y="852"/>
                      </a:cubicBezTo>
                      <a:cubicBezTo>
                        <a:pt x="1433" y="860"/>
                        <a:pt x="1455" y="865"/>
                        <a:pt x="1480" y="868"/>
                      </a:cubicBezTo>
                      <a:cubicBezTo>
                        <a:pt x="1495" y="874"/>
                        <a:pt x="1526" y="877"/>
                        <a:pt x="1542" y="880"/>
                      </a:cubicBezTo>
                      <a:cubicBezTo>
                        <a:pt x="1566" y="880"/>
                        <a:pt x="1578" y="895"/>
                        <a:pt x="1610" y="888"/>
                      </a:cubicBezTo>
                      <a:cubicBezTo>
                        <a:pt x="1642" y="881"/>
                        <a:pt x="1707" y="848"/>
                        <a:pt x="1732" y="838"/>
                      </a:cubicBezTo>
                    </a:path>
                  </a:pathLst>
                </a:custGeom>
                <a:noFill/>
                <a:ln w="38100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51" name="Freeform 17"/>
                <p:cNvSpPr>
                  <a:spLocks noChangeAspect="1"/>
                </p:cNvSpPr>
                <p:nvPr/>
              </p:nvSpPr>
              <p:spPr bwMode="auto">
                <a:xfrm>
                  <a:off x="2124" y="1230"/>
                  <a:ext cx="1732" cy="895"/>
                </a:xfrm>
                <a:custGeom>
                  <a:avLst/>
                  <a:gdLst>
                    <a:gd name="T0" fmla="*/ 0 w 1732"/>
                    <a:gd name="T1" fmla="*/ 0 h 895"/>
                    <a:gd name="T2" fmla="*/ 28 w 1732"/>
                    <a:gd name="T3" fmla="*/ 56 h 895"/>
                    <a:gd name="T4" fmla="*/ 72 w 1732"/>
                    <a:gd name="T5" fmla="*/ 78 h 895"/>
                    <a:gd name="T6" fmla="*/ 122 w 1732"/>
                    <a:gd name="T7" fmla="*/ 92 h 895"/>
                    <a:gd name="T8" fmla="*/ 168 w 1732"/>
                    <a:gd name="T9" fmla="*/ 142 h 895"/>
                    <a:gd name="T10" fmla="*/ 228 w 1732"/>
                    <a:gd name="T11" fmla="*/ 124 h 895"/>
                    <a:gd name="T12" fmla="*/ 272 w 1732"/>
                    <a:gd name="T13" fmla="*/ 110 h 895"/>
                    <a:gd name="T14" fmla="*/ 296 w 1732"/>
                    <a:gd name="T15" fmla="*/ 128 h 895"/>
                    <a:gd name="T16" fmla="*/ 332 w 1732"/>
                    <a:gd name="T17" fmla="*/ 176 h 895"/>
                    <a:gd name="T18" fmla="*/ 408 w 1732"/>
                    <a:gd name="T19" fmla="*/ 186 h 895"/>
                    <a:gd name="T20" fmla="*/ 466 w 1732"/>
                    <a:gd name="T21" fmla="*/ 236 h 895"/>
                    <a:gd name="T22" fmla="*/ 508 w 1732"/>
                    <a:gd name="T23" fmla="*/ 306 h 895"/>
                    <a:gd name="T24" fmla="*/ 556 w 1732"/>
                    <a:gd name="T25" fmla="*/ 340 h 895"/>
                    <a:gd name="T26" fmla="*/ 598 w 1732"/>
                    <a:gd name="T27" fmla="*/ 446 h 895"/>
                    <a:gd name="T28" fmla="*/ 656 w 1732"/>
                    <a:gd name="T29" fmla="*/ 452 h 895"/>
                    <a:gd name="T30" fmla="*/ 708 w 1732"/>
                    <a:gd name="T31" fmla="*/ 448 h 895"/>
                    <a:gd name="T32" fmla="*/ 728 w 1732"/>
                    <a:gd name="T33" fmla="*/ 478 h 895"/>
                    <a:gd name="T34" fmla="*/ 752 w 1732"/>
                    <a:gd name="T35" fmla="*/ 504 h 895"/>
                    <a:gd name="T36" fmla="*/ 790 w 1732"/>
                    <a:gd name="T37" fmla="*/ 522 h 895"/>
                    <a:gd name="T38" fmla="*/ 814 w 1732"/>
                    <a:gd name="T39" fmla="*/ 564 h 895"/>
                    <a:gd name="T40" fmla="*/ 842 w 1732"/>
                    <a:gd name="T41" fmla="*/ 594 h 895"/>
                    <a:gd name="T42" fmla="*/ 918 w 1732"/>
                    <a:gd name="T43" fmla="*/ 596 h 895"/>
                    <a:gd name="T44" fmla="*/ 946 w 1732"/>
                    <a:gd name="T45" fmla="*/ 602 h 895"/>
                    <a:gd name="T46" fmla="*/ 972 w 1732"/>
                    <a:gd name="T47" fmla="*/ 634 h 895"/>
                    <a:gd name="T48" fmla="*/ 1002 w 1732"/>
                    <a:gd name="T49" fmla="*/ 654 h 895"/>
                    <a:gd name="T50" fmla="*/ 1022 w 1732"/>
                    <a:gd name="T51" fmla="*/ 670 h 895"/>
                    <a:gd name="T52" fmla="*/ 1040 w 1732"/>
                    <a:gd name="T53" fmla="*/ 690 h 895"/>
                    <a:gd name="T54" fmla="*/ 1112 w 1732"/>
                    <a:gd name="T55" fmla="*/ 742 h 895"/>
                    <a:gd name="T56" fmla="*/ 1144 w 1732"/>
                    <a:gd name="T57" fmla="*/ 756 h 895"/>
                    <a:gd name="T58" fmla="*/ 1266 w 1732"/>
                    <a:gd name="T59" fmla="*/ 838 h 895"/>
                    <a:gd name="T60" fmla="*/ 1322 w 1732"/>
                    <a:gd name="T61" fmla="*/ 864 h 895"/>
                    <a:gd name="T62" fmla="*/ 1419 w 1732"/>
                    <a:gd name="T63" fmla="*/ 852 h 895"/>
                    <a:gd name="T64" fmla="*/ 1480 w 1732"/>
                    <a:gd name="T65" fmla="*/ 868 h 895"/>
                    <a:gd name="T66" fmla="*/ 1542 w 1732"/>
                    <a:gd name="T67" fmla="*/ 880 h 895"/>
                    <a:gd name="T68" fmla="*/ 1610 w 1732"/>
                    <a:gd name="T69" fmla="*/ 888 h 895"/>
                    <a:gd name="T70" fmla="*/ 1732 w 1732"/>
                    <a:gd name="T71" fmla="*/ 838 h 89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732"/>
                    <a:gd name="T109" fmla="*/ 0 h 895"/>
                    <a:gd name="T110" fmla="*/ 1732 w 1732"/>
                    <a:gd name="T111" fmla="*/ 895 h 89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732" h="895">
                      <a:moveTo>
                        <a:pt x="0" y="0"/>
                      </a:moveTo>
                      <a:cubicBezTo>
                        <a:pt x="6" y="7"/>
                        <a:pt x="16" y="43"/>
                        <a:pt x="28" y="56"/>
                      </a:cubicBezTo>
                      <a:cubicBezTo>
                        <a:pt x="40" y="69"/>
                        <a:pt x="57" y="72"/>
                        <a:pt x="72" y="78"/>
                      </a:cubicBezTo>
                      <a:cubicBezTo>
                        <a:pt x="82" y="81"/>
                        <a:pt x="113" y="86"/>
                        <a:pt x="122" y="92"/>
                      </a:cubicBezTo>
                      <a:cubicBezTo>
                        <a:pt x="135" y="99"/>
                        <a:pt x="148" y="136"/>
                        <a:pt x="168" y="142"/>
                      </a:cubicBezTo>
                      <a:cubicBezTo>
                        <a:pt x="186" y="146"/>
                        <a:pt x="211" y="125"/>
                        <a:pt x="228" y="124"/>
                      </a:cubicBezTo>
                      <a:cubicBezTo>
                        <a:pt x="235" y="122"/>
                        <a:pt x="272" y="110"/>
                        <a:pt x="272" y="110"/>
                      </a:cubicBezTo>
                      <a:cubicBezTo>
                        <a:pt x="290" y="111"/>
                        <a:pt x="283" y="120"/>
                        <a:pt x="296" y="128"/>
                      </a:cubicBezTo>
                      <a:cubicBezTo>
                        <a:pt x="310" y="136"/>
                        <a:pt x="308" y="163"/>
                        <a:pt x="332" y="176"/>
                      </a:cubicBezTo>
                      <a:cubicBezTo>
                        <a:pt x="351" y="186"/>
                        <a:pt x="386" y="176"/>
                        <a:pt x="408" y="186"/>
                      </a:cubicBezTo>
                      <a:cubicBezTo>
                        <a:pt x="430" y="196"/>
                        <a:pt x="449" y="216"/>
                        <a:pt x="466" y="236"/>
                      </a:cubicBezTo>
                      <a:cubicBezTo>
                        <a:pt x="472" y="247"/>
                        <a:pt x="504" y="294"/>
                        <a:pt x="508" y="306"/>
                      </a:cubicBezTo>
                      <a:cubicBezTo>
                        <a:pt x="523" y="323"/>
                        <a:pt x="535" y="311"/>
                        <a:pt x="556" y="340"/>
                      </a:cubicBezTo>
                      <a:cubicBezTo>
                        <a:pt x="588" y="372"/>
                        <a:pt x="546" y="443"/>
                        <a:pt x="598" y="446"/>
                      </a:cubicBezTo>
                      <a:cubicBezTo>
                        <a:pt x="611" y="447"/>
                        <a:pt x="643" y="451"/>
                        <a:pt x="656" y="452"/>
                      </a:cubicBezTo>
                      <a:cubicBezTo>
                        <a:pt x="677" y="459"/>
                        <a:pt x="689" y="436"/>
                        <a:pt x="708" y="448"/>
                      </a:cubicBezTo>
                      <a:cubicBezTo>
                        <a:pt x="714" y="452"/>
                        <a:pt x="722" y="474"/>
                        <a:pt x="728" y="478"/>
                      </a:cubicBezTo>
                      <a:cubicBezTo>
                        <a:pt x="735" y="487"/>
                        <a:pt x="745" y="497"/>
                        <a:pt x="752" y="504"/>
                      </a:cubicBezTo>
                      <a:cubicBezTo>
                        <a:pt x="764" y="514"/>
                        <a:pt x="778" y="515"/>
                        <a:pt x="790" y="522"/>
                      </a:cubicBezTo>
                      <a:cubicBezTo>
                        <a:pt x="796" y="526"/>
                        <a:pt x="814" y="564"/>
                        <a:pt x="814" y="564"/>
                      </a:cubicBezTo>
                      <a:cubicBezTo>
                        <a:pt x="817" y="573"/>
                        <a:pt x="834" y="587"/>
                        <a:pt x="842" y="594"/>
                      </a:cubicBezTo>
                      <a:cubicBezTo>
                        <a:pt x="866" y="613"/>
                        <a:pt x="889" y="595"/>
                        <a:pt x="918" y="596"/>
                      </a:cubicBezTo>
                      <a:cubicBezTo>
                        <a:pt x="932" y="599"/>
                        <a:pt x="933" y="598"/>
                        <a:pt x="946" y="602"/>
                      </a:cubicBezTo>
                      <a:cubicBezTo>
                        <a:pt x="956" y="608"/>
                        <a:pt x="963" y="625"/>
                        <a:pt x="972" y="634"/>
                      </a:cubicBezTo>
                      <a:cubicBezTo>
                        <a:pt x="981" y="643"/>
                        <a:pt x="994" y="648"/>
                        <a:pt x="1002" y="654"/>
                      </a:cubicBezTo>
                      <a:cubicBezTo>
                        <a:pt x="1009" y="660"/>
                        <a:pt x="1016" y="664"/>
                        <a:pt x="1022" y="670"/>
                      </a:cubicBezTo>
                      <a:cubicBezTo>
                        <a:pt x="1028" y="676"/>
                        <a:pt x="1025" y="678"/>
                        <a:pt x="1040" y="690"/>
                      </a:cubicBezTo>
                      <a:cubicBezTo>
                        <a:pt x="1065" y="706"/>
                        <a:pt x="1085" y="733"/>
                        <a:pt x="1112" y="742"/>
                      </a:cubicBezTo>
                      <a:cubicBezTo>
                        <a:pt x="1119" y="749"/>
                        <a:pt x="1134" y="753"/>
                        <a:pt x="1144" y="756"/>
                      </a:cubicBezTo>
                      <a:cubicBezTo>
                        <a:pt x="1169" y="767"/>
                        <a:pt x="1243" y="828"/>
                        <a:pt x="1266" y="838"/>
                      </a:cubicBezTo>
                      <a:cubicBezTo>
                        <a:pt x="1295" y="853"/>
                        <a:pt x="1298" y="860"/>
                        <a:pt x="1322" y="864"/>
                      </a:cubicBezTo>
                      <a:cubicBezTo>
                        <a:pt x="1347" y="866"/>
                        <a:pt x="1393" y="851"/>
                        <a:pt x="1419" y="852"/>
                      </a:cubicBezTo>
                      <a:cubicBezTo>
                        <a:pt x="1442" y="860"/>
                        <a:pt x="1455" y="865"/>
                        <a:pt x="1480" y="868"/>
                      </a:cubicBezTo>
                      <a:cubicBezTo>
                        <a:pt x="1495" y="874"/>
                        <a:pt x="1526" y="877"/>
                        <a:pt x="1542" y="880"/>
                      </a:cubicBezTo>
                      <a:cubicBezTo>
                        <a:pt x="1566" y="880"/>
                        <a:pt x="1578" y="895"/>
                        <a:pt x="1610" y="888"/>
                      </a:cubicBezTo>
                      <a:cubicBezTo>
                        <a:pt x="1642" y="881"/>
                        <a:pt x="1707" y="848"/>
                        <a:pt x="1732" y="838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5" name="Group 18"/>
              <p:cNvGrpSpPr>
                <a:grpSpLocks noChangeAspect="1"/>
              </p:cNvGrpSpPr>
              <p:nvPr/>
            </p:nvGrpSpPr>
            <p:grpSpPr bwMode="auto">
              <a:xfrm>
                <a:off x="3500" y="2096"/>
                <a:ext cx="142" cy="336"/>
                <a:chOff x="3500" y="2096"/>
                <a:chExt cx="142" cy="336"/>
              </a:xfrm>
            </p:grpSpPr>
            <p:sp>
              <p:nvSpPr>
                <p:cNvPr id="16448" name="Freeform 19"/>
                <p:cNvSpPr>
                  <a:spLocks noChangeAspect="1"/>
                </p:cNvSpPr>
                <p:nvPr/>
              </p:nvSpPr>
              <p:spPr bwMode="auto">
                <a:xfrm>
                  <a:off x="3500" y="2096"/>
                  <a:ext cx="142" cy="336"/>
                </a:xfrm>
                <a:custGeom>
                  <a:avLst/>
                  <a:gdLst>
                    <a:gd name="T0" fmla="*/ 72 w 142"/>
                    <a:gd name="T1" fmla="*/ 0 h 336"/>
                    <a:gd name="T2" fmla="*/ 108 w 142"/>
                    <a:gd name="T3" fmla="*/ 42 h 336"/>
                    <a:gd name="T4" fmla="*/ 135 w 142"/>
                    <a:gd name="T5" fmla="*/ 91 h 336"/>
                    <a:gd name="T6" fmla="*/ 141 w 142"/>
                    <a:gd name="T7" fmla="*/ 120 h 336"/>
                    <a:gd name="T8" fmla="*/ 136 w 142"/>
                    <a:gd name="T9" fmla="*/ 163 h 336"/>
                    <a:gd name="T10" fmla="*/ 108 w 142"/>
                    <a:gd name="T11" fmla="*/ 226 h 336"/>
                    <a:gd name="T12" fmla="*/ 67 w 142"/>
                    <a:gd name="T13" fmla="*/ 279 h 336"/>
                    <a:gd name="T14" fmla="*/ 0 w 142"/>
                    <a:gd name="T15" fmla="*/ 336 h 3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42"/>
                    <a:gd name="T25" fmla="*/ 0 h 336"/>
                    <a:gd name="T26" fmla="*/ 142 w 142"/>
                    <a:gd name="T27" fmla="*/ 336 h 3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42" h="336">
                      <a:moveTo>
                        <a:pt x="72" y="0"/>
                      </a:moveTo>
                      <a:cubicBezTo>
                        <a:pt x="78" y="7"/>
                        <a:pt x="99" y="30"/>
                        <a:pt x="108" y="42"/>
                      </a:cubicBezTo>
                      <a:cubicBezTo>
                        <a:pt x="118" y="57"/>
                        <a:pt x="130" y="78"/>
                        <a:pt x="135" y="91"/>
                      </a:cubicBezTo>
                      <a:cubicBezTo>
                        <a:pt x="137" y="101"/>
                        <a:pt x="139" y="110"/>
                        <a:pt x="141" y="120"/>
                      </a:cubicBezTo>
                      <a:cubicBezTo>
                        <a:pt x="140" y="133"/>
                        <a:pt x="142" y="150"/>
                        <a:pt x="136" y="163"/>
                      </a:cubicBezTo>
                      <a:cubicBezTo>
                        <a:pt x="133" y="176"/>
                        <a:pt x="119" y="218"/>
                        <a:pt x="108" y="226"/>
                      </a:cubicBezTo>
                      <a:cubicBezTo>
                        <a:pt x="95" y="243"/>
                        <a:pt x="79" y="265"/>
                        <a:pt x="67" y="279"/>
                      </a:cubicBezTo>
                      <a:cubicBezTo>
                        <a:pt x="54" y="294"/>
                        <a:pt x="6" y="330"/>
                        <a:pt x="0" y="336"/>
                      </a:cubicBezTo>
                    </a:path>
                  </a:pathLst>
                </a:custGeom>
                <a:noFill/>
                <a:ln w="38100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49" name="Freeform 20"/>
                <p:cNvSpPr>
                  <a:spLocks noChangeAspect="1"/>
                </p:cNvSpPr>
                <p:nvPr/>
              </p:nvSpPr>
              <p:spPr bwMode="auto">
                <a:xfrm>
                  <a:off x="3500" y="2096"/>
                  <a:ext cx="142" cy="336"/>
                </a:xfrm>
                <a:custGeom>
                  <a:avLst/>
                  <a:gdLst>
                    <a:gd name="T0" fmla="*/ 72 w 142"/>
                    <a:gd name="T1" fmla="*/ 0 h 336"/>
                    <a:gd name="T2" fmla="*/ 108 w 142"/>
                    <a:gd name="T3" fmla="*/ 42 h 336"/>
                    <a:gd name="T4" fmla="*/ 135 w 142"/>
                    <a:gd name="T5" fmla="*/ 91 h 336"/>
                    <a:gd name="T6" fmla="*/ 141 w 142"/>
                    <a:gd name="T7" fmla="*/ 120 h 336"/>
                    <a:gd name="T8" fmla="*/ 136 w 142"/>
                    <a:gd name="T9" fmla="*/ 163 h 336"/>
                    <a:gd name="T10" fmla="*/ 108 w 142"/>
                    <a:gd name="T11" fmla="*/ 226 h 336"/>
                    <a:gd name="T12" fmla="*/ 67 w 142"/>
                    <a:gd name="T13" fmla="*/ 279 h 336"/>
                    <a:gd name="T14" fmla="*/ 0 w 142"/>
                    <a:gd name="T15" fmla="*/ 336 h 3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42"/>
                    <a:gd name="T25" fmla="*/ 0 h 336"/>
                    <a:gd name="T26" fmla="*/ 142 w 142"/>
                    <a:gd name="T27" fmla="*/ 336 h 3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42" h="336">
                      <a:moveTo>
                        <a:pt x="72" y="0"/>
                      </a:moveTo>
                      <a:cubicBezTo>
                        <a:pt x="78" y="7"/>
                        <a:pt x="99" y="30"/>
                        <a:pt x="108" y="42"/>
                      </a:cubicBezTo>
                      <a:cubicBezTo>
                        <a:pt x="118" y="57"/>
                        <a:pt x="130" y="78"/>
                        <a:pt x="135" y="91"/>
                      </a:cubicBezTo>
                      <a:cubicBezTo>
                        <a:pt x="137" y="101"/>
                        <a:pt x="139" y="110"/>
                        <a:pt x="141" y="120"/>
                      </a:cubicBezTo>
                      <a:cubicBezTo>
                        <a:pt x="140" y="133"/>
                        <a:pt x="142" y="150"/>
                        <a:pt x="136" y="163"/>
                      </a:cubicBezTo>
                      <a:cubicBezTo>
                        <a:pt x="133" y="176"/>
                        <a:pt x="119" y="218"/>
                        <a:pt x="108" y="226"/>
                      </a:cubicBezTo>
                      <a:cubicBezTo>
                        <a:pt x="95" y="243"/>
                        <a:pt x="79" y="265"/>
                        <a:pt x="67" y="279"/>
                      </a:cubicBezTo>
                      <a:cubicBezTo>
                        <a:pt x="54" y="294"/>
                        <a:pt x="6" y="330"/>
                        <a:pt x="0" y="336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6" name="Group 21"/>
            <p:cNvGrpSpPr>
              <a:grpSpLocks noChangeAspect="1"/>
            </p:cNvGrpSpPr>
            <p:nvPr/>
          </p:nvGrpSpPr>
          <p:grpSpPr bwMode="auto">
            <a:xfrm>
              <a:off x="2725" y="2883"/>
              <a:ext cx="800" cy="1230"/>
              <a:chOff x="2725" y="2883"/>
              <a:chExt cx="800" cy="1230"/>
            </a:xfrm>
          </p:grpSpPr>
          <p:sp>
            <p:nvSpPr>
              <p:cNvPr id="16443" name="Freeform 22"/>
              <p:cNvSpPr>
                <a:spLocks noChangeAspect="1"/>
              </p:cNvSpPr>
              <p:nvPr/>
            </p:nvSpPr>
            <p:spPr bwMode="auto">
              <a:xfrm>
                <a:off x="2725" y="2883"/>
                <a:ext cx="596" cy="1230"/>
              </a:xfrm>
              <a:custGeom>
                <a:avLst/>
                <a:gdLst>
                  <a:gd name="T0" fmla="*/ 596 w 596"/>
                  <a:gd name="T1" fmla="*/ 0 h 1230"/>
                  <a:gd name="T2" fmla="*/ 575 w 596"/>
                  <a:gd name="T3" fmla="*/ 30 h 1230"/>
                  <a:gd name="T4" fmla="*/ 566 w 596"/>
                  <a:gd name="T5" fmla="*/ 63 h 1230"/>
                  <a:gd name="T6" fmla="*/ 578 w 596"/>
                  <a:gd name="T7" fmla="*/ 102 h 1230"/>
                  <a:gd name="T8" fmla="*/ 584 w 596"/>
                  <a:gd name="T9" fmla="*/ 168 h 1230"/>
                  <a:gd name="T10" fmla="*/ 539 w 596"/>
                  <a:gd name="T11" fmla="*/ 240 h 1230"/>
                  <a:gd name="T12" fmla="*/ 494 w 596"/>
                  <a:gd name="T13" fmla="*/ 315 h 1230"/>
                  <a:gd name="T14" fmla="*/ 419 w 596"/>
                  <a:gd name="T15" fmla="*/ 423 h 1230"/>
                  <a:gd name="T16" fmla="*/ 365 w 596"/>
                  <a:gd name="T17" fmla="*/ 537 h 1230"/>
                  <a:gd name="T18" fmla="*/ 344 w 596"/>
                  <a:gd name="T19" fmla="*/ 573 h 1230"/>
                  <a:gd name="T20" fmla="*/ 296 w 596"/>
                  <a:gd name="T21" fmla="*/ 594 h 1230"/>
                  <a:gd name="T22" fmla="*/ 245 w 596"/>
                  <a:gd name="T23" fmla="*/ 603 h 1230"/>
                  <a:gd name="T24" fmla="*/ 230 w 596"/>
                  <a:gd name="T25" fmla="*/ 645 h 1230"/>
                  <a:gd name="T26" fmla="*/ 203 w 596"/>
                  <a:gd name="T27" fmla="*/ 669 h 1230"/>
                  <a:gd name="T28" fmla="*/ 173 w 596"/>
                  <a:gd name="T29" fmla="*/ 621 h 1230"/>
                  <a:gd name="T30" fmla="*/ 110 w 596"/>
                  <a:gd name="T31" fmla="*/ 594 h 1230"/>
                  <a:gd name="T32" fmla="*/ 65 w 596"/>
                  <a:gd name="T33" fmla="*/ 555 h 1230"/>
                  <a:gd name="T34" fmla="*/ 23 w 596"/>
                  <a:gd name="T35" fmla="*/ 537 h 1230"/>
                  <a:gd name="T36" fmla="*/ 5 w 596"/>
                  <a:gd name="T37" fmla="*/ 573 h 1230"/>
                  <a:gd name="T38" fmla="*/ 56 w 596"/>
                  <a:gd name="T39" fmla="*/ 621 h 1230"/>
                  <a:gd name="T40" fmla="*/ 134 w 596"/>
                  <a:gd name="T41" fmla="*/ 642 h 1230"/>
                  <a:gd name="T42" fmla="*/ 155 w 596"/>
                  <a:gd name="T43" fmla="*/ 705 h 1230"/>
                  <a:gd name="T44" fmla="*/ 146 w 596"/>
                  <a:gd name="T45" fmla="*/ 804 h 1230"/>
                  <a:gd name="T46" fmla="*/ 182 w 596"/>
                  <a:gd name="T47" fmla="*/ 852 h 1230"/>
                  <a:gd name="T48" fmla="*/ 179 w 596"/>
                  <a:gd name="T49" fmla="*/ 873 h 1230"/>
                  <a:gd name="T50" fmla="*/ 179 w 596"/>
                  <a:gd name="T51" fmla="*/ 1002 h 1230"/>
                  <a:gd name="T52" fmla="*/ 185 w 596"/>
                  <a:gd name="T53" fmla="*/ 1041 h 1230"/>
                  <a:gd name="T54" fmla="*/ 200 w 596"/>
                  <a:gd name="T55" fmla="*/ 1065 h 1230"/>
                  <a:gd name="T56" fmla="*/ 188 w 596"/>
                  <a:gd name="T57" fmla="*/ 1095 h 1230"/>
                  <a:gd name="T58" fmla="*/ 173 w 596"/>
                  <a:gd name="T59" fmla="*/ 1128 h 1230"/>
                  <a:gd name="T60" fmla="*/ 176 w 596"/>
                  <a:gd name="T61" fmla="*/ 1155 h 1230"/>
                  <a:gd name="T62" fmla="*/ 200 w 596"/>
                  <a:gd name="T63" fmla="*/ 1182 h 1230"/>
                  <a:gd name="T64" fmla="*/ 239 w 596"/>
                  <a:gd name="T65" fmla="*/ 1230 h 123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96"/>
                  <a:gd name="T100" fmla="*/ 0 h 1230"/>
                  <a:gd name="T101" fmla="*/ 596 w 596"/>
                  <a:gd name="T102" fmla="*/ 1230 h 123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96" h="1230">
                    <a:moveTo>
                      <a:pt x="596" y="0"/>
                    </a:moveTo>
                    <a:cubicBezTo>
                      <a:pt x="592" y="12"/>
                      <a:pt x="579" y="18"/>
                      <a:pt x="575" y="30"/>
                    </a:cubicBezTo>
                    <a:cubicBezTo>
                      <a:pt x="570" y="40"/>
                      <a:pt x="567" y="52"/>
                      <a:pt x="566" y="63"/>
                    </a:cubicBezTo>
                    <a:cubicBezTo>
                      <a:pt x="568" y="80"/>
                      <a:pt x="569" y="88"/>
                      <a:pt x="578" y="102"/>
                    </a:cubicBezTo>
                    <a:cubicBezTo>
                      <a:pt x="580" y="119"/>
                      <a:pt x="590" y="145"/>
                      <a:pt x="584" y="168"/>
                    </a:cubicBezTo>
                    <a:cubicBezTo>
                      <a:pt x="578" y="191"/>
                      <a:pt x="554" y="216"/>
                      <a:pt x="539" y="240"/>
                    </a:cubicBezTo>
                    <a:cubicBezTo>
                      <a:pt x="525" y="276"/>
                      <a:pt x="514" y="287"/>
                      <a:pt x="494" y="315"/>
                    </a:cubicBezTo>
                    <a:cubicBezTo>
                      <a:pt x="477" y="339"/>
                      <a:pt x="440" y="386"/>
                      <a:pt x="419" y="423"/>
                    </a:cubicBezTo>
                    <a:cubicBezTo>
                      <a:pt x="408" y="460"/>
                      <a:pt x="401" y="513"/>
                      <a:pt x="365" y="537"/>
                    </a:cubicBezTo>
                    <a:cubicBezTo>
                      <a:pt x="356" y="551"/>
                      <a:pt x="357" y="564"/>
                      <a:pt x="344" y="573"/>
                    </a:cubicBezTo>
                    <a:cubicBezTo>
                      <a:pt x="331" y="584"/>
                      <a:pt x="312" y="589"/>
                      <a:pt x="296" y="594"/>
                    </a:cubicBezTo>
                    <a:cubicBezTo>
                      <a:pt x="280" y="599"/>
                      <a:pt x="256" y="595"/>
                      <a:pt x="245" y="603"/>
                    </a:cubicBezTo>
                    <a:cubicBezTo>
                      <a:pt x="226" y="612"/>
                      <a:pt x="237" y="634"/>
                      <a:pt x="230" y="645"/>
                    </a:cubicBezTo>
                    <a:cubicBezTo>
                      <a:pt x="223" y="656"/>
                      <a:pt x="212" y="673"/>
                      <a:pt x="203" y="669"/>
                    </a:cubicBezTo>
                    <a:cubicBezTo>
                      <a:pt x="180" y="663"/>
                      <a:pt x="192" y="634"/>
                      <a:pt x="173" y="621"/>
                    </a:cubicBezTo>
                    <a:cubicBezTo>
                      <a:pt x="160" y="601"/>
                      <a:pt x="129" y="606"/>
                      <a:pt x="110" y="594"/>
                    </a:cubicBezTo>
                    <a:cubicBezTo>
                      <a:pt x="97" y="575"/>
                      <a:pt x="87" y="562"/>
                      <a:pt x="65" y="555"/>
                    </a:cubicBezTo>
                    <a:cubicBezTo>
                      <a:pt x="56" y="552"/>
                      <a:pt x="23" y="537"/>
                      <a:pt x="23" y="537"/>
                    </a:cubicBezTo>
                    <a:cubicBezTo>
                      <a:pt x="16" y="544"/>
                      <a:pt x="0" y="561"/>
                      <a:pt x="5" y="573"/>
                    </a:cubicBezTo>
                    <a:cubicBezTo>
                      <a:pt x="18" y="577"/>
                      <a:pt x="43" y="617"/>
                      <a:pt x="56" y="621"/>
                    </a:cubicBezTo>
                    <a:cubicBezTo>
                      <a:pt x="80" y="629"/>
                      <a:pt x="110" y="634"/>
                      <a:pt x="134" y="642"/>
                    </a:cubicBezTo>
                    <a:cubicBezTo>
                      <a:pt x="148" y="663"/>
                      <a:pt x="147" y="681"/>
                      <a:pt x="155" y="705"/>
                    </a:cubicBezTo>
                    <a:cubicBezTo>
                      <a:pt x="159" y="732"/>
                      <a:pt x="142" y="776"/>
                      <a:pt x="146" y="804"/>
                    </a:cubicBezTo>
                    <a:cubicBezTo>
                      <a:pt x="150" y="828"/>
                      <a:pt x="177" y="841"/>
                      <a:pt x="182" y="852"/>
                    </a:cubicBezTo>
                    <a:cubicBezTo>
                      <a:pt x="187" y="863"/>
                      <a:pt x="179" y="848"/>
                      <a:pt x="179" y="873"/>
                    </a:cubicBezTo>
                    <a:cubicBezTo>
                      <a:pt x="180" y="894"/>
                      <a:pt x="176" y="977"/>
                      <a:pt x="179" y="1002"/>
                    </a:cubicBezTo>
                    <a:cubicBezTo>
                      <a:pt x="180" y="1030"/>
                      <a:pt x="182" y="1031"/>
                      <a:pt x="185" y="1041"/>
                    </a:cubicBezTo>
                    <a:cubicBezTo>
                      <a:pt x="188" y="1052"/>
                      <a:pt x="199" y="1056"/>
                      <a:pt x="200" y="1065"/>
                    </a:cubicBezTo>
                    <a:cubicBezTo>
                      <a:pt x="201" y="1074"/>
                      <a:pt x="193" y="1085"/>
                      <a:pt x="188" y="1095"/>
                    </a:cubicBezTo>
                    <a:cubicBezTo>
                      <a:pt x="183" y="1099"/>
                      <a:pt x="179" y="1124"/>
                      <a:pt x="173" y="1128"/>
                    </a:cubicBezTo>
                    <a:cubicBezTo>
                      <a:pt x="167" y="1146"/>
                      <a:pt x="158" y="1149"/>
                      <a:pt x="176" y="1155"/>
                    </a:cubicBezTo>
                    <a:cubicBezTo>
                      <a:pt x="178" y="1161"/>
                      <a:pt x="198" y="1176"/>
                      <a:pt x="200" y="1182"/>
                    </a:cubicBezTo>
                    <a:cubicBezTo>
                      <a:pt x="209" y="1211"/>
                      <a:pt x="202" y="1230"/>
                      <a:pt x="239" y="1230"/>
                    </a:cubicBez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44" name="Freeform 23"/>
              <p:cNvSpPr>
                <a:spLocks noChangeAspect="1"/>
              </p:cNvSpPr>
              <p:nvPr/>
            </p:nvSpPr>
            <p:spPr bwMode="auto">
              <a:xfrm>
                <a:off x="3126" y="3295"/>
                <a:ext cx="399" cy="329"/>
              </a:xfrm>
              <a:custGeom>
                <a:avLst/>
                <a:gdLst>
                  <a:gd name="T0" fmla="*/ 399 w 399"/>
                  <a:gd name="T1" fmla="*/ 80 h 329"/>
                  <a:gd name="T2" fmla="*/ 372 w 399"/>
                  <a:gd name="T3" fmla="*/ 98 h 329"/>
                  <a:gd name="T4" fmla="*/ 336 w 399"/>
                  <a:gd name="T5" fmla="*/ 107 h 329"/>
                  <a:gd name="T6" fmla="*/ 276 w 399"/>
                  <a:gd name="T7" fmla="*/ 83 h 329"/>
                  <a:gd name="T8" fmla="*/ 213 w 399"/>
                  <a:gd name="T9" fmla="*/ 38 h 329"/>
                  <a:gd name="T10" fmla="*/ 177 w 399"/>
                  <a:gd name="T11" fmla="*/ 5 h 329"/>
                  <a:gd name="T12" fmla="*/ 15 w 399"/>
                  <a:gd name="T13" fmla="*/ 14 h 329"/>
                  <a:gd name="T14" fmla="*/ 0 w 399"/>
                  <a:gd name="T15" fmla="*/ 53 h 329"/>
                  <a:gd name="T16" fmla="*/ 21 w 399"/>
                  <a:gd name="T17" fmla="*/ 113 h 329"/>
                  <a:gd name="T18" fmla="*/ 72 w 399"/>
                  <a:gd name="T19" fmla="*/ 137 h 329"/>
                  <a:gd name="T20" fmla="*/ 117 w 399"/>
                  <a:gd name="T21" fmla="*/ 164 h 329"/>
                  <a:gd name="T22" fmla="*/ 135 w 399"/>
                  <a:gd name="T23" fmla="*/ 170 h 329"/>
                  <a:gd name="T24" fmla="*/ 162 w 399"/>
                  <a:gd name="T25" fmla="*/ 200 h 329"/>
                  <a:gd name="T26" fmla="*/ 183 w 399"/>
                  <a:gd name="T27" fmla="*/ 236 h 329"/>
                  <a:gd name="T28" fmla="*/ 180 w 399"/>
                  <a:gd name="T29" fmla="*/ 281 h 329"/>
                  <a:gd name="T30" fmla="*/ 147 w 399"/>
                  <a:gd name="T31" fmla="*/ 302 h 329"/>
                  <a:gd name="T32" fmla="*/ 75 w 399"/>
                  <a:gd name="T33" fmla="*/ 329 h 3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9"/>
                  <a:gd name="T52" fmla="*/ 0 h 329"/>
                  <a:gd name="T53" fmla="*/ 399 w 399"/>
                  <a:gd name="T54" fmla="*/ 329 h 3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9" h="329">
                    <a:moveTo>
                      <a:pt x="399" y="80"/>
                    </a:moveTo>
                    <a:cubicBezTo>
                      <a:pt x="384" y="84"/>
                      <a:pt x="386" y="92"/>
                      <a:pt x="372" y="98"/>
                    </a:cubicBezTo>
                    <a:cubicBezTo>
                      <a:pt x="366" y="101"/>
                      <a:pt x="336" y="107"/>
                      <a:pt x="336" y="107"/>
                    </a:cubicBezTo>
                    <a:cubicBezTo>
                      <a:pt x="303" y="104"/>
                      <a:pt x="298" y="105"/>
                      <a:pt x="276" y="83"/>
                    </a:cubicBezTo>
                    <a:cubicBezTo>
                      <a:pt x="253" y="72"/>
                      <a:pt x="231" y="51"/>
                      <a:pt x="213" y="38"/>
                    </a:cubicBezTo>
                    <a:cubicBezTo>
                      <a:pt x="206" y="27"/>
                      <a:pt x="190" y="9"/>
                      <a:pt x="177" y="5"/>
                    </a:cubicBezTo>
                    <a:cubicBezTo>
                      <a:pt x="145" y="0"/>
                      <a:pt x="42" y="6"/>
                      <a:pt x="15" y="14"/>
                    </a:cubicBezTo>
                    <a:cubicBezTo>
                      <a:pt x="10" y="30"/>
                      <a:pt x="5" y="38"/>
                      <a:pt x="0" y="53"/>
                    </a:cubicBezTo>
                    <a:cubicBezTo>
                      <a:pt x="1" y="66"/>
                      <a:pt x="16" y="101"/>
                      <a:pt x="21" y="113"/>
                    </a:cubicBezTo>
                    <a:cubicBezTo>
                      <a:pt x="36" y="130"/>
                      <a:pt x="56" y="129"/>
                      <a:pt x="72" y="137"/>
                    </a:cubicBezTo>
                    <a:cubicBezTo>
                      <a:pt x="81" y="140"/>
                      <a:pt x="108" y="161"/>
                      <a:pt x="117" y="164"/>
                    </a:cubicBezTo>
                    <a:cubicBezTo>
                      <a:pt x="123" y="166"/>
                      <a:pt x="135" y="170"/>
                      <a:pt x="135" y="170"/>
                    </a:cubicBezTo>
                    <a:cubicBezTo>
                      <a:pt x="144" y="184"/>
                      <a:pt x="147" y="195"/>
                      <a:pt x="162" y="200"/>
                    </a:cubicBezTo>
                    <a:cubicBezTo>
                      <a:pt x="170" y="212"/>
                      <a:pt x="178" y="222"/>
                      <a:pt x="183" y="236"/>
                    </a:cubicBezTo>
                    <a:cubicBezTo>
                      <a:pt x="182" y="251"/>
                      <a:pt x="182" y="266"/>
                      <a:pt x="180" y="281"/>
                    </a:cubicBezTo>
                    <a:cubicBezTo>
                      <a:pt x="178" y="293"/>
                      <a:pt x="156" y="297"/>
                      <a:pt x="147" y="302"/>
                    </a:cubicBezTo>
                    <a:cubicBezTo>
                      <a:pt x="126" y="314"/>
                      <a:pt x="101" y="329"/>
                      <a:pt x="75" y="329"/>
                    </a:cubicBez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45" name="Freeform 24"/>
              <p:cNvSpPr>
                <a:spLocks noChangeAspect="1"/>
              </p:cNvSpPr>
              <p:nvPr/>
            </p:nvSpPr>
            <p:spPr bwMode="auto">
              <a:xfrm>
                <a:off x="3273" y="3564"/>
                <a:ext cx="42" cy="114"/>
              </a:xfrm>
              <a:custGeom>
                <a:avLst/>
                <a:gdLst>
                  <a:gd name="T0" fmla="*/ 33 w 42"/>
                  <a:gd name="T1" fmla="*/ 0 h 114"/>
                  <a:gd name="T2" fmla="*/ 39 w 42"/>
                  <a:gd name="T3" fmla="*/ 18 h 114"/>
                  <a:gd name="T4" fmla="*/ 42 w 42"/>
                  <a:gd name="T5" fmla="*/ 27 h 114"/>
                  <a:gd name="T6" fmla="*/ 39 w 42"/>
                  <a:gd name="T7" fmla="*/ 84 h 114"/>
                  <a:gd name="T8" fmla="*/ 0 w 42"/>
                  <a:gd name="T9" fmla="*/ 114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114"/>
                  <a:gd name="T17" fmla="*/ 42 w 42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114">
                    <a:moveTo>
                      <a:pt x="33" y="0"/>
                    </a:moveTo>
                    <a:cubicBezTo>
                      <a:pt x="35" y="6"/>
                      <a:pt x="37" y="12"/>
                      <a:pt x="39" y="18"/>
                    </a:cubicBezTo>
                    <a:cubicBezTo>
                      <a:pt x="40" y="21"/>
                      <a:pt x="42" y="27"/>
                      <a:pt x="42" y="27"/>
                    </a:cubicBezTo>
                    <a:cubicBezTo>
                      <a:pt x="41" y="46"/>
                      <a:pt x="42" y="65"/>
                      <a:pt x="39" y="84"/>
                    </a:cubicBezTo>
                    <a:cubicBezTo>
                      <a:pt x="37" y="98"/>
                      <a:pt x="9" y="105"/>
                      <a:pt x="0" y="114"/>
                    </a:cubicBez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" name="Group 25"/>
            <p:cNvGrpSpPr>
              <a:grpSpLocks noChangeAspect="1"/>
            </p:cNvGrpSpPr>
            <p:nvPr/>
          </p:nvGrpSpPr>
          <p:grpSpPr bwMode="auto">
            <a:xfrm>
              <a:off x="2723" y="2884"/>
              <a:ext cx="800" cy="1230"/>
              <a:chOff x="2725" y="2883"/>
              <a:chExt cx="800" cy="1230"/>
            </a:xfrm>
          </p:grpSpPr>
          <p:sp>
            <p:nvSpPr>
              <p:cNvPr id="16440" name="Freeform 26"/>
              <p:cNvSpPr>
                <a:spLocks noChangeAspect="1"/>
              </p:cNvSpPr>
              <p:nvPr/>
            </p:nvSpPr>
            <p:spPr bwMode="auto">
              <a:xfrm>
                <a:off x="2725" y="2883"/>
                <a:ext cx="596" cy="1230"/>
              </a:xfrm>
              <a:custGeom>
                <a:avLst/>
                <a:gdLst>
                  <a:gd name="T0" fmla="*/ 596 w 596"/>
                  <a:gd name="T1" fmla="*/ 0 h 1230"/>
                  <a:gd name="T2" fmla="*/ 575 w 596"/>
                  <a:gd name="T3" fmla="*/ 30 h 1230"/>
                  <a:gd name="T4" fmla="*/ 566 w 596"/>
                  <a:gd name="T5" fmla="*/ 63 h 1230"/>
                  <a:gd name="T6" fmla="*/ 578 w 596"/>
                  <a:gd name="T7" fmla="*/ 102 h 1230"/>
                  <a:gd name="T8" fmla="*/ 584 w 596"/>
                  <a:gd name="T9" fmla="*/ 168 h 1230"/>
                  <a:gd name="T10" fmla="*/ 539 w 596"/>
                  <a:gd name="T11" fmla="*/ 240 h 1230"/>
                  <a:gd name="T12" fmla="*/ 494 w 596"/>
                  <a:gd name="T13" fmla="*/ 315 h 1230"/>
                  <a:gd name="T14" fmla="*/ 419 w 596"/>
                  <a:gd name="T15" fmla="*/ 423 h 1230"/>
                  <a:gd name="T16" fmla="*/ 365 w 596"/>
                  <a:gd name="T17" fmla="*/ 537 h 1230"/>
                  <a:gd name="T18" fmla="*/ 344 w 596"/>
                  <a:gd name="T19" fmla="*/ 573 h 1230"/>
                  <a:gd name="T20" fmla="*/ 296 w 596"/>
                  <a:gd name="T21" fmla="*/ 594 h 1230"/>
                  <a:gd name="T22" fmla="*/ 245 w 596"/>
                  <a:gd name="T23" fmla="*/ 603 h 1230"/>
                  <a:gd name="T24" fmla="*/ 230 w 596"/>
                  <a:gd name="T25" fmla="*/ 645 h 1230"/>
                  <a:gd name="T26" fmla="*/ 203 w 596"/>
                  <a:gd name="T27" fmla="*/ 669 h 1230"/>
                  <a:gd name="T28" fmla="*/ 173 w 596"/>
                  <a:gd name="T29" fmla="*/ 621 h 1230"/>
                  <a:gd name="T30" fmla="*/ 110 w 596"/>
                  <a:gd name="T31" fmla="*/ 594 h 1230"/>
                  <a:gd name="T32" fmla="*/ 65 w 596"/>
                  <a:gd name="T33" fmla="*/ 555 h 1230"/>
                  <a:gd name="T34" fmla="*/ 23 w 596"/>
                  <a:gd name="T35" fmla="*/ 537 h 1230"/>
                  <a:gd name="T36" fmla="*/ 5 w 596"/>
                  <a:gd name="T37" fmla="*/ 573 h 1230"/>
                  <a:gd name="T38" fmla="*/ 56 w 596"/>
                  <a:gd name="T39" fmla="*/ 621 h 1230"/>
                  <a:gd name="T40" fmla="*/ 134 w 596"/>
                  <a:gd name="T41" fmla="*/ 642 h 1230"/>
                  <a:gd name="T42" fmla="*/ 155 w 596"/>
                  <a:gd name="T43" fmla="*/ 705 h 1230"/>
                  <a:gd name="T44" fmla="*/ 146 w 596"/>
                  <a:gd name="T45" fmla="*/ 804 h 1230"/>
                  <a:gd name="T46" fmla="*/ 182 w 596"/>
                  <a:gd name="T47" fmla="*/ 852 h 1230"/>
                  <a:gd name="T48" fmla="*/ 179 w 596"/>
                  <a:gd name="T49" fmla="*/ 873 h 1230"/>
                  <a:gd name="T50" fmla="*/ 179 w 596"/>
                  <a:gd name="T51" fmla="*/ 1002 h 1230"/>
                  <a:gd name="T52" fmla="*/ 185 w 596"/>
                  <a:gd name="T53" fmla="*/ 1041 h 1230"/>
                  <a:gd name="T54" fmla="*/ 200 w 596"/>
                  <a:gd name="T55" fmla="*/ 1065 h 1230"/>
                  <a:gd name="T56" fmla="*/ 188 w 596"/>
                  <a:gd name="T57" fmla="*/ 1095 h 1230"/>
                  <a:gd name="T58" fmla="*/ 173 w 596"/>
                  <a:gd name="T59" fmla="*/ 1128 h 1230"/>
                  <a:gd name="T60" fmla="*/ 176 w 596"/>
                  <a:gd name="T61" fmla="*/ 1155 h 1230"/>
                  <a:gd name="T62" fmla="*/ 200 w 596"/>
                  <a:gd name="T63" fmla="*/ 1182 h 1230"/>
                  <a:gd name="T64" fmla="*/ 239 w 596"/>
                  <a:gd name="T65" fmla="*/ 1230 h 123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96"/>
                  <a:gd name="T100" fmla="*/ 0 h 1230"/>
                  <a:gd name="T101" fmla="*/ 596 w 596"/>
                  <a:gd name="T102" fmla="*/ 1230 h 123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96" h="1230">
                    <a:moveTo>
                      <a:pt x="596" y="0"/>
                    </a:moveTo>
                    <a:cubicBezTo>
                      <a:pt x="592" y="12"/>
                      <a:pt x="579" y="18"/>
                      <a:pt x="575" y="30"/>
                    </a:cubicBezTo>
                    <a:cubicBezTo>
                      <a:pt x="570" y="40"/>
                      <a:pt x="567" y="52"/>
                      <a:pt x="566" y="63"/>
                    </a:cubicBezTo>
                    <a:cubicBezTo>
                      <a:pt x="568" y="80"/>
                      <a:pt x="569" y="88"/>
                      <a:pt x="578" y="102"/>
                    </a:cubicBezTo>
                    <a:cubicBezTo>
                      <a:pt x="580" y="119"/>
                      <a:pt x="590" y="145"/>
                      <a:pt x="584" y="168"/>
                    </a:cubicBezTo>
                    <a:cubicBezTo>
                      <a:pt x="578" y="191"/>
                      <a:pt x="554" y="216"/>
                      <a:pt x="539" y="240"/>
                    </a:cubicBezTo>
                    <a:cubicBezTo>
                      <a:pt x="525" y="276"/>
                      <a:pt x="514" y="287"/>
                      <a:pt x="494" y="315"/>
                    </a:cubicBezTo>
                    <a:cubicBezTo>
                      <a:pt x="477" y="339"/>
                      <a:pt x="440" y="386"/>
                      <a:pt x="419" y="423"/>
                    </a:cubicBezTo>
                    <a:cubicBezTo>
                      <a:pt x="408" y="460"/>
                      <a:pt x="401" y="513"/>
                      <a:pt x="365" y="537"/>
                    </a:cubicBezTo>
                    <a:cubicBezTo>
                      <a:pt x="356" y="551"/>
                      <a:pt x="357" y="564"/>
                      <a:pt x="344" y="573"/>
                    </a:cubicBezTo>
                    <a:cubicBezTo>
                      <a:pt x="331" y="584"/>
                      <a:pt x="312" y="589"/>
                      <a:pt x="296" y="594"/>
                    </a:cubicBezTo>
                    <a:cubicBezTo>
                      <a:pt x="280" y="599"/>
                      <a:pt x="256" y="595"/>
                      <a:pt x="245" y="603"/>
                    </a:cubicBezTo>
                    <a:cubicBezTo>
                      <a:pt x="226" y="612"/>
                      <a:pt x="237" y="634"/>
                      <a:pt x="230" y="645"/>
                    </a:cubicBezTo>
                    <a:cubicBezTo>
                      <a:pt x="223" y="656"/>
                      <a:pt x="212" y="673"/>
                      <a:pt x="203" y="669"/>
                    </a:cubicBezTo>
                    <a:cubicBezTo>
                      <a:pt x="180" y="663"/>
                      <a:pt x="192" y="634"/>
                      <a:pt x="173" y="621"/>
                    </a:cubicBezTo>
                    <a:cubicBezTo>
                      <a:pt x="160" y="601"/>
                      <a:pt x="129" y="606"/>
                      <a:pt x="110" y="594"/>
                    </a:cubicBezTo>
                    <a:cubicBezTo>
                      <a:pt x="97" y="575"/>
                      <a:pt x="87" y="562"/>
                      <a:pt x="65" y="555"/>
                    </a:cubicBezTo>
                    <a:cubicBezTo>
                      <a:pt x="56" y="552"/>
                      <a:pt x="23" y="537"/>
                      <a:pt x="23" y="537"/>
                    </a:cubicBezTo>
                    <a:cubicBezTo>
                      <a:pt x="16" y="544"/>
                      <a:pt x="0" y="561"/>
                      <a:pt x="5" y="573"/>
                    </a:cubicBezTo>
                    <a:cubicBezTo>
                      <a:pt x="18" y="577"/>
                      <a:pt x="43" y="617"/>
                      <a:pt x="56" y="621"/>
                    </a:cubicBezTo>
                    <a:cubicBezTo>
                      <a:pt x="80" y="629"/>
                      <a:pt x="110" y="634"/>
                      <a:pt x="134" y="642"/>
                    </a:cubicBezTo>
                    <a:cubicBezTo>
                      <a:pt x="148" y="663"/>
                      <a:pt x="147" y="681"/>
                      <a:pt x="155" y="705"/>
                    </a:cubicBezTo>
                    <a:cubicBezTo>
                      <a:pt x="159" y="732"/>
                      <a:pt x="142" y="776"/>
                      <a:pt x="146" y="804"/>
                    </a:cubicBezTo>
                    <a:cubicBezTo>
                      <a:pt x="150" y="828"/>
                      <a:pt x="177" y="841"/>
                      <a:pt x="182" y="852"/>
                    </a:cubicBezTo>
                    <a:cubicBezTo>
                      <a:pt x="187" y="863"/>
                      <a:pt x="179" y="848"/>
                      <a:pt x="179" y="873"/>
                    </a:cubicBezTo>
                    <a:cubicBezTo>
                      <a:pt x="180" y="894"/>
                      <a:pt x="176" y="977"/>
                      <a:pt x="179" y="1002"/>
                    </a:cubicBezTo>
                    <a:cubicBezTo>
                      <a:pt x="180" y="1030"/>
                      <a:pt x="182" y="1031"/>
                      <a:pt x="185" y="1041"/>
                    </a:cubicBezTo>
                    <a:cubicBezTo>
                      <a:pt x="188" y="1052"/>
                      <a:pt x="199" y="1056"/>
                      <a:pt x="200" y="1065"/>
                    </a:cubicBezTo>
                    <a:cubicBezTo>
                      <a:pt x="201" y="1074"/>
                      <a:pt x="193" y="1085"/>
                      <a:pt x="188" y="1095"/>
                    </a:cubicBezTo>
                    <a:cubicBezTo>
                      <a:pt x="183" y="1099"/>
                      <a:pt x="179" y="1124"/>
                      <a:pt x="173" y="1128"/>
                    </a:cubicBezTo>
                    <a:cubicBezTo>
                      <a:pt x="167" y="1146"/>
                      <a:pt x="158" y="1149"/>
                      <a:pt x="176" y="1155"/>
                    </a:cubicBezTo>
                    <a:cubicBezTo>
                      <a:pt x="178" y="1161"/>
                      <a:pt x="198" y="1176"/>
                      <a:pt x="200" y="1182"/>
                    </a:cubicBezTo>
                    <a:cubicBezTo>
                      <a:pt x="209" y="1211"/>
                      <a:pt x="202" y="1230"/>
                      <a:pt x="239" y="123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41" name="Freeform 27"/>
              <p:cNvSpPr>
                <a:spLocks noChangeAspect="1"/>
              </p:cNvSpPr>
              <p:nvPr/>
            </p:nvSpPr>
            <p:spPr bwMode="auto">
              <a:xfrm>
                <a:off x="3126" y="3295"/>
                <a:ext cx="399" cy="329"/>
              </a:xfrm>
              <a:custGeom>
                <a:avLst/>
                <a:gdLst>
                  <a:gd name="T0" fmla="*/ 399 w 399"/>
                  <a:gd name="T1" fmla="*/ 80 h 329"/>
                  <a:gd name="T2" fmla="*/ 372 w 399"/>
                  <a:gd name="T3" fmla="*/ 98 h 329"/>
                  <a:gd name="T4" fmla="*/ 336 w 399"/>
                  <a:gd name="T5" fmla="*/ 107 h 329"/>
                  <a:gd name="T6" fmla="*/ 276 w 399"/>
                  <a:gd name="T7" fmla="*/ 83 h 329"/>
                  <a:gd name="T8" fmla="*/ 213 w 399"/>
                  <a:gd name="T9" fmla="*/ 38 h 329"/>
                  <a:gd name="T10" fmla="*/ 177 w 399"/>
                  <a:gd name="T11" fmla="*/ 5 h 329"/>
                  <a:gd name="T12" fmla="*/ 15 w 399"/>
                  <a:gd name="T13" fmla="*/ 14 h 329"/>
                  <a:gd name="T14" fmla="*/ 0 w 399"/>
                  <a:gd name="T15" fmla="*/ 53 h 329"/>
                  <a:gd name="T16" fmla="*/ 21 w 399"/>
                  <a:gd name="T17" fmla="*/ 113 h 329"/>
                  <a:gd name="T18" fmla="*/ 72 w 399"/>
                  <a:gd name="T19" fmla="*/ 137 h 329"/>
                  <a:gd name="T20" fmla="*/ 117 w 399"/>
                  <a:gd name="T21" fmla="*/ 164 h 329"/>
                  <a:gd name="T22" fmla="*/ 135 w 399"/>
                  <a:gd name="T23" fmla="*/ 170 h 329"/>
                  <a:gd name="T24" fmla="*/ 162 w 399"/>
                  <a:gd name="T25" fmla="*/ 200 h 329"/>
                  <a:gd name="T26" fmla="*/ 183 w 399"/>
                  <a:gd name="T27" fmla="*/ 236 h 329"/>
                  <a:gd name="T28" fmla="*/ 180 w 399"/>
                  <a:gd name="T29" fmla="*/ 281 h 329"/>
                  <a:gd name="T30" fmla="*/ 147 w 399"/>
                  <a:gd name="T31" fmla="*/ 302 h 329"/>
                  <a:gd name="T32" fmla="*/ 75 w 399"/>
                  <a:gd name="T33" fmla="*/ 329 h 3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9"/>
                  <a:gd name="T52" fmla="*/ 0 h 329"/>
                  <a:gd name="T53" fmla="*/ 399 w 399"/>
                  <a:gd name="T54" fmla="*/ 329 h 3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9" h="329">
                    <a:moveTo>
                      <a:pt x="399" y="80"/>
                    </a:moveTo>
                    <a:cubicBezTo>
                      <a:pt x="384" y="84"/>
                      <a:pt x="386" y="92"/>
                      <a:pt x="372" y="98"/>
                    </a:cubicBezTo>
                    <a:cubicBezTo>
                      <a:pt x="366" y="101"/>
                      <a:pt x="336" y="107"/>
                      <a:pt x="336" y="107"/>
                    </a:cubicBezTo>
                    <a:cubicBezTo>
                      <a:pt x="303" y="104"/>
                      <a:pt x="298" y="105"/>
                      <a:pt x="276" y="83"/>
                    </a:cubicBezTo>
                    <a:cubicBezTo>
                      <a:pt x="253" y="72"/>
                      <a:pt x="231" y="51"/>
                      <a:pt x="213" y="38"/>
                    </a:cubicBezTo>
                    <a:cubicBezTo>
                      <a:pt x="206" y="27"/>
                      <a:pt x="190" y="9"/>
                      <a:pt x="177" y="5"/>
                    </a:cubicBezTo>
                    <a:cubicBezTo>
                      <a:pt x="145" y="0"/>
                      <a:pt x="42" y="6"/>
                      <a:pt x="15" y="14"/>
                    </a:cubicBezTo>
                    <a:cubicBezTo>
                      <a:pt x="10" y="30"/>
                      <a:pt x="5" y="38"/>
                      <a:pt x="0" y="53"/>
                    </a:cubicBezTo>
                    <a:cubicBezTo>
                      <a:pt x="1" y="66"/>
                      <a:pt x="16" y="101"/>
                      <a:pt x="21" y="113"/>
                    </a:cubicBezTo>
                    <a:cubicBezTo>
                      <a:pt x="36" y="130"/>
                      <a:pt x="56" y="129"/>
                      <a:pt x="72" y="137"/>
                    </a:cubicBezTo>
                    <a:cubicBezTo>
                      <a:pt x="81" y="140"/>
                      <a:pt x="108" y="161"/>
                      <a:pt x="117" y="164"/>
                    </a:cubicBezTo>
                    <a:cubicBezTo>
                      <a:pt x="123" y="166"/>
                      <a:pt x="135" y="170"/>
                      <a:pt x="135" y="170"/>
                    </a:cubicBezTo>
                    <a:cubicBezTo>
                      <a:pt x="144" y="184"/>
                      <a:pt x="147" y="195"/>
                      <a:pt x="162" y="200"/>
                    </a:cubicBezTo>
                    <a:cubicBezTo>
                      <a:pt x="170" y="212"/>
                      <a:pt x="178" y="222"/>
                      <a:pt x="183" y="236"/>
                    </a:cubicBezTo>
                    <a:cubicBezTo>
                      <a:pt x="182" y="251"/>
                      <a:pt x="182" y="266"/>
                      <a:pt x="180" y="281"/>
                    </a:cubicBezTo>
                    <a:cubicBezTo>
                      <a:pt x="178" y="293"/>
                      <a:pt x="156" y="297"/>
                      <a:pt x="147" y="302"/>
                    </a:cubicBezTo>
                    <a:cubicBezTo>
                      <a:pt x="126" y="314"/>
                      <a:pt x="101" y="329"/>
                      <a:pt x="75" y="329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42" name="Freeform 28"/>
              <p:cNvSpPr>
                <a:spLocks noChangeAspect="1"/>
              </p:cNvSpPr>
              <p:nvPr/>
            </p:nvSpPr>
            <p:spPr bwMode="auto">
              <a:xfrm>
                <a:off x="3273" y="3564"/>
                <a:ext cx="42" cy="114"/>
              </a:xfrm>
              <a:custGeom>
                <a:avLst/>
                <a:gdLst>
                  <a:gd name="T0" fmla="*/ 33 w 42"/>
                  <a:gd name="T1" fmla="*/ 0 h 114"/>
                  <a:gd name="T2" fmla="*/ 39 w 42"/>
                  <a:gd name="T3" fmla="*/ 18 h 114"/>
                  <a:gd name="T4" fmla="*/ 42 w 42"/>
                  <a:gd name="T5" fmla="*/ 27 h 114"/>
                  <a:gd name="T6" fmla="*/ 39 w 42"/>
                  <a:gd name="T7" fmla="*/ 84 h 114"/>
                  <a:gd name="T8" fmla="*/ 0 w 42"/>
                  <a:gd name="T9" fmla="*/ 114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114"/>
                  <a:gd name="T17" fmla="*/ 42 w 42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114">
                    <a:moveTo>
                      <a:pt x="33" y="0"/>
                    </a:moveTo>
                    <a:cubicBezTo>
                      <a:pt x="35" y="6"/>
                      <a:pt x="37" y="12"/>
                      <a:pt x="39" y="18"/>
                    </a:cubicBezTo>
                    <a:cubicBezTo>
                      <a:pt x="40" y="21"/>
                      <a:pt x="42" y="27"/>
                      <a:pt x="42" y="27"/>
                    </a:cubicBezTo>
                    <a:cubicBezTo>
                      <a:pt x="41" y="46"/>
                      <a:pt x="42" y="65"/>
                      <a:pt x="39" y="84"/>
                    </a:cubicBezTo>
                    <a:cubicBezTo>
                      <a:pt x="37" y="98"/>
                      <a:pt x="9" y="105"/>
                      <a:pt x="0" y="114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8" name="Group 29"/>
          <p:cNvGrpSpPr>
            <a:grpSpLocks noChangeAspect="1"/>
          </p:cNvGrpSpPr>
          <p:nvPr/>
        </p:nvGrpSpPr>
        <p:grpSpPr bwMode="auto">
          <a:xfrm>
            <a:off x="900113" y="4044950"/>
            <a:ext cx="2616200" cy="2120900"/>
            <a:chOff x="2345" y="7620"/>
            <a:chExt cx="5696" cy="5006"/>
          </a:xfrm>
        </p:grpSpPr>
        <p:sp>
          <p:nvSpPr>
            <p:cNvPr id="16434" name="Freeform 30"/>
            <p:cNvSpPr>
              <a:spLocks noChangeAspect="1"/>
            </p:cNvSpPr>
            <p:nvPr/>
          </p:nvSpPr>
          <p:spPr bwMode="auto">
            <a:xfrm>
              <a:off x="3395" y="7620"/>
              <a:ext cx="4646" cy="3019"/>
            </a:xfrm>
            <a:custGeom>
              <a:avLst/>
              <a:gdLst>
                <a:gd name="T0" fmla="*/ 4646 w 4646"/>
                <a:gd name="T1" fmla="*/ 2345 h 3019"/>
                <a:gd name="T2" fmla="*/ 4480 w 4646"/>
                <a:gd name="T3" fmla="*/ 2515 h 3019"/>
                <a:gd name="T4" fmla="*/ 4250 w 4646"/>
                <a:gd name="T5" fmla="*/ 2680 h 3019"/>
                <a:gd name="T6" fmla="*/ 4040 w 4646"/>
                <a:gd name="T7" fmla="*/ 2820 h 3019"/>
                <a:gd name="T8" fmla="*/ 3880 w 4646"/>
                <a:gd name="T9" fmla="*/ 2880 h 3019"/>
                <a:gd name="T10" fmla="*/ 3730 w 4646"/>
                <a:gd name="T11" fmla="*/ 2900 h 3019"/>
                <a:gd name="T12" fmla="*/ 3530 w 4646"/>
                <a:gd name="T13" fmla="*/ 2960 h 3019"/>
                <a:gd name="T14" fmla="*/ 3385 w 4646"/>
                <a:gd name="T15" fmla="*/ 2980 h 3019"/>
                <a:gd name="T16" fmla="*/ 3264 w 4646"/>
                <a:gd name="T17" fmla="*/ 2990 h 3019"/>
                <a:gd name="T18" fmla="*/ 3125 w 4646"/>
                <a:gd name="T19" fmla="*/ 2990 h 3019"/>
                <a:gd name="T20" fmla="*/ 2955 w 4646"/>
                <a:gd name="T21" fmla="*/ 2990 h 3019"/>
                <a:gd name="T22" fmla="*/ 2545 w 4646"/>
                <a:gd name="T23" fmla="*/ 2985 h 3019"/>
                <a:gd name="T24" fmla="*/ 2031 w 4646"/>
                <a:gd name="T25" fmla="*/ 2783 h 3019"/>
                <a:gd name="T26" fmla="*/ 1835 w 4646"/>
                <a:gd name="T27" fmla="*/ 2695 h 3019"/>
                <a:gd name="T28" fmla="*/ 1715 w 4646"/>
                <a:gd name="T29" fmla="*/ 2580 h 3019"/>
                <a:gd name="T30" fmla="*/ 1540 w 4646"/>
                <a:gd name="T31" fmla="*/ 2245 h 3019"/>
                <a:gd name="T32" fmla="*/ 1470 w 4646"/>
                <a:gd name="T33" fmla="*/ 2110 h 3019"/>
                <a:gd name="T34" fmla="*/ 1385 w 4646"/>
                <a:gd name="T35" fmla="*/ 1970 h 3019"/>
                <a:gd name="T36" fmla="*/ 1295 w 4646"/>
                <a:gd name="T37" fmla="*/ 1760 h 3019"/>
                <a:gd name="T38" fmla="*/ 1220 w 4646"/>
                <a:gd name="T39" fmla="*/ 1575 h 3019"/>
                <a:gd name="T40" fmla="*/ 1160 w 4646"/>
                <a:gd name="T41" fmla="*/ 1445 h 3019"/>
                <a:gd name="T42" fmla="*/ 1070 w 4646"/>
                <a:gd name="T43" fmla="*/ 1200 h 3019"/>
                <a:gd name="T44" fmla="*/ 960 w 4646"/>
                <a:gd name="T45" fmla="*/ 1015 h 3019"/>
                <a:gd name="T46" fmla="*/ 750 w 4646"/>
                <a:gd name="T47" fmla="*/ 715 h 3019"/>
                <a:gd name="T48" fmla="*/ 660 w 4646"/>
                <a:gd name="T49" fmla="*/ 582 h 3019"/>
                <a:gd name="T50" fmla="*/ 625 w 4646"/>
                <a:gd name="T51" fmla="*/ 525 h 3019"/>
                <a:gd name="T52" fmla="*/ 579 w 4646"/>
                <a:gd name="T53" fmla="*/ 456 h 3019"/>
                <a:gd name="T54" fmla="*/ 476 w 4646"/>
                <a:gd name="T55" fmla="*/ 352 h 3019"/>
                <a:gd name="T56" fmla="*/ 0 w 4646"/>
                <a:gd name="T57" fmla="*/ 0 h 301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646"/>
                <a:gd name="T88" fmla="*/ 0 h 3019"/>
                <a:gd name="T89" fmla="*/ 4646 w 4646"/>
                <a:gd name="T90" fmla="*/ 3019 h 301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646" h="3019">
                  <a:moveTo>
                    <a:pt x="4646" y="2345"/>
                  </a:moveTo>
                  <a:cubicBezTo>
                    <a:pt x="4614" y="2373"/>
                    <a:pt x="4546" y="2459"/>
                    <a:pt x="4480" y="2515"/>
                  </a:cubicBezTo>
                  <a:cubicBezTo>
                    <a:pt x="4414" y="2571"/>
                    <a:pt x="4323" y="2629"/>
                    <a:pt x="4250" y="2680"/>
                  </a:cubicBezTo>
                  <a:cubicBezTo>
                    <a:pt x="4173" y="2731"/>
                    <a:pt x="4102" y="2787"/>
                    <a:pt x="4040" y="2820"/>
                  </a:cubicBezTo>
                  <a:cubicBezTo>
                    <a:pt x="4029" y="2824"/>
                    <a:pt x="3905" y="2865"/>
                    <a:pt x="3880" y="2880"/>
                  </a:cubicBezTo>
                  <a:cubicBezTo>
                    <a:pt x="3849" y="2901"/>
                    <a:pt x="3770" y="2887"/>
                    <a:pt x="3730" y="2900"/>
                  </a:cubicBezTo>
                  <a:cubicBezTo>
                    <a:pt x="3656" y="2924"/>
                    <a:pt x="3608" y="2952"/>
                    <a:pt x="3530" y="2960"/>
                  </a:cubicBezTo>
                  <a:cubicBezTo>
                    <a:pt x="3472" y="2966"/>
                    <a:pt x="3443" y="2976"/>
                    <a:pt x="3385" y="2980"/>
                  </a:cubicBezTo>
                  <a:cubicBezTo>
                    <a:pt x="3324" y="2990"/>
                    <a:pt x="3322" y="2970"/>
                    <a:pt x="3264" y="2990"/>
                  </a:cubicBezTo>
                  <a:cubicBezTo>
                    <a:pt x="3241" y="2998"/>
                    <a:pt x="3148" y="2982"/>
                    <a:pt x="3125" y="2990"/>
                  </a:cubicBezTo>
                  <a:cubicBezTo>
                    <a:pt x="3114" y="2994"/>
                    <a:pt x="2966" y="2986"/>
                    <a:pt x="2955" y="2990"/>
                  </a:cubicBezTo>
                  <a:cubicBezTo>
                    <a:pt x="2862" y="2974"/>
                    <a:pt x="2699" y="3019"/>
                    <a:pt x="2545" y="2985"/>
                  </a:cubicBezTo>
                  <a:cubicBezTo>
                    <a:pt x="2391" y="2951"/>
                    <a:pt x="2149" y="2831"/>
                    <a:pt x="2031" y="2783"/>
                  </a:cubicBezTo>
                  <a:cubicBezTo>
                    <a:pt x="1914" y="2732"/>
                    <a:pt x="1888" y="2729"/>
                    <a:pt x="1835" y="2695"/>
                  </a:cubicBezTo>
                  <a:cubicBezTo>
                    <a:pt x="1782" y="2661"/>
                    <a:pt x="1764" y="2655"/>
                    <a:pt x="1715" y="2580"/>
                  </a:cubicBezTo>
                  <a:cubicBezTo>
                    <a:pt x="1667" y="2507"/>
                    <a:pt x="1579" y="2322"/>
                    <a:pt x="1540" y="2245"/>
                  </a:cubicBezTo>
                  <a:cubicBezTo>
                    <a:pt x="1500" y="2166"/>
                    <a:pt x="1496" y="2156"/>
                    <a:pt x="1470" y="2110"/>
                  </a:cubicBezTo>
                  <a:cubicBezTo>
                    <a:pt x="1444" y="2064"/>
                    <a:pt x="1414" y="2028"/>
                    <a:pt x="1385" y="1970"/>
                  </a:cubicBezTo>
                  <a:cubicBezTo>
                    <a:pt x="1359" y="1886"/>
                    <a:pt x="1323" y="1843"/>
                    <a:pt x="1295" y="1760"/>
                  </a:cubicBezTo>
                  <a:cubicBezTo>
                    <a:pt x="1267" y="1694"/>
                    <a:pt x="1230" y="1621"/>
                    <a:pt x="1220" y="1575"/>
                  </a:cubicBezTo>
                  <a:cubicBezTo>
                    <a:pt x="1181" y="1535"/>
                    <a:pt x="1200" y="1484"/>
                    <a:pt x="1160" y="1445"/>
                  </a:cubicBezTo>
                  <a:cubicBezTo>
                    <a:pt x="1132" y="1387"/>
                    <a:pt x="1094" y="1248"/>
                    <a:pt x="1070" y="1200"/>
                  </a:cubicBezTo>
                  <a:cubicBezTo>
                    <a:pt x="1035" y="1135"/>
                    <a:pt x="992" y="1056"/>
                    <a:pt x="960" y="1015"/>
                  </a:cubicBezTo>
                  <a:cubicBezTo>
                    <a:pt x="903" y="935"/>
                    <a:pt x="800" y="787"/>
                    <a:pt x="750" y="715"/>
                  </a:cubicBezTo>
                  <a:cubicBezTo>
                    <a:pt x="735" y="667"/>
                    <a:pt x="688" y="624"/>
                    <a:pt x="660" y="582"/>
                  </a:cubicBezTo>
                  <a:cubicBezTo>
                    <a:pt x="639" y="516"/>
                    <a:pt x="664" y="576"/>
                    <a:pt x="625" y="525"/>
                  </a:cubicBezTo>
                  <a:cubicBezTo>
                    <a:pt x="608" y="503"/>
                    <a:pt x="579" y="456"/>
                    <a:pt x="579" y="456"/>
                  </a:cubicBezTo>
                  <a:cubicBezTo>
                    <a:pt x="560" y="396"/>
                    <a:pt x="535" y="371"/>
                    <a:pt x="476" y="352"/>
                  </a:cubicBezTo>
                  <a:cubicBezTo>
                    <a:pt x="438" y="295"/>
                    <a:pt x="51" y="4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35" name="Freeform 31"/>
            <p:cNvSpPr>
              <a:spLocks noChangeAspect="1"/>
            </p:cNvSpPr>
            <p:nvPr/>
          </p:nvSpPr>
          <p:spPr bwMode="auto">
            <a:xfrm>
              <a:off x="2345" y="10342"/>
              <a:ext cx="2954" cy="1247"/>
            </a:xfrm>
            <a:custGeom>
              <a:avLst/>
              <a:gdLst>
                <a:gd name="T0" fmla="*/ 17 w 2954"/>
                <a:gd name="T1" fmla="*/ 1236 h 1247"/>
                <a:gd name="T2" fmla="*/ 86 w 2954"/>
                <a:gd name="T3" fmla="*/ 1190 h 1247"/>
                <a:gd name="T4" fmla="*/ 160 w 2954"/>
                <a:gd name="T5" fmla="*/ 1173 h 1247"/>
                <a:gd name="T6" fmla="*/ 224 w 2954"/>
                <a:gd name="T7" fmla="*/ 1132 h 1247"/>
                <a:gd name="T8" fmla="*/ 455 w 2954"/>
                <a:gd name="T9" fmla="*/ 1103 h 1247"/>
                <a:gd name="T10" fmla="*/ 870 w 2954"/>
                <a:gd name="T11" fmla="*/ 1188 h 1247"/>
                <a:gd name="T12" fmla="*/ 970 w 2954"/>
                <a:gd name="T13" fmla="*/ 1223 h 1247"/>
                <a:gd name="T14" fmla="*/ 1235 w 2954"/>
                <a:gd name="T15" fmla="*/ 1208 h 1247"/>
                <a:gd name="T16" fmla="*/ 1395 w 2954"/>
                <a:gd name="T17" fmla="*/ 1103 h 1247"/>
                <a:gd name="T18" fmla="*/ 1530 w 2954"/>
                <a:gd name="T19" fmla="*/ 978 h 1247"/>
                <a:gd name="T20" fmla="*/ 1635 w 2954"/>
                <a:gd name="T21" fmla="*/ 878 h 1247"/>
                <a:gd name="T22" fmla="*/ 1722 w 2954"/>
                <a:gd name="T23" fmla="*/ 844 h 1247"/>
                <a:gd name="T24" fmla="*/ 1810 w 2954"/>
                <a:gd name="T25" fmla="*/ 783 h 1247"/>
                <a:gd name="T26" fmla="*/ 1910 w 2954"/>
                <a:gd name="T27" fmla="*/ 648 h 1247"/>
                <a:gd name="T28" fmla="*/ 2010 w 2954"/>
                <a:gd name="T29" fmla="*/ 513 h 1247"/>
                <a:gd name="T30" fmla="*/ 2220 w 2954"/>
                <a:gd name="T31" fmla="*/ 223 h 1247"/>
                <a:gd name="T32" fmla="*/ 2340 w 2954"/>
                <a:gd name="T33" fmla="*/ 183 h 1247"/>
                <a:gd name="T34" fmla="*/ 2436 w 2954"/>
                <a:gd name="T35" fmla="*/ 118 h 1247"/>
                <a:gd name="T36" fmla="*/ 2678 w 2954"/>
                <a:gd name="T37" fmla="*/ 38 h 1247"/>
                <a:gd name="T38" fmla="*/ 2793 w 2954"/>
                <a:gd name="T39" fmla="*/ 3 h 1247"/>
                <a:gd name="T40" fmla="*/ 2954 w 2954"/>
                <a:gd name="T41" fmla="*/ 3 h 124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954"/>
                <a:gd name="T64" fmla="*/ 0 h 1247"/>
                <a:gd name="T65" fmla="*/ 2954 w 2954"/>
                <a:gd name="T66" fmla="*/ 1247 h 124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954" h="1247">
                  <a:moveTo>
                    <a:pt x="17" y="1236"/>
                  </a:moveTo>
                  <a:cubicBezTo>
                    <a:pt x="98" y="1208"/>
                    <a:pt x="0" y="1247"/>
                    <a:pt x="86" y="1190"/>
                  </a:cubicBezTo>
                  <a:cubicBezTo>
                    <a:pt x="96" y="1183"/>
                    <a:pt x="149" y="1178"/>
                    <a:pt x="160" y="1173"/>
                  </a:cubicBezTo>
                  <a:cubicBezTo>
                    <a:pt x="197" y="1154"/>
                    <a:pt x="184" y="1145"/>
                    <a:pt x="224" y="1132"/>
                  </a:cubicBezTo>
                  <a:cubicBezTo>
                    <a:pt x="272" y="1126"/>
                    <a:pt x="346" y="1101"/>
                    <a:pt x="455" y="1103"/>
                  </a:cubicBezTo>
                  <a:cubicBezTo>
                    <a:pt x="563" y="1112"/>
                    <a:pt x="784" y="1168"/>
                    <a:pt x="870" y="1188"/>
                  </a:cubicBezTo>
                  <a:cubicBezTo>
                    <a:pt x="894" y="1189"/>
                    <a:pt x="947" y="1215"/>
                    <a:pt x="970" y="1223"/>
                  </a:cubicBezTo>
                  <a:cubicBezTo>
                    <a:pt x="1022" y="1223"/>
                    <a:pt x="1166" y="1221"/>
                    <a:pt x="1235" y="1208"/>
                  </a:cubicBezTo>
                  <a:cubicBezTo>
                    <a:pt x="1306" y="1188"/>
                    <a:pt x="1346" y="1141"/>
                    <a:pt x="1395" y="1103"/>
                  </a:cubicBezTo>
                  <a:cubicBezTo>
                    <a:pt x="1441" y="1083"/>
                    <a:pt x="1493" y="994"/>
                    <a:pt x="1530" y="978"/>
                  </a:cubicBezTo>
                  <a:cubicBezTo>
                    <a:pt x="1580" y="941"/>
                    <a:pt x="1603" y="900"/>
                    <a:pt x="1635" y="878"/>
                  </a:cubicBezTo>
                  <a:cubicBezTo>
                    <a:pt x="1644" y="867"/>
                    <a:pt x="1711" y="853"/>
                    <a:pt x="1722" y="844"/>
                  </a:cubicBezTo>
                  <a:cubicBezTo>
                    <a:pt x="1742" y="828"/>
                    <a:pt x="1792" y="789"/>
                    <a:pt x="1810" y="783"/>
                  </a:cubicBezTo>
                  <a:cubicBezTo>
                    <a:pt x="1836" y="774"/>
                    <a:pt x="1887" y="663"/>
                    <a:pt x="1910" y="648"/>
                  </a:cubicBezTo>
                  <a:cubicBezTo>
                    <a:pt x="1953" y="610"/>
                    <a:pt x="1955" y="584"/>
                    <a:pt x="2010" y="513"/>
                  </a:cubicBezTo>
                  <a:cubicBezTo>
                    <a:pt x="2065" y="452"/>
                    <a:pt x="2149" y="289"/>
                    <a:pt x="2220" y="223"/>
                  </a:cubicBezTo>
                  <a:cubicBezTo>
                    <a:pt x="2275" y="168"/>
                    <a:pt x="2304" y="201"/>
                    <a:pt x="2340" y="183"/>
                  </a:cubicBezTo>
                  <a:cubicBezTo>
                    <a:pt x="2376" y="165"/>
                    <a:pt x="2380" y="142"/>
                    <a:pt x="2436" y="118"/>
                  </a:cubicBezTo>
                  <a:cubicBezTo>
                    <a:pt x="2517" y="91"/>
                    <a:pt x="2597" y="65"/>
                    <a:pt x="2678" y="38"/>
                  </a:cubicBezTo>
                  <a:cubicBezTo>
                    <a:pt x="2695" y="32"/>
                    <a:pt x="2767" y="4"/>
                    <a:pt x="2793" y="3"/>
                  </a:cubicBezTo>
                  <a:cubicBezTo>
                    <a:pt x="2847" y="0"/>
                    <a:pt x="2900" y="3"/>
                    <a:pt x="2954" y="3"/>
                  </a:cubicBezTo>
                </a:path>
              </a:pathLst>
            </a:custGeom>
            <a:noFill/>
            <a:ln w="38100" cmpd="sng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36" name="Freeform 32"/>
            <p:cNvSpPr>
              <a:spLocks noChangeAspect="1"/>
            </p:cNvSpPr>
            <p:nvPr/>
          </p:nvSpPr>
          <p:spPr bwMode="auto">
            <a:xfrm>
              <a:off x="3652" y="11508"/>
              <a:ext cx="610" cy="1118"/>
            </a:xfrm>
            <a:custGeom>
              <a:avLst/>
              <a:gdLst>
                <a:gd name="T0" fmla="*/ 610 w 610"/>
                <a:gd name="T1" fmla="*/ 1118 h 1118"/>
                <a:gd name="T2" fmla="*/ 548 w 610"/>
                <a:gd name="T3" fmla="*/ 937 h 1118"/>
                <a:gd name="T4" fmla="*/ 488 w 610"/>
                <a:gd name="T5" fmla="*/ 722 h 1118"/>
                <a:gd name="T6" fmla="*/ 468 w 610"/>
                <a:gd name="T7" fmla="*/ 592 h 1118"/>
                <a:gd name="T8" fmla="*/ 448 w 610"/>
                <a:gd name="T9" fmla="*/ 407 h 1118"/>
                <a:gd name="T10" fmla="*/ 173 w 610"/>
                <a:gd name="T11" fmla="*/ 150 h 1118"/>
                <a:gd name="T12" fmla="*/ 69 w 610"/>
                <a:gd name="T13" fmla="*/ 47 h 1118"/>
                <a:gd name="T14" fmla="*/ 0 w 610"/>
                <a:gd name="T15" fmla="*/ 0 h 11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0"/>
                <a:gd name="T25" fmla="*/ 0 h 1118"/>
                <a:gd name="T26" fmla="*/ 610 w 610"/>
                <a:gd name="T27" fmla="*/ 1118 h 11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0" h="1118">
                  <a:moveTo>
                    <a:pt x="610" y="1118"/>
                  </a:moveTo>
                  <a:cubicBezTo>
                    <a:pt x="600" y="1047"/>
                    <a:pt x="598" y="1002"/>
                    <a:pt x="548" y="937"/>
                  </a:cubicBezTo>
                  <a:cubicBezTo>
                    <a:pt x="527" y="874"/>
                    <a:pt x="502" y="780"/>
                    <a:pt x="488" y="722"/>
                  </a:cubicBezTo>
                  <a:cubicBezTo>
                    <a:pt x="475" y="665"/>
                    <a:pt x="475" y="644"/>
                    <a:pt x="468" y="592"/>
                  </a:cubicBezTo>
                  <a:cubicBezTo>
                    <a:pt x="463" y="568"/>
                    <a:pt x="452" y="431"/>
                    <a:pt x="448" y="407"/>
                  </a:cubicBezTo>
                  <a:cubicBezTo>
                    <a:pt x="399" y="333"/>
                    <a:pt x="226" y="202"/>
                    <a:pt x="173" y="150"/>
                  </a:cubicBezTo>
                  <a:cubicBezTo>
                    <a:pt x="110" y="90"/>
                    <a:pt x="98" y="72"/>
                    <a:pt x="69" y="47"/>
                  </a:cubicBezTo>
                  <a:cubicBezTo>
                    <a:pt x="53" y="37"/>
                    <a:pt x="18" y="0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33"/>
          <p:cNvGrpSpPr>
            <a:grpSpLocks noChangeAspect="1"/>
          </p:cNvGrpSpPr>
          <p:nvPr/>
        </p:nvGrpSpPr>
        <p:grpSpPr bwMode="auto">
          <a:xfrm>
            <a:off x="2386013" y="1700213"/>
            <a:ext cx="1117600" cy="4314825"/>
            <a:chOff x="5581" y="2147"/>
            <a:chExt cx="2432" cy="9954"/>
          </a:xfrm>
        </p:grpSpPr>
        <p:sp>
          <p:nvSpPr>
            <p:cNvPr id="16430" name="Freeform 34"/>
            <p:cNvSpPr>
              <a:spLocks noChangeAspect="1"/>
            </p:cNvSpPr>
            <p:nvPr/>
          </p:nvSpPr>
          <p:spPr bwMode="auto">
            <a:xfrm>
              <a:off x="5874" y="2147"/>
              <a:ext cx="1980" cy="8428"/>
            </a:xfrm>
            <a:custGeom>
              <a:avLst/>
              <a:gdLst>
                <a:gd name="T0" fmla="*/ 1953 w 1980"/>
                <a:gd name="T1" fmla="*/ 115 h 8428"/>
                <a:gd name="T2" fmla="*/ 1794 w 1980"/>
                <a:gd name="T3" fmla="*/ 318 h 8428"/>
                <a:gd name="T4" fmla="*/ 1579 w 1980"/>
                <a:gd name="T5" fmla="*/ 531 h 8428"/>
                <a:gd name="T6" fmla="*/ 1381 w 1980"/>
                <a:gd name="T7" fmla="*/ 733 h 8428"/>
                <a:gd name="T8" fmla="*/ 1202 w 1980"/>
                <a:gd name="T9" fmla="*/ 883 h 8428"/>
                <a:gd name="T10" fmla="*/ 1108 w 1980"/>
                <a:gd name="T11" fmla="*/ 1033 h 8428"/>
                <a:gd name="T12" fmla="*/ 1044 w 1980"/>
                <a:gd name="T13" fmla="*/ 1364 h 8428"/>
                <a:gd name="T14" fmla="*/ 967 w 1980"/>
                <a:gd name="T15" fmla="*/ 1687 h 8428"/>
                <a:gd name="T16" fmla="*/ 926 w 1980"/>
                <a:gd name="T17" fmla="*/ 2082 h 8428"/>
                <a:gd name="T18" fmla="*/ 890 w 1980"/>
                <a:gd name="T19" fmla="*/ 2441 h 8428"/>
                <a:gd name="T20" fmla="*/ 646 w 1980"/>
                <a:gd name="T21" fmla="*/ 2588 h 8428"/>
                <a:gd name="T22" fmla="*/ 358 w 1980"/>
                <a:gd name="T23" fmla="*/ 3063 h 8428"/>
                <a:gd name="T24" fmla="*/ 545 w 1980"/>
                <a:gd name="T25" fmla="*/ 3390 h 8428"/>
                <a:gd name="T26" fmla="*/ 831 w 1980"/>
                <a:gd name="T27" fmla="*/ 3808 h 8428"/>
                <a:gd name="T28" fmla="*/ 817 w 1980"/>
                <a:gd name="T29" fmla="*/ 3931 h 8428"/>
                <a:gd name="T30" fmla="*/ 558 w 1980"/>
                <a:gd name="T31" fmla="*/ 4099 h 8428"/>
                <a:gd name="T32" fmla="*/ 517 w 1980"/>
                <a:gd name="T33" fmla="*/ 4344 h 8428"/>
                <a:gd name="T34" fmla="*/ 486 w 1980"/>
                <a:gd name="T35" fmla="*/ 4662 h 8428"/>
                <a:gd name="T36" fmla="*/ 626 w 1980"/>
                <a:gd name="T37" fmla="*/ 4862 h 8428"/>
                <a:gd name="T38" fmla="*/ 676 w 1980"/>
                <a:gd name="T39" fmla="*/ 5076 h 8428"/>
                <a:gd name="T40" fmla="*/ 636 w 1980"/>
                <a:gd name="T41" fmla="*/ 5248 h 8428"/>
                <a:gd name="T42" fmla="*/ 458 w 1980"/>
                <a:gd name="T43" fmla="*/ 5421 h 8428"/>
                <a:gd name="T44" fmla="*/ 54 w 1980"/>
                <a:gd name="T45" fmla="*/ 5830 h 8428"/>
                <a:gd name="T46" fmla="*/ 50 w 1980"/>
                <a:gd name="T47" fmla="*/ 6121 h 8428"/>
                <a:gd name="T48" fmla="*/ 81 w 1980"/>
                <a:gd name="T49" fmla="*/ 6298 h 8428"/>
                <a:gd name="T50" fmla="*/ 190 w 1980"/>
                <a:gd name="T51" fmla="*/ 6457 h 8428"/>
                <a:gd name="T52" fmla="*/ 295 w 1980"/>
                <a:gd name="T53" fmla="*/ 6675 h 8428"/>
                <a:gd name="T54" fmla="*/ 313 w 1980"/>
                <a:gd name="T55" fmla="*/ 6911 h 8428"/>
                <a:gd name="T56" fmla="*/ 336 w 1980"/>
                <a:gd name="T57" fmla="*/ 7065 h 8428"/>
                <a:gd name="T58" fmla="*/ 295 w 1980"/>
                <a:gd name="T59" fmla="*/ 7224 h 8428"/>
                <a:gd name="T60" fmla="*/ 249 w 1980"/>
                <a:gd name="T61" fmla="*/ 7447 h 8428"/>
                <a:gd name="T62" fmla="*/ 186 w 1980"/>
                <a:gd name="T63" fmla="*/ 7797 h 8428"/>
                <a:gd name="T64" fmla="*/ 236 w 1980"/>
                <a:gd name="T65" fmla="*/ 7933 h 8428"/>
                <a:gd name="T66" fmla="*/ 0 w 1980"/>
                <a:gd name="T67" fmla="*/ 8428 h 84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980"/>
                <a:gd name="T103" fmla="*/ 0 h 8428"/>
                <a:gd name="T104" fmla="*/ 1980 w 1980"/>
                <a:gd name="T105" fmla="*/ 8428 h 84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980" h="8428">
                  <a:moveTo>
                    <a:pt x="1980" y="0"/>
                  </a:moveTo>
                  <a:cubicBezTo>
                    <a:pt x="1967" y="38"/>
                    <a:pt x="1966" y="77"/>
                    <a:pt x="1953" y="115"/>
                  </a:cubicBezTo>
                  <a:cubicBezTo>
                    <a:pt x="1947" y="185"/>
                    <a:pt x="1966" y="234"/>
                    <a:pt x="1900" y="256"/>
                  </a:cubicBezTo>
                  <a:cubicBezTo>
                    <a:pt x="1873" y="274"/>
                    <a:pt x="1819" y="296"/>
                    <a:pt x="1794" y="318"/>
                  </a:cubicBezTo>
                  <a:cubicBezTo>
                    <a:pt x="1759" y="349"/>
                    <a:pt x="1738" y="449"/>
                    <a:pt x="1700" y="474"/>
                  </a:cubicBezTo>
                  <a:cubicBezTo>
                    <a:pt x="1667" y="511"/>
                    <a:pt x="1613" y="509"/>
                    <a:pt x="1579" y="531"/>
                  </a:cubicBezTo>
                  <a:cubicBezTo>
                    <a:pt x="1545" y="553"/>
                    <a:pt x="1527" y="575"/>
                    <a:pt x="1494" y="609"/>
                  </a:cubicBezTo>
                  <a:cubicBezTo>
                    <a:pt x="1450" y="650"/>
                    <a:pt x="1415" y="702"/>
                    <a:pt x="1381" y="733"/>
                  </a:cubicBezTo>
                  <a:cubicBezTo>
                    <a:pt x="1372" y="739"/>
                    <a:pt x="1267" y="804"/>
                    <a:pt x="1258" y="810"/>
                  </a:cubicBezTo>
                  <a:cubicBezTo>
                    <a:pt x="1239" y="828"/>
                    <a:pt x="1228" y="851"/>
                    <a:pt x="1202" y="883"/>
                  </a:cubicBezTo>
                  <a:cubicBezTo>
                    <a:pt x="1179" y="918"/>
                    <a:pt x="1155" y="954"/>
                    <a:pt x="1132" y="989"/>
                  </a:cubicBezTo>
                  <a:cubicBezTo>
                    <a:pt x="1127" y="997"/>
                    <a:pt x="1112" y="1025"/>
                    <a:pt x="1108" y="1033"/>
                  </a:cubicBezTo>
                  <a:cubicBezTo>
                    <a:pt x="1103" y="1042"/>
                    <a:pt x="1168" y="1192"/>
                    <a:pt x="1162" y="1201"/>
                  </a:cubicBezTo>
                  <a:cubicBezTo>
                    <a:pt x="1152" y="1264"/>
                    <a:pt x="1067" y="1323"/>
                    <a:pt x="1044" y="1364"/>
                  </a:cubicBezTo>
                  <a:cubicBezTo>
                    <a:pt x="1031" y="1381"/>
                    <a:pt x="1038" y="1431"/>
                    <a:pt x="1026" y="1449"/>
                  </a:cubicBezTo>
                  <a:cubicBezTo>
                    <a:pt x="1008" y="1507"/>
                    <a:pt x="988" y="1613"/>
                    <a:pt x="967" y="1687"/>
                  </a:cubicBezTo>
                  <a:cubicBezTo>
                    <a:pt x="953" y="1766"/>
                    <a:pt x="908" y="1846"/>
                    <a:pt x="894" y="1978"/>
                  </a:cubicBezTo>
                  <a:cubicBezTo>
                    <a:pt x="887" y="2044"/>
                    <a:pt x="928" y="2040"/>
                    <a:pt x="926" y="2082"/>
                  </a:cubicBezTo>
                  <a:cubicBezTo>
                    <a:pt x="924" y="2124"/>
                    <a:pt x="891" y="2172"/>
                    <a:pt x="885" y="2232"/>
                  </a:cubicBezTo>
                  <a:cubicBezTo>
                    <a:pt x="879" y="2292"/>
                    <a:pt x="899" y="2390"/>
                    <a:pt x="890" y="2441"/>
                  </a:cubicBezTo>
                  <a:cubicBezTo>
                    <a:pt x="888" y="2460"/>
                    <a:pt x="831" y="2536"/>
                    <a:pt x="831" y="2536"/>
                  </a:cubicBezTo>
                  <a:cubicBezTo>
                    <a:pt x="774" y="2575"/>
                    <a:pt x="704" y="2550"/>
                    <a:pt x="646" y="2588"/>
                  </a:cubicBezTo>
                  <a:cubicBezTo>
                    <a:pt x="604" y="2650"/>
                    <a:pt x="537" y="2739"/>
                    <a:pt x="513" y="2777"/>
                  </a:cubicBezTo>
                  <a:cubicBezTo>
                    <a:pt x="478" y="2833"/>
                    <a:pt x="378" y="3028"/>
                    <a:pt x="358" y="3063"/>
                  </a:cubicBezTo>
                  <a:cubicBezTo>
                    <a:pt x="348" y="3132"/>
                    <a:pt x="395" y="3163"/>
                    <a:pt x="431" y="3227"/>
                  </a:cubicBezTo>
                  <a:cubicBezTo>
                    <a:pt x="443" y="3262"/>
                    <a:pt x="525" y="3360"/>
                    <a:pt x="545" y="3390"/>
                  </a:cubicBezTo>
                  <a:cubicBezTo>
                    <a:pt x="581" y="3442"/>
                    <a:pt x="616" y="3522"/>
                    <a:pt x="654" y="3572"/>
                  </a:cubicBezTo>
                  <a:cubicBezTo>
                    <a:pt x="703" y="3640"/>
                    <a:pt x="797" y="3761"/>
                    <a:pt x="831" y="3808"/>
                  </a:cubicBezTo>
                  <a:cubicBezTo>
                    <a:pt x="837" y="3826"/>
                    <a:pt x="858" y="3852"/>
                    <a:pt x="858" y="3852"/>
                  </a:cubicBezTo>
                  <a:cubicBezTo>
                    <a:pt x="848" y="3871"/>
                    <a:pt x="836" y="3916"/>
                    <a:pt x="817" y="3931"/>
                  </a:cubicBezTo>
                  <a:cubicBezTo>
                    <a:pt x="785" y="3953"/>
                    <a:pt x="699" y="3965"/>
                    <a:pt x="663" y="3984"/>
                  </a:cubicBezTo>
                  <a:cubicBezTo>
                    <a:pt x="632" y="4005"/>
                    <a:pt x="589" y="4078"/>
                    <a:pt x="558" y="4099"/>
                  </a:cubicBezTo>
                  <a:cubicBezTo>
                    <a:pt x="537" y="4137"/>
                    <a:pt x="596" y="4173"/>
                    <a:pt x="590" y="4208"/>
                  </a:cubicBezTo>
                  <a:cubicBezTo>
                    <a:pt x="583" y="4249"/>
                    <a:pt x="533" y="4288"/>
                    <a:pt x="517" y="4344"/>
                  </a:cubicBezTo>
                  <a:cubicBezTo>
                    <a:pt x="501" y="4400"/>
                    <a:pt x="500" y="4491"/>
                    <a:pt x="495" y="4544"/>
                  </a:cubicBezTo>
                  <a:cubicBezTo>
                    <a:pt x="490" y="4597"/>
                    <a:pt x="476" y="4626"/>
                    <a:pt x="486" y="4662"/>
                  </a:cubicBezTo>
                  <a:cubicBezTo>
                    <a:pt x="496" y="4698"/>
                    <a:pt x="535" y="4725"/>
                    <a:pt x="558" y="4758"/>
                  </a:cubicBezTo>
                  <a:cubicBezTo>
                    <a:pt x="581" y="4791"/>
                    <a:pt x="610" y="4825"/>
                    <a:pt x="626" y="4862"/>
                  </a:cubicBezTo>
                  <a:cubicBezTo>
                    <a:pt x="642" y="4899"/>
                    <a:pt x="646" y="4944"/>
                    <a:pt x="654" y="4980"/>
                  </a:cubicBezTo>
                  <a:cubicBezTo>
                    <a:pt x="662" y="5016"/>
                    <a:pt x="678" y="5045"/>
                    <a:pt x="676" y="5076"/>
                  </a:cubicBezTo>
                  <a:cubicBezTo>
                    <a:pt x="674" y="5107"/>
                    <a:pt x="647" y="5138"/>
                    <a:pt x="640" y="5167"/>
                  </a:cubicBezTo>
                  <a:cubicBezTo>
                    <a:pt x="633" y="5196"/>
                    <a:pt x="642" y="5221"/>
                    <a:pt x="636" y="5248"/>
                  </a:cubicBezTo>
                  <a:cubicBezTo>
                    <a:pt x="630" y="5275"/>
                    <a:pt x="634" y="5301"/>
                    <a:pt x="604" y="5330"/>
                  </a:cubicBezTo>
                  <a:cubicBezTo>
                    <a:pt x="574" y="5359"/>
                    <a:pt x="517" y="5379"/>
                    <a:pt x="458" y="5421"/>
                  </a:cubicBezTo>
                  <a:cubicBezTo>
                    <a:pt x="399" y="5463"/>
                    <a:pt x="316" y="5512"/>
                    <a:pt x="249" y="5580"/>
                  </a:cubicBezTo>
                  <a:cubicBezTo>
                    <a:pt x="182" y="5648"/>
                    <a:pt x="87" y="5762"/>
                    <a:pt x="54" y="5830"/>
                  </a:cubicBezTo>
                  <a:cubicBezTo>
                    <a:pt x="21" y="5898"/>
                    <a:pt x="51" y="5941"/>
                    <a:pt x="50" y="5989"/>
                  </a:cubicBezTo>
                  <a:cubicBezTo>
                    <a:pt x="49" y="6037"/>
                    <a:pt x="46" y="6084"/>
                    <a:pt x="50" y="6121"/>
                  </a:cubicBezTo>
                  <a:cubicBezTo>
                    <a:pt x="54" y="6158"/>
                    <a:pt x="72" y="6182"/>
                    <a:pt x="77" y="6211"/>
                  </a:cubicBezTo>
                  <a:cubicBezTo>
                    <a:pt x="82" y="6240"/>
                    <a:pt x="70" y="6272"/>
                    <a:pt x="81" y="6298"/>
                  </a:cubicBezTo>
                  <a:cubicBezTo>
                    <a:pt x="92" y="6324"/>
                    <a:pt x="122" y="6340"/>
                    <a:pt x="140" y="6366"/>
                  </a:cubicBezTo>
                  <a:cubicBezTo>
                    <a:pt x="158" y="6392"/>
                    <a:pt x="179" y="6425"/>
                    <a:pt x="190" y="6457"/>
                  </a:cubicBezTo>
                  <a:cubicBezTo>
                    <a:pt x="201" y="6489"/>
                    <a:pt x="187" y="6521"/>
                    <a:pt x="204" y="6557"/>
                  </a:cubicBezTo>
                  <a:cubicBezTo>
                    <a:pt x="221" y="6593"/>
                    <a:pt x="283" y="6630"/>
                    <a:pt x="295" y="6675"/>
                  </a:cubicBezTo>
                  <a:cubicBezTo>
                    <a:pt x="307" y="6720"/>
                    <a:pt x="274" y="6790"/>
                    <a:pt x="277" y="6829"/>
                  </a:cubicBezTo>
                  <a:cubicBezTo>
                    <a:pt x="280" y="6868"/>
                    <a:pt x="307" y="6886"/>
                    <a:pt x="313" y="6911"/>
                  </a:cubicBezTo>
                  <a:cubicBezTo>
                    <a:pt x="319" y="6936"/>
                    <a:pt x="309" y="6953"/>
                    <a:pt x="313" y="6979"/>
                  </a:cubicBezTo>
                  <a:cubicBezTo>
                    <a:pt x="317" y="7005"/>
                    <a:pt x="334" y="7037"/>
                    <a:pt x="336" y="7065"/>
                  </a:cubicBezTo>
                  <a:cubicBezTo>
                    <a:pt x="338" y="7093"/>
                    <a:pt x="334" y="7121"/>
                    <a:pt x="327" y="7147"/>
                  </a:cubicBezTo>
                  <a:cubicBezTo>
                    <a:pt x="320" y="7173"/>
                    <a:pt x="300" y="7199"/>
                    <a:pt x="295" y="7224"/>
                  </a:cubicBezTo>
                  <a:cubicBezTo>
                    <a:pt x="290" y="7249"/>
                    <a:pt x="307" y="7260"/>
                    <a:pt x="299" y="7297"/>
                  </a:cubicBezTo>
                  <a:cubicBezTo>
                    <a:pt x="291" y="7334"/>
                    <a:pt x="259" y="7383"/>
                    <a:pt x="249" y="7447"/>
                  </a:cubicBezTo>
                  <a:cubicBezTo>
                    <a:pt x="239" y="7511"/>
                    <a:pt x="250" y="7621"/>
                    <a:pt x="240" y="7679"/>
                  </a:cubicBezTo>
                  <a:cubicBezTo>
                    <a:pt x="230" y="7737"/>
                    <a:pt x="195" y="7768"/>
                    <a:pt x="186" y="7797"/>
                  </a:cubicBezTo>
                  <a:cubicBezTo>
                    <a:pt x="177" y="7826"/>
                    <a:pt x="178" y="7833"/>
                    <a:pt x="186" y="7856"/>
                  </a:cubicBezTo>
                  <a:cubicBezTo>
                    <a:pt x="194" y="7879"/>
                    <a:pt x="247" y="7866"/>
                    <a:pt x="236" y="7933"/>
                  </a:cubicBezTo>
                  <a:cubicBezTo>
                    <a:pt x="225" y="8000"/>
                    <a:pt x="161" y="8177"/>
                    <a:pt x="122" y="8260"/>
                  </a:cubicBezTo>
                  <a:cubicBezTo>
                    <a:pt x="83" y="8343"/>
                    <a:pt x="25" y="8393"/>
                    <a:pt x="0" y="8428"/>
                  </a:cubicBezTo>
                </a:path>
              </a:pathLst>
            </a:custGeom>
            <a:noFill/>
            <a:ln w="38100" cmpd="sng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31" name="Freeform 35"/>
            <p:cNvSpPr>
              <a:spLocks noChangeAspect="1"/>
            </p:cNvSpPr>
            <p:nvPr/>
          </p:nvSpPr>
          <p:spPr bwMode="auto">
            <a:xfrm>
              <a:off x="6301" y="10598"/>
              <a:ext cx="1249" cy="1503"/>
            </a:xfrm>
            <a:custGeom>
              <a:avLst/>
              <a:gdLst>
                <a:gd name="T0" fmla="*/ 168 w 1249"/>
                <a:gd name="T1" fmla="*/ 0 h 1503"/>
                <a:gd name="T2" fmla="*/ 127 w 1249"/>
                <a:gd name="T3" fmla="*/ 109 h 1503"/>
                <a:gd name="T4" fmla="*/ 109 w 1249"/>
                <a:gd name="T5" fmla="*/ 177 h 1503"/>
                <a:gd name="T6" fmla="*/ 113 w 1249"/>
                <a:gd name="T7" fmla="*/ 213 h 1503"/>
                <a:gd name="T8" fmla="*/ 122 w 1249"/>
                <a:gd name="T9" fmla="*/ 300 h 1503"/>
                <a:gd name="T10" fmla="*/ 81 w 1249"/>
                <a:gd name="T11" fmla="*/ 400 h 1503"/>
                <a:gd name="T12" fmla="*/ 31 w 1249"/>
                <a:gd name="T13" fmla="*/ 481 h 1503"/>
                <a:gd name="T14" fmla="*/ 13 w 1249"/>
                <a:gd name="T15" fmla="*/ 509 h 1503"/>
                <a:gd name="T16" fmla="*/ 0 w 1249"/>
                <a:gd name="T17" fmla="*/ 536 h 1503"/>
                <a:gd name="T18" fmla="*/ 31 w 1249"/>
                <a:gd name="T19" fmla="*/ 563 h 1503"/>
                <a:gd name="T20" fmla="*/ 77 w 1249"/>
                <a:gd name="T21" fmla="*/ 636 h 1503"/>
                <a:gd name="T22" fmla="*/ 168 w 1249"/>
                <a:gd name="T23" fmla="*/ 749 h 1503"/>
                <a:gd name="T24" fmla="*/ 209 w 1249"/>
                <a:gd name="T25" fmla="*/ 822 h 1503"/>
                <a:gd name="T26" fmla="*/ 263 w 1249"/>
                <a:gd name="T27" fmla="*/ 863 h 1503"/>
                <a:gd name="T28" fmla="*/ 372 w 1249"/>
                <a:gd name="T29" fmla="*/ 940 h 1503"/>
                <a:gd name="T30" fmla="*/ 436 w 1249"/>
                <a:gd name="T31" fmla="*/ 1022 h 1503"/>
                <a:gd name="T32" fmla="*/ 477 w 1249"/>
                <a:gd name="T33" fmla="*/ 1036 h 1503"/>
                <a:gd name="T34" fmla="*/ 558 w 1249"/>
                <a:gd name="T35" fmla="*/ 1022 h 1503"/>
                <a:gd name="T36" fmla="*/ 645 w 1249"/>
                <a:gd name="T37" fmla="*/ 995 h 1503"/>
                <a:gd name="T38" fmla="*/ 735 w 1249"/>
                <a:gd name="T39" fmla="*/ 999 h 1503"/>
                <a:gd name="T40" fmla="*/ 795 w 1249"/>
                <a:gd name="T41" fmla="*/ 1045 h 1503"/>
                <a:gd name="T42" fmla="*/ 872 w 1249"/>
                <a:gd name="T43" fmla="*/ 1049 h 1503"/>
                <a:gd name="T44" fmla="*/ 976 w 1249"/>
                <a:gd name="T45" fmla="*/ 1090 h 1503"/>
                <a:gd name="T46" fmla="*/ 994 w 1249"/>
                <a:gd name="T47" fmla="*/ 1117 h 1503"/>
                <a:gd name="T48" fmla="*/ 1026 w 1249"/>
                <a:gd name="T49" fmla="*/ 1154 h 1503"/>
                <a:gd name="T50" fmla="*/ 1113 w 1249"/>
                <a:gd name="T51" fmla="*/ 1263 h 1503"/>
                <a:gd name="T52" fmla="*/ 1194 w 1249"/>
                <a:gd name="T53" fmla="*/ 1381 h 1503"/>
                <a:gd name="T54" fmla="*/ 1222 w 1249"/>
                <a:gd name="T55" fmla="*/ 1444 h 1503"/>
                <a:gd name="T56" fmla="*/ 1249 w 1249"/>
                <a:gd name="T57" fmla="*/ 1503 h 150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249"/>
                <a:gd name="T88" fmla="*/ 0 h 1503"/>
                <a:gd name="T89" fmla="*/ 1249 w 1249"/>
                <a:gd name="T90" fmla="*/ 1503 h 150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249" h="1503">
                  <a:moveTo>
                    <a:pt x="168" y="0"/>
                  </a:moveTo>
                  <a:cubicBezTo>
                    <a:pt x="164" y="39"/>
                    <a:pt x="162" y="85"/>
                    <a:pt x="127" y="109"/>
                  </a:cubicBezTo>
                  <a:cubicBezTo>
                    <a:pt x="123" y="133"/>
                    <a:pt x="114" y="154"/>
                    <a:pt x="109" y="177"/>
                  </a:cubicBezTo>
                  <a:cubicBezTo>
                    <a:pt x="106" y="191"/>
                    <a:pt x="113" y="213"/>
                    <a:pt x="113" y="213"/>
                  </a:cubicBezTo>
                  <a:cubicBezTo>
                    <a:pt x="111" y="240"/>
                    <a:pt x="125" y="273"/>
                    <a:pt x="122" y="300"/>
                  </a:cubicBezTo>
                  <a:cubicBezTo>
                    <a:pt x="119" y="331"/>
                    <a:pt x="90" y="370"/>
                    <a:pt x="81" y="400"/>
                  </a:cubicBezTo>
                  <a:cubicBezTo>
                    <a:pt x="72" y="429"/>
                    <a:pt x="49" y="455"/>
                    <a:pt x="31" y="481"/>
                  </a:cubicBezTo>
                  <a:cubicBezTo>
                    <a:pt x="22" y="513"/>
                    <a:pt x="35" y="476"/>
                    <a:pt x="13" y="509"/>
                  </a:cubicBezTo>
                  <a:cubicBezTo>
                    <a:pt x="7" y="517"/>
                    <a:pt x="5" y="528"/>
                    <a:pt x="0" y="536"/>
                  </a:cubicBezTo>
                  <a:cubicBezTo>
                    <a:pt x="18" y="542"/>
                    <a:pt x="15" y="552"/>
                    <a:pt x="31" y="563"/>
                  </a:cubicBezTo>
                  <a:cubicBezTo>
                    <a:pt x="49" y="591"/>
                    <a:pt x="59" y="608"/>
                    <a:pt x="77" y="636"/>
                  </a:cubicBezTo>
                  <a:cubicBezTo>
                    <a:pt x="100" y="667"/>
                    <a:pt x="145" y="721"/>
                    <a:pt x="168" y="749"/>
                  </a:cubicBezTo>
                  <a:cubicBezTo>
                    <a:pt x="192" y="765"/>
                    <a:pt x="182" y="812"/>
                    <a:pt x="209" y="822"/>
                  </a:cubicBezTo>
                  <a:cubicBezTo>
                    <a:pt x="224" y="837"/>
                    <a:pt x="245" y="851"/>
                    <a:pt x="263" y="863"/>
                  </a:cubicBezTo>
                  <a:cubicBezTo>
                    <a:pt x="278" y="902"/>
                    <a:pt x="336" y="915"/>
                    <a:pt x="372" y="940"/>
                  </a:cubicBezTo>
                  <a:cubicBezTo>
                    <a:pt x="386" y="979"/>
                    <a:pt x="400" y="1014"/>
                    <a:pt x="436" y="1022"/>
                  </a:cubicBezTo>
                  <a:cubicBezTo>
                    <a:pt x="450" y="1025"/>
                    <a:pt x="477" y="1036"/>
                    <a:pt x="477" y="1036"/>
                  </a:cubicBezTo>
                  <a:cubicBezTo>
                    <a:pt x="507" y="1033"/>
                    <a:pt x="530" y="1028"/>
                    <a:pt x="558" y="1022"/>
                  </a:cubicBezTo>
                  <a:cubicBezTo>
                    <a:pt x="585" y="1005"/>
                    <a:pt x="615" y="1004"/>
                    <a:pt x="645" y="995"/>
                  </a:cubicBezTo>
                  <a:cubicBezTo>
                    <a:pt x="675" y="996"/>
                    <a:pt x="705" y="993"/>
                    <a:pt x="735" y="999"/>
                  </a:cubicBezTo>
                  <a:cubicBezTo>
                    <a:pt x="757" y="1003"/>
                    <a:pt x="779" y="1030"/>
                    <a:pt x="795" y="1045"/>
                  </a:cubicBezTo>
                  <a:cubicBezTo>
                    <a:pt x="815" y="1061"/>
                    <a:pt x="842" y="1042"/>
                    <a:pt x="872" y="1049"/>
                  </a:cubicBezTo>
                  <a:cubicBezTo>
                    <a:pt x="902" y="1056"/>
                    <a:pt x="956" y="1079"/>
                    <a:pt x="976" y="1090"/>
                  </a:cubicBezTo>
                  <a:cubicBezTo>
                    <a:pt x="985" y="1093"/>
                    <a:pt x="986" y="1113"/>
                    <a:pt x="994" y="1117"/>
                  </a:cubicBezTo>
                  <a:cubicBezTo>
                    <a:pt x="1004" y="1122"/>
                    <a:pt x="1026" y="1154"/>
                    <a:pt x="1026" y="1154"/>
                  </a:cubicBezTo>
                  <a:cubicBezTo>
                    <a:pt x="1052" y="1194"/>
                    <a:pt x="1098" y="1217"/>
                    <a:pt x="1113" y="1263"/>
                  </a:cubicBezTo>
                  <a:cubicBezTo>
                    <a:pt x="1140" y="1307"/>
                    <a:pt x="1171" y="1351"/>
                    <a:pt x="1194" y="1381"/>
                  </a:cubicBezTo>
                  <a:cubicBezTo>
                    <a:pt x="1202" y="1403"/>
                    <a:pt x="1205" y="1428"/>
                    <a:pt x="1222" y="1444"/>
                  </a:cubicBezTo>
                  <a:cubicBezTo>
                    <a:pt x="1228" y="1464"/>
                    <a:pt x="1232" y="1489"/>
                    <a:pt x="1249" y="1503"/>
                  </a:cubicBezTo>
                </a:path>
              </a:pathLst>
            </a:custGeom>
            <a:noFill/>
            <a:ln w="38100" cmpd="sng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32" name="Freeform 36"/>
            <p:cNvSpPr>
              <a:spLocks noChangeAspect="1"/>
            </p:cNvSpPr>
            <p:nvPr/>
          </p:nvSpPr>
          <p:spPr bwMode="auto">
            <a:xfrm>
              <a:off x="7304" y="11470"/>
              <a:ext cx="709" cy="227"/>
            </a:xfrm>
            <a:custGeom>
              <a:avLst/>
              <a:gdLst>
                <a:gd name="T0" fmla="*/ 709 w 709"/>
                <a:gd name="T1" fmla="*/ 32 h 227"/>
                <a:gd name="T2" fmla="*/ 600 w 709"/>
                <a:gd name="T3" fmla="*/ 0 h 227"/>
                <a:gd name="T4" fmla="*/ 473 w 709"/>
                <a:gd name="T5" fmla="*/ 59 h 227"/>
                <a:gd name="T6" fmla="*/ 378 w 709"/>
                <a:gd name="T7" fmla="*/ 150 h 227"/>
                <a:gd name="T8" fmla="*/ 291 w 709"/>
                <a:gd name="T9" fmla="*/ 132 h 227"/>
                <a:gd name="T10" fmla="*/ 214 w 709"/>
                <a:gd name="T11" fmla="*/ 82 h 227"/>
                <a:gd name="T12" fmla="*/ 150 w 709"/>
                <a:gd name="T13" fmla="*/ 36 h 227"/>
                <a:gd name="T14" fmla="*/ 60 w 709"/>
                <a:gd name="T15" fmla="*/ 55 h 227"/>
                <a:gd name="T16" fmla="*/ 0 w 709"/>
                <a:gd name="T17" fmla="*/ 227 h 2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09"/>
                <a:gd name="T28" fmla="*/ 0 h 227"/>
                <a:gd name="T29" fmla="*/ 709 w 709"/>
                <a:gd name="T30" fmla="*/ 227 h 2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09" h="227">
                  <a:moveTo>
                    <a:pt x="709" y="32"/>
                  </a:moveTo>
                  <a:cubicBezTo>
                    <a:pt x="678" y="27"/>
                    <a:pt x="628" y="10"/>
                    <a:pt x="600" y="0"/>
                  </a:cubicBezTo>
                  <a:cubicBezTo>
                    <a:pt x="540" y="3"/>
                    <a:pt x="512" y="20"/>
                    <a:pt x="473" y="59"/>
                  </a:cubicBezTo>
                  <a:cubicBezTo>
                    <a:pt x="460" y="104"/>
                    <a:pt x="421" y="134"/>
                    <a:pt x="378" y="150"/>
                  </a:cubicBezTo>
                  <a:cubicBezTo>
                    <a:pt x="318" y="145"/>
                    <a:pt x="331" y="143"/>
                    <a:pt x="291" y="132"/>
                  </a:cubicBezTo>
                  <a:cubicBezTo>
                    <a:pt x="279" y="119"/>
                    <a:pt x="231" y="87"/>
                    <a:pt x="214" y="82"/>
                  </a:cubicBezTo>
                  <a:cubicBezTo>
                    <a:pt x="190" y="70"/>
                    <a:pt x="176" y="40"/>
                    <a:pt x="150" y="36"/>
                  </a:cubicBezTo>
                  <a:cubicBezTo>
                    <a:pt x="124" y="32"/>
                    <a:pt x="85" y="23"/>
                    <a:pt x="60" y="55"/>
                  </a:cubicBezTo>
                  <a:cubicBezTo>
                    <a:pt x="35" y="87"/>
                    <a:pt x="12" y="191"/>
                    <a:pt x="0" y="227"/>
                  </a:cubicBezTo>
                </a:path>
              </a:pathLst>
            </a:custGeom>
            <a:noFill/>
            <a:ln w="38100" cmpd="sng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33" name="Freeform 37"/>
            <p:cNvSpPr>
              <a:spLocks noChangeAspect="1"/>
            </p:cNvSpPr>
            <p:nvPr/>
          </p:nvSpPr>
          <p:spPr bwMode="auto">
            <a:xfrm>
              <a:off x="5581" y="4125"/>
              <a:ext cx="665" cy="1074"/>
            </a:xfrm>
            <a:custGeom>
              <a:avLst/>
              <a:gdLst>
                <a:gd name="T0" fmla="*/ 29 w 665"/>
                <a:gd name="T1" fmla="*/ 0 h 1074"/>
                <a:gd name="T2" fmla="*/ 11 w 665"/>
                <a:gd name="T3" fmla="*/ 109 h 1074"/>
                <a:gd name="T4" fmla="*/ 2 w 665"/>
                <a:gd name="T5" fmla="*/ 218 h 1074"/>
                <a:gd name="T6" fmla="*/ 25 w 665"/>
                <a:gd name="T7" fmla="*/ 486 h 1074"/>
                <a:gd name="T8" fmla="*/ 115 w 665"/>
                <a:gd name="T9" fmla="*/ 549 h 1074"/>
                <a:gd name="T10" fmla="*/ 165 w 665"/>
                <a:gd name="T11" fmla="*/ 581 h 1074"/>
                <a:gd name="T12" fmla="*/ 234 w 665"/>
                <a:gd name="T13" fmla="*/ 608 h 1074"/>
                <a:gd name="T14" fmla="*/ 506 w 665"/>
                <a:gd name="T15" fmla="*/ 731 h 1074"/>
                <a:gd name="T16" fmla="*/ 588 w 665"/>
                <a:gd name="T17" fmla="*/ 817 h 1074"/>
                <a:gd name="T18" fmla="*/ 606 w 665"/>
                <a:gd name="T19" fmla="*/ 976 h 1074"/>
                <a:gd name="T20" fmla="*/ 629 w 665"/>
                <a:gd name="T21" fmla="*/ 1044 h 1074"/>
                <a:gd name="T22" fmla="*/ 665 w 665"/>
                <a:gd name="T23" fmla="*/ 1072 h 10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65"/>
                <a:gd name="T37" fmla="*/ 0 h 1074"/>
                <a:gd name="T38" fmla="*/ 665 w 665"/>
                <a:gd name="T39" fmla="*/ 1074 h 107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65" h="1074">
                  <a:moveTo>
                    <a:pt x="29" y="0"/>
                  </a:moveTo>
                  <a:cubicBezTo>
                    <a:pt x="24" y="35"/>
                    <a:pt x="21" y="75"/>
                    <a:pt x="11" y="109"/>
                  </a:cubicBezTo>
                  <a:cubicBezTo>
                    <a:pt x="6" y="146"/>
                    <a:pt x="0" y="155"/>
                    <a:pt x="2" y="218"/>
                  </a:cubicBezTo>
                  <a:cubicBezTo>
                    <a:pt x="4" y="281"/>
                    <a:pt x="6" y="431"/>
                    <a:pt x="25" y="486"/>
                  </a:cubicBezTo>
                  <a:cubicBezTo>
                    <a:pt x="44" y="541"/>
                    <a:pt x="92" y="533"/>
                    <a:pt x="115" y="549"/>
                  </a:cubicBezTo>
                  <a:cubicBezTo>
                    <a:pt x="129" y="558"/>
                    <a:pt x="149" y="576"/>
                    <a:pt x="165" y="581"/>
                  </a:cubicBezTo>
                  <a:cubicBezTo>
                    <a:pt x="186" y="594"/>
                    <a:pt x="210" y="601"/>
                    <a:pt x="234" y="608"/>
                  </a:cubicBezTo>
                  <a:cubicBezTo>
                    <a:pt x="302" y="682"/>
                    <a:pt x="415" y="699"/>
                    <a:pt x="506" y="731"/>
                  </a:cubicBezTo>
                  <a:cubicBezTo>
                    <a:pt x="560" y="770"/>
                    <a:pt x="571" y="776"/>
                    <a:pt x="588" y="817"/>
                  </a:cubicBezTo>
                  <a:cubicBezTo>
                    <a:pt x="605" y="858"/>
                    <a:pt x="599" y="938"/>
                    <a:pt x="606" y="976"/>
                  </a:cubicBezTo>
                  <a:cubicBezTo>
                    <a:pt x="611" y="1002"/>
                    <a:pt x="614" y="1023"/>
                    <a:pt x="629" y="1044"/>
                  </a:cubicBezTo>
                  <a:cubicBezTo>
                    <a:pt x="638" y="1074"/>
                    <a:pt x="650" y="1053"/>
                    <a:pt x="665" y="1072"/>
                  </a:cubicBezTo>
                </a:path>
              </a:pathLst>
            </a:custGeom>
            <a:noFill/>
            <a:ln w="38100" cmpd="sng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38"/>
          <p:cNvGrpSpPr>
            <a:grpSpLocks noChangeAspect="1"/>
          </p:cNvGrpSpPr>
          <p:nvPr/>
        </p:nvGrpSpPr>
        <p:grpSpPr bwMode="auto">
          <a:xfrm>
            <a:off x="1043608" y="2636912"/>
            <a:ext cx="3527425" cy="3370262"/>
            <a:chOff x="2676" y="4146"/>
            <a:chExt cx="8037" cy="8017"/>
          </a:xfrm>
        </p:grpSpPr>
        <p:sp>
          <p:nvSpPr>
            <p:cNvPr id="16426" name="Freeform 39"/>
            <p:cNvSpPr>
              <a:spLocks noChangeAspect="1"/>
            </p:cNvSpPr>
            <p:nvPr/>
          </p:nvSpPr>
          <p:spPr bwMode="auto">
            <a:xfrm>
              <a:off x="2676" y="4146"/>
              <a:ext cx="8037" cy="6114"/>
            </a:xfrm>
            <a:custGeom>
              <a:avLst/>
              <a:gdLst>
                <a:gd name="T0" fmla="*/ 8037 w 8037"/>
                <a:gd name="T1" fmla="*/ 0 h 6114"/>
                <a:gd name="T2" fmla="*/ 7356 w 8037"/>
                <a:gd name="T3" fmla="*/ 342 h 6114"/>
                <a:gd name="T4" fmla="*/ 7197 w 8037"/>
                <a:gd name="T5" fmla="*/ 423 h 6114"/>
                <a:gd name="T6" fmla="*/ 6787 w 8037"/>
                <a:gd name="T7" fmla="*/ 696 h 6114"/>
                <a:gd name="T8" fmla="*/ 6486 w 8037"/>
                <a:gd name="T9" fmla="*/ 996 h 6114"/>
                <a:gd name="T10" fmla="*/ 6043 w 8037"/>
                <a:gd name="T11" fmla="*/ 1345 h 6114"/>
                <a:gd name="T12" fmla="*/ 5502 w 8037"/>
                <a:gd name="T13" fmla="*/ 1668 h 6114"/>
                <a:gd name="T14" fmla="*/ 4719 w 8037"/>
                <a:gd name="T15" fmla="*/ 1965 h 6114"/>
                <a:gd name="T16" fmla="*/ 3923 w 8037"/>
                <a:gd name="T17" fmla="*/ 2152 h 6114"/>
                <a:gd name="T18" fmla="*/ 3633 w 8037"/>
                <a:gd name="T19" fmla="*/ 2394 h 6114"/>
                <a:gd name="T20" fmla="*/ 3360 w 8037"/>
                <a:gd name="T21" fmla="*/ 2652 h 6114"/>
                <a:gd name="T22" fmla="*/ 3207 w 8037"/>
                <a:gd name="T23" fmla="*/ 2871 h 6114"/>
                <a:gd name="T24" fmla="*/ 3021 w 8037"/>
                <a:gd name="T25" fmla="*/ 2988 h 6114"/>
                <a:gd name="T26" fmla="*/ 2907 w 8037"/>
                <a:gd name="T27" fmla="*/ 3135 h 6114"/>
                <a:gd name="T28" fmla="*/ 2742 w 8037"/>
                <a:gd name="T29" fmla="*/ 3273 h 6114"/>
                <a:gd name="T30" fmla="*/ 2616 w 8037"/>
                <a:gd name="T31" fmla="*/ 3369 h 6114"/>
                <a:gd name="T32" fmla="*/ 2463 w 8037"/>
                <a:gd name="T33" fmla="*/ 3537 h 6114"/>
                <a:gd name="T34" fmla="*/ 2208 w 8037"/>
                <a:gd name="T35" fmla="*/ 3822 h 6114"/>
                <a:gd name="T36" fmla="*/ 2007 w 8037"/>
                <a:gd name="T37" fmla="*/ 3972 h 6114"/>
                <a:gd name="T38" fmla="*/ 1773 w 8037"/>
                <a:gd name="T39" fmla="*/ 4182 h 6114"/>
                <a:gd name="T40" fmla="*/ 1464 w 8037"/>
                <a:gd name="T41" fmla="*/ 4398 h 6114"/>
                <a:gd name="T42" fmla="*/ 1359 w 8037"/>
                <a:gd name="T43" fmla="*/ 4462 h 6114"/>
                <a:gd name="T44" fmla="*/ 1122 w 8037"/>
                <a:gd name="T45" fmla="*/ 4795 h 6114"/>
                <a:gd name="T46" fmla="*/ 963 w 8037"/>
                <a:gd name="T47" fmla="*/ 4968 h 6114"/>
                <a:gd name="T48" fmla="*/ 821 w 8037"/>
                <a:gd name="T49" fmla="*/ 5111 h 6114"/>
                <a:gd name="T50" fmla="*/ 756 w 8037"/>
                <a:gd name="T51" fmla="*/ 5259 h 6114"/>
                <a:gd name="T52" fmla="*/ 585 w 8037"/>
                <a:gd name="T53" fmla="*/ 5418 h 6114"/>
                <a:gd name="T54" fmla="*/ 522 w 8037"/>
                <a:gd name="T55" fmla="*/ 5523 h 6114"/>
                <a:gd name="T56" fmla="*/ 432 w 8037"/>
                <a:gd name="T57" fmla="*/ 5472 h 6114"/>
                <a:gd name="T58" fmla="*/ 315 w 8037"/>
                <a:gd name="T59" fmla="*/ 5665 h 6114"/>
                <a:gd name="T60" fmla="*/ 0 w 8037"/>
                <a:gd name="T61" fmla="*/ 6114 h 61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037"/>
                <a:gd name="T94" fmla="*/ 0 h 6114"/>
                <a:gd name="T95" fmla="*/ 8037 w 8037"/>
                <a:gd name="T96" fmla="*/ 6114 h 611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037" h="6114">
                  <a:moveTo>
                    <a:pt x="8037" y="0"/>
                  </a:moveTo>
                  <a:cubicBezTo>
                    <a:pt x="7918" y="53"/>
                    <a:pt x="7490" y="279"/>
                    <a:pt x="7356" y="342"/>
                  </a:cubicBezTo>
                  <a:cubicBezTo>
                    <a:pt x="7324" y="363"/>
                    <a:pt x="7229" y="402"/>
                    <a:pt x="7197" y="423"/>
                  </a:cubicBezTo>
                  <a:cubicBezTo>
                    <a:pt x="7102" y="482"/>
                    <a:pt x="6863" y="645"/>
                    <a:pt x="6787" y="696"/>
                  </a:cubicBezTo>
                  <a:cubicBezTo>
                    <a:pt x="6668" y="784"/>
                    <a:pt x="6544" y="951"/>
                    <a:pt x="6486" y="996"/>
                  </a:cubicBezTo>
                  <a:cubicBezTo>
                    <a:pt x="6362" y="1104"/>
                    <a:pt x="6207" y="1233"/>
                    <a:pt x="6043" y="1345"/>
                  </a:cubicBezTo>
                  <a:cubicBezTo>
                    <a:pt x="5928" y="1415"/>
                    <a:pt x="5658" y="1600"/>
                    <a:pt x="5502" y="1668"/>
                  </a:cubicBezTo>
                  <a:cubicBezTo>
                    <a:pt x="5277" y="1757"/>
                    <a:pt x="4982" y="1884"/>
                    <a:pt x="4719" y="1965"/>
                  </a:cubicBezTo>
                  <a:cubicBezTo>
                    <a:pt x="4456" y="2046"/>
                    <a:pt x="4104" y="2080"/>
                    <a:pt x="3923" y="2152"/>
                  </a:cubicBezTo>
                  <a:cubicBezTo>
                    <a:pt x="3716" y="2268"/>
                    <a:pt x="3752" y="2273"/>
                    <a:pt x="3633" y="2394"/>
                  </a:cubicBezTo>
                  <a:cubicBezTo>
                    <a:pt x="3569" y="2490"/>
                    <a:pt x="3455" y="2588"/>
                    <a:pt x="3360" y="2652"/>
                  </a:cubicBezTo>
                  <a:cubicBezTo>
                    <a:pt x="3229" y="2775"/>
                    <a:pt x="3308" y="2775"/>
                    <a:pt x="3207" y="2871"/>
                  </a:cubicBezTo>
                  <a:cubicBezTo>
                    <a:pt x="3151" y="2932"/>
                    <a:pt x="3097" y="2929"/>
                    <a:pt x="3021" y="2988"/>
                  </a:cubicBezTo>
                  <a:cubicBezTo>
                    <a:pt x="2971" y="3032"/>
                    <a:pt x="2953" y="3088"/>
                    <a:pt x="2907" y="3135"/>
                  </a:cubicBezTo>
                  <a:cubicBezTo>
                    <a:pt x="2861" y="3182"/>
                    <a:pt x="2790" y="3234"/>
                    <a:pt x="2742" y="3273"/>
                  </a:cubicBezTo>
                  <a:cubicBezTo>
                    <a:pt x="2690" y="3310"/>
                    <a:pt x="2651" y="3340"/>
                    <a:pt x="2616" y="3369"/>
                  </a:cubicBezTo>
                  <a:cubicBezTo>
                    <a:pt x="2565" y="3409"/>
                    <a:pt x="2509" y="3489"/>
                    <a:pt x="2463" y="3537"/>
                  </a:cubicBezTo>
                  <a:cubicBezTo>
                    <a:pt x="2391" y="3608"/>
                    <a:pt x="2289" y="3755"/>
                    <a:pt x="2208" y="3822"/>
                  </a:cubicBezTo>
                  <a:cubicBezTo>
                    <a:pt x="2127" y="3889"/>
                    <a:pt x="2049" y="3943"/>
                    <a:pt x="2007" y="3972"/>
                  </a:cubicBezTo>
                  <a:cubicBezTo>
                    <a:pt x="1932" y="4021"/>
                    <a:pt x="1831" y="4153"/>
                    <a:pt x="1773" y="4182"/>
                  </a:cubicBezTo>
                  <a:cubicBezTo>
                    <a:pt x="1676" y="4248"/>
                    <a:pt x="1533" y="4351"/>
                    <a:pt x="1464" y="4398"/>
                  </a:cubicBezTo>
                  <a:cubicBezTo>
                    <a:pt x="1446" y="4431"/>
                    <a:pt x="1359" y="4462"/>
                    <a:pt x="1359" y="4462"/>
                  </a:cubicBezTo>
                  <a:cubicBezTo>
                    <a:pt x="1302" y="4528"/>
                    <a:pt x="1169" y="4737"/>
                    <a:pt x="1122" y="4795"/>
                  </a:cubicBezTo>
                  <a:cubicBezTo>
                    <a:pt x="1043" y="4880"/>
                    <a:pt x="1008" y="4931"/>
                    <a:pt x="963" y="4968"/>
                  </a:cubicBezTo>
                  <a:cubicBezTo>
                    <a:pt x="913" y="5021"/>
                    <a:pt x="852" y="5079"/>
                    <a:pt x="821" y="5111"/>
                  </a:cubicBezTo>
                  <a:cubicBezTo>
                    <a:pt x="779" y="5159"/>
                    <a:pt x="785" y="5204"/>
                    <a:pt x="756" y="5259"/>
                  </a:cubicBezTo>
                  <a:cubicBezTo>
                    <a:pt x="678" y="5343"/>
                    <a:pt x="630" y="5351"/>
                    <a:pt x="585" y="5418"/>
                  </a:cubicBezTo>
                  <a:cubicBezTo>
                    <a:pt x="543" y="5470"/>
                    <a:pt x="567" y="5482"/>
                    <a:pt x="522" y="5523"/>
                  </a:cubicBezTo>
                  <a:cubicBezTo>
                    <a:pt x="504" y="5542"/>
                    <a:pt x="466" y="5448"/>
                    <a:pt x="432" y="5472"/>
                  </a:cubicBezTo>
                  <a:cubicBezTo>
                    <a:pt x="398" y="5496"/>
                    <a:pt x="387" y="5558"/>
                    <a:pt x="315" y="5665"/>
                  </a:cubicBezTo>
                  <a:cubicBezTo>
                    <a:pt x="240" y="5768"/>
                    <a:pt x="33" y="6045"/>
                    <a:pt x="0" y="6114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27" name="Freeform 40"/>
            <p:cNvSpPr>
              <a:spLocks noChangeAspect="1"/>
            </p:cNvSpPr>
            <p:nvPr/>
          </p:nvSpPr>
          <p:spPr bwMode="auto">
            <a:xfrm>
              <a:off x="8225" y="7581"/>
              <a:ext cx="985" cy="786"/>
            </a:xfrm>
            <a:custGeom>
              <a:avLst/>
              <a:gdLst>
                <a:gd name="T0" fmla="*/ 40 w 985"/>
                <a:gd name="T1" fmla="*/ 0 h 786"/>
                <a:gd name="T2" fmla="*/ 46 w 985"/>
                <a:gd name="T3" fmla="*/ 159 h 786"/>
                <a:gd name="T4" fmla="*/ 7 w 985"/>
                <a:gd name="T5" fmla="*/ 381 h 786"/>
                <a:gd name="T6" fmla="*/ 22 w 985"/>
                <a:gd name="T7" fmla="*/ 501 h 786"/>
                <a:gd name="T8" fmla="*/ 358 w 985"/>
                <a:gd name="T9" fmla="*/ 612 h 786"/>
                <a:gd name="T10" fmla="*/ 445 w 985"/>
                <a:gd name="T11" fmla="*/ 639 h 786"/>
                <a:gd name="T12" fmla="*/ 556 w 985"/>
                <a:gd name="T13" fmla="*/ 684 h 786"/>
                <a:gd name="T14" fmla="*/ 757 w 985"/>
                <a:gd name="T15" fmla="*/ 723 h 786"/>
                <a:gd name="T16" fmla="*/ 838 w 985"/>
                <a:gd name="T17" fmla="*/ 738 h 786"/>
                <a:gd name="T18" fmla="*/ 985 w 985"/>
                <a:gd name="T19" fmla="*/ 786 h 7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85"/>
                <a:gd name="T31" fmla="*/ 0 h 786"/>
                <a:gd name="T32" fmla="*/ 985 w 985"/>
                <a:gd name="T33" fmla="*/ 786 h 78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85" h="786">
                  <a:moveTo>
                    <a:pt x="40" y="0"/>
                  </a:moveTo>
                  <a:cubicBezTo>
                    <a:pt x="49" y="63"/>
                    <a:pt x="60" y="107"/>
                    <a:pt x="46" y="159"/>
                  </a:cubicBezTo>
                  <a:cubicBezTo>
                    <a:pt x="35" y="223"/>
                    <a:pt x="14" y="324"/>
                    <a:pt x="7" y="381"/>
                  </a:cubicBezTo>
                  <a:cubicBezTo>
                    <a:pt x="8" y="420"/>
                    <a:pt x="0" y="468"/>
                    <a:pt x="22" y="501"/>
                  </a:cubicBezTo>
                  <a:cubicBezTo>
                    <a:pt x="80" y="539"/>
                    <a:pt x="287" y="589"/>
                    <a:pt x="358" y="612"/>
                  </a:cubicBezTo>
                  <a:cubicBezTo>
                    <a:pt x="387" y="622"/>
                    <a:pt x="416" y="631"/>
                    <a:pt x="445" y="639"/>
                  </a:cubicBezTo>
                  <a:cubicBezTo>
                    <a:pt x="478" y="651"/>
                    <a:pt x="534" y="676"/>
                    <a:pt x="556" y="684"/>
                  </a:cubicBezTo>
                  <a:cubicBezTo>
                    <a:pt x="608" y="698"/>
                    <a:pt x="710" y="714"/>
                    <a:pt x="757" y="723"/>
                  </a:cubicBezTo>
                  <a:cubicBezTo>
                    <a:pt x="784" y="730"/>
                    <a:pt x="811" y="729"/>
                    <a:pt x="838" y="738"/>
                  </a:cubicBezTo>
                  <a:cubicBezTo>
                    <a:pt x="866" y="746"/>
                    <a:pt x="970" y="780"/>
                    <a:pt x="985" y="786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28" name="Freeform 41"/>
            <p:cNvSpPr>
              <a:spLocks noChangeAspect="1"/>
            </p:cNvSpPr>
            <p:nvPr/>
          </p:nvSpPr>
          <p:spPr bwMode="auto">
            <a:xfrm>
              <a:off x="4346" y="8364"/>
              <a:ext cx="4098" cy="2945"/>
            </a:xfrm>
            <a:custGeom>
              <a:avLst/>
              <a:gdLst>
                <a:gd name="T0" fmla="*/ 4098 w 4098"/>
                <a:gd name="T1" fmla="*/ 2945 h 2945"/>
                <a:gd name="T2" fmla="*/ 3396 w 4098"/>
                <a:gd name="T3" fmla="*/ 2899 h 2945"/>
                <a:gd name="T4" fmla="*/ 2572 w 4098"/>
                <a:gd name="T5" fmla="*/ 2880 h 2945"/>
                <a:gd name="T6" fmla="*/ 2345 w 4098"/>
                <a:gd name="T7" fmla="*/ 2889 h 2945"/>
                <a:gd name="T8" fmla="*/ 1965 w 4098"/>
                <a:gd name="T9" fmla="*/ 2853 h 2945"/>
                <a:gd name="T10" fmla="*/ 1889 w 4098"/>
                <a:gd name="T11" fmla="*/ 2834 h 2945"/>
                <a:gd name="T12" fmla="*/ 1944 w 4098"/>
                <a:gd name="T13" fmla="*/ 2657 h 2945"/>
                <a:gd name="T14" fmla="*/ 2067 w 4098"/>
                <a:gd name="T15" fmla="*/ 2457 h 2945"/>
                <a:gd name="T16" fmla="*/ 2143 w 4098"/>
                <a:gd name="T17" fmla="*/ 2399 h 2945"/>
                <a:gd name="T18" fmla="*/ 2008 w 4098"/>
                <a:gd name="T19" fmla="*/ 2206 h 2945"/>
                <a:gd name="T20" fmla="*/ 1500 w 4098"/>
                <a:gd name="T21" fmla="*/ 2169 h 2945"/>
                <a:gd name="T22" fmla="*/ 1258 w 4098"/>
                <a:gd name="T23" fmla="*/ 2010 h 2945"/>
                <a:gd name="T24" fmla="*/ 951 w 4098"/>
                <a:gd name="T25" fmla="*/ 1695 h 2945"/>
                <a:gd name="T26" fmla="*/ 804 w 4098"/>
                <a:gd name="T27" fmla="*/ 1584 h 2945"/>
                <a:gd name="T28" fmla="*/ 620 w 4098"/>
                <a:gd name="T29" fmla="*/ 1529 h 2945"/>
                <a:gd name="T30" fmla="*/ 219 w 4098"/>
                <a:gd name="T31" fmla="*/ 677 h 2945"/>
                <a:gd name="T32" fmla="*/ 81 w 4098"/>
                <a:gd name="T33" fmla="*/ 435 h 2945"/>
                <a:gd name="T34" fmla="*/ 5 w 4098"/>
                <a:gd name="T35" fmla="*/ 251 h 2945"/>
                <a:gd name="T36" fmla="*/ 54 w 4098"/>
                <a:gd name="T37" fmla="*/ 0 h 29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98"/>
                <a:gd name="T58" fmla="*/ 0 h 2945"/>
                <a:gd name="T59" fmla="*/ 4098 w 4098"/>
                <a:gd name="T60" fmla="*/ 2945 h 294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98" h="2945">
                  <a:moveTo>
                    <a:pt x="4098" y="2945"/>
                  </a:moveTo>
                  <a:cubicBezTo>
                    <a:pt x="4050" y="2929"/>
                    <a:pt x="3516" y="2900"/>
                    <a:pt x="3396" y="2899"/>
                  </a:cubicBezTo>
                  <a:cubicBezTo>
                    <a:pt x="3130" y="2859"/>
                    <a:pt x="2850" y="2881"/>
                    <a:pt x="2572" y="2880"/>
                  </a:cubicBezTo>
                  <a:cubicBezTo>
                    <a:pt x="2492" y="2878"/>
                    <a:pt x="2423" y="2895"/>
                    <a:pt x="2345" y="2889"/>
                  </a:cubicBezTo>
                  <a:cubicBezTo>
                    <a:pt x="2245" y="2878"/>
                    <a:pt x="2040" y="2865"/>
                    <a:pt x="1965" y="2853"/>
                  </a:cubicBezTo>
                  <a:cubicBezTo>
                    <a:pt x="1943" y="2846"/>
                    <a:pt x="1908" y="2847"/>
                    <a:pt x="1889" y="2834"/>
                  </a:cubicBezTo>
                  <a:cubicBezTo>
                    <a:pt x="1889" y="2799"/>
                    <a:pt x="1914" y="2720"/>
                    <a:pt x="1944" y="2657"/>
                  </a:cubicBezTo>
                  <a:cubicBezTo>
                    <a:pt x="1966" y="2621"/>
                    <a:pt x="2034" y="2500"/>
                    <a:pt x="2067" y="2457"/>
                  </a:cubicBezTo>
                  <a:cubicBezTo>
                    <a:pt x="2072" y="2442"/>
                    <a:pt x="2131" y="2407"/>
                    <a:pt x="2143" y="2399"/>
                  </a:cubicBezTo>
                  <a:cubicBezTo>
                    <a:pt x="2103" y="2374"/>
                    <a:pt x="2115" y="2244"/>
                    <a:pt x="2008" y="2206"/>
                  </a:cubicBezTo>
                  <a:cubicBezTo>
                    <a:pt x="1901" y="2168"/>
                    <a:pt x="1625" y="2202"/>
                    <a:pt x="1500" y="2169"/>
                  </a:cubicBezTo>
                  <a:cubicBezTo>
                    <a:pt x="1375" y="2136"/>
                    <a:pt x="1349" y="2089"/>
                    <a:pt x="1258" y="2010"/>
                  </a:cubicBezTo>
                  <a:cubicBezTo>
                    <a:pt x="1167" y="1931"/>
                    <a:pt x="1027" y="1766"/>
                    <a:pt x="951" y="1695"/>
                  </a:cubicBezTo>
                  <a:cubicBezTo>
                    <a:pt x="875" y="1624"/>
                    <a:pt x="859" y="1612"/>
                    <a:pt x="804" y="1584"/>
                  </a:cubicBezTo>
                  <a:cubicBezTo>
                    <a:pt x="749" y="1556"/>
                    <a:pt x="717" y="1680"/>
                    <a:pt x="620" y="1529"/>
                  </a:cubicBezTo>
                  <a:cubicBezTo>
                    <a:pt x="518" y="1380"/>
                    <a:pt x="309" y="859"/>
                    <a:pt x="219" y="677"/>
                  </a:cubicBezTo>
                  <a:cubicBezTo>
                    <a:pt x="129" y="495"/>
                    <a:pt x="117" y="506"/>
                    <a:pt x="81" y="435"/>
                  </a:cubicBezTo>
                  <a:cubicBezTo>
                    <a:pt x="45" y="364"/>
                    <a:pt x="10" y="324"/>
                    <a:pt x="5" y="251"/>
                  </a:cubicBezTo>
                  <a:cubicBezTo>
                    <a:pt x="0" y="178"/>
                    <a:pt x="44" y="52"/>
                    <a:pt x="54" y="0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29" name="Freeform 42"/>
            <p:cNvSpPr>
              <a:spLocks noChangeAspect="1"/>
            </p:cNvSpPr>
            <p:nvPr/>
          </p:nvSpPr>
          <p:spPr bwMode="auto">
            <a:xfrm>
              <a:off x="7601" y="11299"/>
              <a:ext cx="282" cy="864"/>
            </a:xfrm>
            <a:custGeom>
              <a:avLst/>
              <a:gdLst>
                <a:gd name="T0" fmla="*/ 0 w 282"/>
                <a:gd name="T1" fmla="*/ 864 h 864"/>
                <a:gd name="T2" fmla="*/ 19 w 282"/>
                <a:gd name="T3" fmla="*/ 812 h 864"/>
                <a:gd name="T4" fmla="*/ 28 w 282"/>
                <a:gd name="T5" fmla="*/ 782 h 864"/>
                <a:gd name="T6" fmla="*/ 34 w 282"/>
                <a:gd name="T7" fmla="*/ 763 h 864"/>
                <a:gd name="T8" fmla="*/ 37 w 282"/>
                <a:gd name="T9" fmla="*/ 754 h 864"/>
                <a:gd name="T10" fmla="*/ 92 w 282"/>
                <a:gd name="T11" fmla="*/ 579 h 864"/>
                <a:gd name="T12" fmla="*/ 123 w 282"/>
                <a:gd name="T13" fmla="*/ 488 h 864"/>
                <a:gd name="T14" fmla="*/ 160 w 282"/>
                <a:gd name="T15" fmla="*/ 368 h 864"/>
                <a:gd name="T16" fmla="*/ 184 w 282"/>
                <a:gd name="T17" fmla="*/ 319 h 864"/>
                <a:gd name="T18" fmla="*/ 206 w 282"/>
                <a:gd name="T19" fmla="*/ 252 h 864"/>
                <a:gd name="T20" fmla="*/ 224 w 282"/>
                <a:gd name="T21" fmla="*/ 200 h 864"/>
                <a:gd name="T22" fmla="*/ 282 w 28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82"/>
                <a:gd name="T37" fmla="*/ 0 h 864"/>
                <a:gd name="T38" fmla="*/ 282 w 28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82" h="864">
                  <a:moveTo>
                    <a:pt x="0" y="864"/>
                  </a:moveTo>
                  <a:cubicBezTo>
                    <a:pt x="4" y="846"/>
                    <a:pt x="9" y="828"/>
                    <a:pt x="19" y="812"/>
                  </a:cubicBezTo>
                  <a:cubicBezTo>
                    <a:pt x="24" y="790"/>
                    <a:pt x="19" y="810"/>
                    <a:pt x="28" y="782"/>
                  </a:cubicBezTo>
                  <a:cubicBezTo>
                    <a:pt x="30" y="776"/>
                    <a:pt x="32" y="769"/>
                    <a:pt x="34" y="763"/>
                  </a:cubicBezTo>
                  <a:cubicBezTo>
                    <a:pt x="35" y="760"/>
                    <a:pt x="37" y="754"/>
                    <a:pt x="37" y="754"/>
                  </a:cubicBezTo>
                  <a:cubicBezTo>
                    <a:pt x="44" y="692"/>
                    <a:pt x="70" y="636"/>
                    <a:pt x="92" y="579"/>
                  </a:cubicBezTo>
                  <a:cubicBezTo>
                    <a:pt x="103" y="549"/>
                    <a:pt x="105" y="515"/>
                    <a:pt x="123" y="488"/>
                  </a:cubicBezTo>
                  <a:cubicBezTo>
                    <a:pt x="136" y="448"/>
                    <a:pt x="147" y="408"/>
                    <a:pt x="160" y="368"/>
                  </a:cubicBezTo>
                  <a:cubicBezTo>
                    <a:pt x="166" y="350"/>
                    <a:pt x="170" y="333"/>
                    <a:pt x="184" y="319"/>
                  </a:cubicBezTo>
                  <a:cubicBezTo>
                    <a:pt x="190" y="296"/>
                    <a:pt x="199" y="275"/>
                    <a:pt x="206" y="252"/>
                  </a:cubicBezTo>
                  <a:cubicBezTo>
                    <a:pt x="212" y="234"/>
                    <a:pt x="214" y="215"/>
                    <a:pt x="224" y="200"/>
                  </a:cubicBezTo>
                  <a:cubicBezTo>
                    <a:pt x="236" y="134"/>
                    <a:pt x="255" y="62"/>
                    <a:pt x="282" y="0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43"/>
          <p:cNvGrpSpPr>
            <a:grpSpLocks noChangeAspect="1"/>
          </p:cNvGrpSpPr>
          <p:nvPr/>
        </p:nvGrpSpPr>
        <p:grpSpPr bwMode="auto">
          <a:xfrm>
            <a:off x="1543050" y="3186113"/>
            <a:ext cx="2154238" cy="2619375"/>
            <a:chOff x="2200" y="1434"/>
            <a:chExt cx="1679" cy="2041"/>
          </a:xfrm>
        </p:grpSpPr>
        <p:sp>
          <p:nvSpPr>
            <p:cNvPr id="16418" name="Oval 44"/>
            <p:cNvSpPr>
              <a:spLocks noChangeAspect="1" noChangeArrowheads="1"/>
            </p:cNvSpPr>
            <p:nvPr/>
          </p:nvSpPr>
          <p:spPr bwMode="auto">
            <a:xfrm>
              <a:off x="3152" y="1434"/>
              <a:ext cx="46" cy="45"/>
            </a:xfrm>
            <a:prstGeom prst="ellipse">
              <a:avLst/>
            </a:prstGeom>
            <a:solidFill>
              <a:srgbClr val="F413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19" name="Oval 45"/>
            <p:cNvSpPr>
              <a:spLocks noChangeAspect="1" noChangeArrowheads="1"/>
            </p:cNvSpPr>
            <p:nvPr/>
          </p:nvSpPr>
          <p:spPr bwMode="auto">
            <a:xfrm>
              <a:off x="2200" y="2205"/>
              <a:ext cx="46" cy="45"/>
            </a:xfrm>
            <a:prstGeom prst="ellipse">
              <a:avLst/>
            </a:prstGeom>
            <a:solidFill>
              <a:srgbClr val="F413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0" name="Oval 46"/>
            <p:cNvSpPr>
              <a:spLocks noChangeAspect="1" noChangeArrowheads="1"/>
            </p:cNvSpPr>
            <p:nvPr/>
          </p:nvSpPr>
          <p:spPr bwMode="auto">
            <a:xfrm>
              <a:off x="2744" y="3053"/>
              <a:ext cx="46" cy="45"/>
            </a:xfrm>
            <a:prstGeom prst="ellipse">
              <a:avLst/>
            </a:prstGeom>
            <a:solidFill>
              <a:srgbClr val="F413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1" name="Oval 47"/>
            <p:cNvSpPr>
              <a:spLocks noChangeAspect="1" noChangeArrowheads="1"/>
            </p:cNvSpPr>
            <p:nvPr/>
          </p:nvSpPr>
          <p:spPr bwMode="auto">
            <a:xfrm>
              <a:off x="3606" y="2931"/>
              <a:ext cx="46" cy="45"/>
            </a:xfrm>
            <a:prstGeom prst="ellipse">
              <a:avLst/>
            </a:prstGeom>
            <a:solidFill>
              <a:srgbClr val="F413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2" name="Oval 48"/>
            <p:cNvSpPr>
              <a:spLocks noChangeAspect="1" noChangeArrowheads="1"/>
            </p:cNvSpPr>
            <p:nvPr/>
          </p:nvSpPr>
          <p:spPr bwMode="auto">
            <a:xfrm>
              <a:off x="2971" y="3430"/>
              <a:ext cx="46" cy="45"/>
            </a:xfrm>
            <a:prstGeom prst="ellipse">
              <a:avLst/>
            </a:prstGeom>
            <a:solidFill>
              <a:srgbClr val="F413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3" name="Oval 49"/>
            <p:cNvSpPr>
              <a:spLocks noChangeAspect="1" noChangeArrowheads="1"/>
            </p:cNvSpPr>
            <p:nvPr/>
          </p:nvSpPr>
          <p:spPr bwMode="auto">
            <a:xfrm>
              <a:off x="3026" y="3294"/>
              <a:ext cx="46" cy="45"/>
            </a:xfrm>
            <a:prstGeom prst="ellipse">
              <a:avLst/>
            </a:prstGeom>
            <a:solidFill>
              <a:srgbClr val="F413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4" name="Oval 50"/>
            <p:cNvSpPr>
              <a:spLocks noChangeAspect="1" noChangeArrowheads="1"/>
            </p:cNvSpPr>
            <p:nvPr/>
          </p:nvSpPr>
          <p:spPr bwMode="auto">
            <a:xfrm>
              <a:off x="3107" y="3294"/>
              <a:ext cx="46" cy="45"/>
            </a:xfrm>
            <a:prstGeom prst="ellipse">
              <a:avLst/>
            </a:prstGeom>
            <a:solidFill>
              <a:srgbClr val="F413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5" name="Oval 51"/>
            <p:cNvSpPr>
              <a:spLocks noChangeAspect="1" noChangeArrowheads="1"/>
            </p:cNvSpPr>
            <p:nvPr/>
          </p:nvSpPr>
          <p:spPr bwMode="auto">
            <a:xfrm>
              <a:off x="3833" y="3339"/>
              <a:ext cx="46" cy="45"/>
            </a:xfrm>
            <a:prstGeom prst="ellipse">
              <a:avLst/>
            </a:prstGeom>
            <a:solidFill>
              <a:srgbClr val="F413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2" name="Group 52"/>
          <p:cNvGrpSpPr>
            <a:grpSpLocks/>
          </p:cNvGrpSpPr>
          <p:nvPr/>
        </p:nvGrpSpPr>
        <p:grpSpPr bwMode="auto">
          <a:xfrm>
            <a:off x="5868144" y="1988840"/>
            <a:ext cx="360362" cy="0"/>
            <a:chOff x="3651" y="2160"/>
            <a:chExt cx="227" cy="0"/>
          </a:xfrm>
        </p:grpSpPr>
        <p:sp>
          <p:nvSpPr>
            <p:cNvPr id="16416" name="Line 53"/>
            <p:cNvSpPr>
              <a:spLocks noChangeShapeType="1"/>
            </p:cNvSpPr>
            <p:nvPr/>
          </p:nvSpPr>
          <p:spPr bwMode="auto">
            <a:xfrm>
              <a:off x="3651" y="2160"/>
              <a:ext cx="22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17" name="Line 54"/>
            <p:cNvSpPr>
              <a:spLocks noChangeShapeType="1"/>
            </p:cNvSpPr>
            <p:nvPr/>
          </p:nvSpPr>
          <p:spPr bwMode="auto">
            <a:xfrm>
              <a:off x="3651" y="2160"/>
              <a:ext cx="227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80311" name="Freeform 55"/>
          <p:cNvSpPr>
            <a:spLocks/>
          </p:cNvSpPr>
          <p:nvPr/>
        </p:nvSpPr>
        <p:spPr bwMode="auto">
          <a:xfrm>
            <a:off x="2051050" y="5300663"/>
            <a:ext cx="1944688" cy="1296987"/>
          </a:xfrm>
          <a:custGeom>
            <a:avLst/>
            <a:gdLst>
              <a:gd name="T0" fmla="*/ 1380 w 1380"/>
              <a:gd name="T1" fmla="*/ 0 h 964"/>
              <a:gd name="T2" fmla="*/ 1221 w 1380"/>
              <a:gd name="T3" fmla="*/ 198 h 964"/>
              <a:gd name="T4" fmla="*/ 1011 w 1380"/>
              <a:gd name="T5" fmla="*/ 444 h 964"/>
              <a:gd name="T6" fmla="*/ 945 w 1380"/>
              <a:gd name="T7" fmla="*/ 555 h 964"/>
              <a:gd name="T8" fmla="*/ 894 w 1380"/>
              <a:gd name="T9" fmla="*/ 738 h 964"/>
              <a:gd name="T10" fmla="*/ 858 w 1380"/>
              <a:gd name="T11" fmla="*/ 849 h 964"/>
              <a:gd name="T12" fmla="*/ 798 w 1380"/>
              <a:gd name="T13" fmla="*/ 942 h 964"/>
              <a:gd name="T14" fmla="*/ 639 w 1380"/>
              <a:gd name="T15" fmla="*/ 960 h 964"/>
              <a:gd name="T16" fmla="*/ 543 w 1380"/>
              <a:gd name="T17" fmla="*/ 921 h 964"/>
              <a:gd name="T18" fmla="*/ 474 w 1380"/>
              <a:gd name="T19" fmla="*/ 840 h 964"/>
              <a:gd name="T20" fmla="*/ 417 w 1380"/>
              <a:gd name="T21" fmla="*/ 681 h 964"/>
              <a:gd name="T22" fmla="*/ 348 w 1380"/>
              <a:gd name="T23" fmla="*/ 588 h 964"/>
              <a:gd name="T24" fmla="*/ 258 w 1380"/>
              <a:gd name="T25" fmla="*/ 552 h 964"/>
              <a:gd name="T26" fmla="*/ 168 w 1380"/>
              <a:gd name="T27" fmla="*/ 561 h 964"/>
              <a:gd name="T28" fmla="*/ 105 w 1380"/>
              <a:gd name="T29" fmla="*/ 576 h 964"/>
              <a:gd name="T30" fmla="*/ 0 w 1380"/>
              <a:gd name="T31" fmla="*/ 618 h 96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80"/>
              <a:gd name="T49" fmla="*/ 0 h 964"/>
              <a:gd name="T50" fmla="*/ 1380 w 1380"/>
              <a:gd name="T51" fmla="*/ 964 h 96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80" h="964">
                <a:moveTo>
                  <a:pt x="1380" y="0"/>
                </a:moveTo>
                <a:cubicBezTo>
                  <a:pt x="1329" y="27"/>
                  <a:pt x="1258" y="161"/>
                  <a:pt x="1221" y="198"/>
                </a:cubicBezTo>
                <a:cubicBezTo>
                  <a:pt x="1158" y="266"/>
                  <a:pt x="1070" y="378"/>
                  <a:pt x="1011" y="444"/>
                </a:cubicBezTo>
                <a:cubicBezTo>
                  <a:pt x="994" y="469"/>
                  <a:pt x="952" y="526"/>
                  <a:pt x="945" y="555"/>
                </a:cubicBezTo>
                <a:cubicBezTo>
                  <a:pt x="922" y="592"/>
                  <a:pt x="919" y="698"/>
                  <a:pt x="894" y="738"/>
                </a:cubicBezTo>
                <a:cubicBezTo>
                  <a:pt x="878" y="762"/>
                  <a:pt x="874" y="825"/>
                  <a:pt x="858" y="849"/>
                </a:cubicBezTo>
                <a:cubicBezTo>
                  <a:pt x="838" y="869"/>
                  <a:pt x="836" y="931"/>
                  <a:pt x="798" y="942"/>
                </a:cubicBezTo>
                <a:cubicBezTo>
                  <a:pt x="768" y="948"/>
                  <a:pt x="682" y="964"/>
                  <a:pt x="639" y="960"/>
                </a:cubicBezTo>
                <a:cubicBezTo>
                  <a:pt x="613" y="951"/>
                  <a:pt x="543" y="921"/>
                  <a:pt x="543" y="921"/>
                </a:cubicBezTo>
                <a:cubicBezTo>
                  <a:pt x="528" y="901"/>
                  <a:pt x="487" y="880"/>
                  <a:pt x="474" y="840"/>
                </a:cubicBezTo>
                <a:cubicBezTo>
                  <a:pt x="468" y="804"/>
                  <a:pt x="430" y="720"/>
                  <a:pt x="417" y="681"/>
                </a:cubicBezTo>
                <a:cubicBezTo>
                  <a:pt x="412" y="667"/>
                  <a:pt x="358" y="593"/>
                  <a:pt x="348" y="588"/>
                </a:cubicBezTo>
                <a:cubicBezTo>
                  <a:pt x="313" y="571"/>
                  <a:pt x="296" y="565"/>
                  <a:pt x="258" y="552"/>
                </a:cubicBezTo>
                <a:cubicBezTo>
                  <a:pt x="242" y="547"/>
                  <a:pt x="186" y="555"/>
                  <a:pt x="168" y="561"/>
                </a:cubicBezTo>
                <a:cubicBezTo>
                  <a:pt x="147" y="561"/>
                  <a:pt x="133" y="567"/>
                  <a:pt x="105" y="576"/>
                </a:cubicBezTo>
                <a:cubicBezTo>
                  <a:pt x="77" y="585"/>
                  <a:pt x="17" y="607"/>
                  <a:pt x="0" y="618"/>
                </a:cubicBezTo>
              </a:path>
            </a:pathLst>
          </a:custGeom>
          <a:noFill/>
          <a:ln w="76200" cmpd="sng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0312" name="Text Box 56"/>
          <p:cNvSpPr txBox="1">
            <a:spLocks noChangeArrowheads="1"/>
          </p:cNvSpPr>
          <p:nvPr/>
        </p:nvSpPr>
        <p:spPr bwMode="auto">
          <a:xfrm>
            <a:off x="5940152" y="3068960"/>
            <a:ext cx="2871788" cy="3667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     Судовой ход</a:t>
            </a:r>
          </a:p>
        </p:txBody>
      </p:sp>
      <p:sp>
        <p:nvSpPr>
          <p:cNvPr id="480313" name="Line 57"/>
          <p:cNvSpPr>
            <a:spLocks noChangeShapeType="1"/>
          </p:cNvSpPr>
          <p:nvPr/>
        </p:nvSpPr>
        <p:spPr bwMode="auto">
          <a:xfrm>
            <a:off x="5868144" y="3284984"/>
            <a:ext cx="215900" cy="0"/>
          </a:xfrm>
          <a:prstGeom prst="line">
            <a:avLst/>
          </a:prstGeom>
          <a:noFill/>
          <a:ln w="104775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0314" name="Text Box 58"/>
          <p:cNvSpPr txBox="1">
            <a:spLocks noChangeArrowheads="1"/>
          </p:cNvSpPr>
          <p:nvPr/>
        </p:nvSpPr>
        <p:spPr bwMode="auto">
          <a:xfrm>
            <a:off x="1116013" y="2752725"/>
            <a:ext cx="10795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 b="1"/>
              <a:t>На Москву</a:t>
            </a:r>
          </a:p>
        </p:txBody>
      </p:sp>
      <p:sp>
        <p:nvSpPr>
          <p:cNvPr id="480315" name="Text Box 59"/>
          <p:cNvSpPr txBox="1">
            <a:spLocks noChangeArrowheads="1"/>
          </p:cNvSpPr>
          <p:nvPr/>
        </p:nvSpPr>
        <p:spPr bwMode="auto">
          <a:xfrm>
            <a:off x="4140200" y="3860800"/>
            <a:ext cx="1368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 b="1"/>
              <a:t>На Владивосток</a:t>
            </a:r>
          </a:p>
        </p:txBody>
      </p:sp>
      <p:sp>
        <p:nvSpPr>
          <p:cNvPr id="480316" name="Text Box 60"/>
          <p:cNvSpPr txBox="1">
            <a:spLocks noChangeArrowheads="1"/>
          </p:cNvSpPr>
          <p:nvPr/>
        </p:nvSpPr>
        <p:spPr bwMode="auto">
          <a:xfrm>
            <a:off x="3492500" y="4868863"/>
            <a:ext cx="10795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 b="1"/>
              <a:t>На Пермь</a:t>
            </a:r>
          </a:p>
        </p:txBody>
      </p:sp>
      <p:sp>
        <p:nvSpPr>
          <p:cNvPr id="480317" name="Text Box 61"/>
          <p:cNvSpPr txBox="1">
            <a:spLocks noChangeArrowheads="1"/>
          </p:cNvSpPr>
          <p:nvPr/>
        </p:nvSpPr>
        <p:spPr bwMode="auto">
          <a:xfrm>
            <a:off x="396875" y="3860800"/>
            <a:ext cx="10795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 b="1"/>
              <a:t>На Кудымкар</a:t>
            </a:r>
          </a:p>
        </p:txBody>
      </p:sp>
      <p:sp>
        <p:nvSpPr>
          <p:cNvPr id="480318" name="Text Box 62"/>
          <p:cNvSpPr txBox="1">
            <a:spLocks noChangeArrowheads="1"/>
          </p:cNvSpPr>
          <p:nvPr/>
        </p:nvSpPr>
        <p:spPr bwMode="auto">
          <a:xfrm>
            <a:off x="1476375" y="6308725"/>
            <a:ext cx="10795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 b="1"/>
              <a:t>На Оханск</a:t>
            </a:r>
          </a:p>
        </p:txBody>
      </p:sp>
      <p:sp>
        <p:nvSpPr>
          <p:cNvPr id="480319" name="Text Box 63"/>
          <p:cNvSpPr txBox="1">
            <a:spLocks noChangeArrowheads="1"/>
          </p:cNvSpPr>
          <p:nvPr/>
        </p:nvSpPr>
        <p:spPr bwMode="auto">
          <a:xfrm>
            <a:off x="34925" y="5661025"/>
            <a:ext cx="10795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 b="1"/>
              <a:t>На Ижевск</a:t>
            </a:r>
          </a:p>
        </p:txBody>
      </p:sp>
      <p:sp>
        <p:nvSpPr>
          <p:cNvPr id="480320" name="Text Box 64"/>
          <p:cNvSpPr txBox="1">
            <a:spLocks noChangeArrowheads="1"/>
          </p:cNvSpPr>
          <p:nvPr/>
        </p:nvSpPr>
        <p:spPr bwMode="auto">
          <a:xfrm>
            <a:off x="3492500" y="1484313"/>
            <a:ext cx="10795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 b="1" dirty="0"/>
              <a:t>На Ильинский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547664" y="116632"/>
            <a:ext cx="6408712" cy="52322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Логистические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преимущества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572000" y="4581128"/>
            <a:ext cx="4427985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Его территорию   пересекают три </a:t>
            </a:r>
            <a:endParaRPr lang="ru-RU" dirty="0" smtClean="0"/>
          </a:p>
          <a:p>
            <a:r>
              <a:rPr lang="ru-RU" dirty="0" smtClean="0"/>
              <a:t>вида </a:t>
            </a:r>
            <a:r>
              <a:rPr lang="ru-RU" dirty="0"/>
              <a:t>магистралей федерального значения: </a:t>
            </a:r>
            <a:endParaRPr lang="ru-RU" dirty="0" smtClean="0"/>
          </a:p>
          <a:p>
            <a:r>
              <a:rPr lang="ru-RU" dirty="0" smtClean="0"/>
              <a:t>железнодорожная </a:t>
            </a:r>
            <a:r>
              <a:rPr lang="ru-RU" dirty="0"/>
              <a:t>- Москва-Владивосток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автомобильная – «Казань-Екатеринбург</a:t>
            </a:r>
            <a:r>
              <a:rPr lang="ru-RU" dirty="0" smtClean="0"/>
              <a:t>»</a:t>
            </a:r>
          </a:p>
          <a:p>
            <a:r>
              <a:rPr lang="ru-RU" dirty="0" smtClean="0"/>
              <a:t> </a:t>
            </a:r>
            <a:r>
              <a:rPr lang="ru-RU" dirty="0"/>
              <a:t>и водная по реке Кама. </a:t>
            </a:r>
          </a:p>
        </p:txBody>
      </p:sp>
      <p:pic>
        <p:nvPicPr>
          <p:cNvPr id="68" name="Picture 12" descr="nytvenskii_rayon_co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51520" y="0"/>
            <a:ext cx="648072" cy="94845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48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0259" grpId="0" animBg="1"/>
      <p:bldP spid="480260" grpId="0" animBg="1"/>
      <p:bldP spid="480261" grpId="0" animBg="1"/>
      <p:bldP spid="480262" grpId="0" animBg="1"/>
      <p:bldP spid="480263" grpId="0" animBg="1"/>
      <p:bldP spid="480264" grpId="0" animBg="1"/>
      <p:bldP spid="480265" grpId="0" animBg="1"/>
      <p:bldP spid="480266" grpId="0" animBg="1"/>
      <p:bldP spid="480267" grpId="0" animBg="1"/>
      <p:bldP spid="480311" grpId="0" animBg="1"/>
      <p:bldP spid="480311" grpId="1" animBg="1"/>
      <p:bldP spid="480312" grpId="0" animBg="1"/>
      <p:bldP spid="480313" grpId="0" animBg="1"/>
      <p:bldP spid="480314" grpId="0"/>
      <p:bldP spid="480315" grpId="0"/>
      <p:bldP spid="480316" grpId="0"/>
      <p:bldP spid="480317" grpId="0"/>
      <p:bldP spid="480318" grpId="0"/>
      <p:bldP spid="480319" grpId="0"/>
      <p:bldP spid="480320" grpId="0"/>
      <p:bldP spid="6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C:\Users\1\Desktop\ГИМНАЗИЯ\IMG_0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02624" cy="69269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№ 2 -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. Солнечный,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бывшая под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фармзавод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Нытвенское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городское поселение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43608" y="834852"/>
          <a:ext cx="7488832" cy="6023148"/>
        </p:xfrm>
        <a:graphic>
          <a:graphicData uri="http://schemas.openxmlformats.org/drawingml/2006/table">
            <a:tbl>
              <a:tblPr/>
              <a:tblGrid>
                <a:gridCol w="3844792"/>
                <a:gridCol w="3644040"/>
              </a:tblGrid>
              <a:tr h="2871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Муниципальный район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Нытвенский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4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Наименование площадки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Инвестиционная площадка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№2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4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Тип площадки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Производственная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24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Описание площадки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Рельеф местности с уклоном на юг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8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Предприятие (организация) – владелец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Администрация Нытвенского городского поселения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9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Юридический адрес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617000, Пермский край, г. Нытва, ул. Карла Либкнехта, 2а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3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Контактное лицо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Глава городского поселения – глава администрации Нытвенского городского поселения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Паркачёв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Константин Акимович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Телефон, </a:t>
                      </a: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mail</a:t>
                      </a: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 контактного лица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+73427231541, </a:t>
                      </a: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admngp@yandex.ru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Адрес места расположения площадки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Пермский край, г. Нытва, ул. Восточная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24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Площадь (м</a:t>
                      </a:r>
                      <a:r>
                        <a:rPr lang="ru-RU" sz="1200" b="1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6,8 га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9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Форма владения землей и зданиями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Государственная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4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Возможность расширения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4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Близлежащие производственные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объекты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ООО «Управление строительных работ № 1»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4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Расстояние до ближайших жилых домов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400 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4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Наличие ограждений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4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Наличие месторождения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3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Наличие достопримечательности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8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Центра субъекта РФ, в котором находится площадка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70 км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4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Федеральной автодороги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10 км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4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Железной дороги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 км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4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Аэропорта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80 км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5934670"/>
            <a:ext cx="709228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http://maps.rosreestr.ru/PortalOnline/?l=15&amp;x=6165997.899601152&amp;y=7951178.937281379&amp;mls=map|arcgisonline|anno&amp;cls=cadastre&amp;cn=59:26:0610844:175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ссылка «Публичная кадастровая карта»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59942" y="1268760"/>
          <a:ext cx="6114025" cy="4248472"/>
        </p:xfrm>
        <a:graphic>
          <a:graphicData uri="http://schemas.openxmlformats.org/presentationml/2006/ole">
            <p:oleObj spid="_x0000_s1025" name="Acrobat Document" r:id="rId4" imgW="8019874" imgH="5667361" progId="AcroExch.Document.11">
              <p:embed/>
            </p:oleObj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975648" y="1196752"/>
          <a:ext cx="3168352" cy="4553010"/>
        </p:xfrm>
        <a:graphic>
          <a:graphicData uri="http://schemas.openxmlformats.org/drawingml/2006/table">
            <a:tbl>
              <a:tblPr/>
              <a:tblGrid>
                <a:gridCol w="1584176"/>
                <a:gridCol w="1584176"/>
              </a:tblGrid>
              <a:tr h="725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Вид инфраструктуры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Описание, мощность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26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Газ, м3/час, давление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10000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41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Отопление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93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Электроэнергия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031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Водоснабжение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288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Канализация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нет</a:t>
                      </a:r>
                      <a:endParaRPr lang="ru-RU" sz="13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34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Связь, оператор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ОАО «</a:t>
                      </a:r>
                      <a:r>
                        <a:rPr lang="ru-RU" sz="1300" dirty="0" err="1" smtClean="0">
                          <a:latin typeface="Times New Roman"/>
                          <a:ea typeface="Calibri"/>
                          <a:cs typeface="Times New Roman"/>
                        </a:rPr>
                        <a:t>Ростелеком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63408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№ 2 -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. Солнечный,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бывшая под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фармзавод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Нытвенское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городское поселение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5" descr="nytvenskii_rayon_co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 rot="10800000">
            <a:off x="467544" y="5589240"/>
            <a:ext cx="714380" cy="214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403648" y="5517232"/>
            <a:ext cx="371477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территория площадки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Солнечный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>
            <a:stCxn id="10" idx="3"/>
            <a:endCxn id="10" idx="1"/>
          </p:cNvCxnSpPr>
          <p:nvPr/>
        </p:nvCxnSpPr>
        <p:spPr>
          <a:xfrm>
            <a:off x="467544" y="5696397"/>
            <a:ext cx="7143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99412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№ 3 -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Солнечный, территория КСК,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Нытвенское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городское поселение</a:t>
            </a:r>
            <a:endParaRPr lang="ru-RU" sz="2400" dirty="0"/>
          </a:p>
        </p:txBody>
      </p:sp>
      <p:pic>
        <p:nvPicPr>
          <p:cNvPr id="4" name="Picture 65" descr="nytvenskii_rayon_co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Group 74"/>
          <p:cNvGraphicFramePr>
            <a:graphicFrameLocks noGrp="1"/>
          </p:cNvGraphicFramePr>
          <p:nvPr/>
        </p:nvGraphicFramePr>
        <p:xfrm>
          <a:off x="1043608" y="1340768"/>
          <a:ext cx="7072313" cy="5112570"/>
        </p:xfrm>
        <a:graphic>
          <a:graphicData uri="http://schemas.openxmlformats.org/drawingml/2006/table">
            <a:tbl>
              <a:tblPr/>
              <a:tblGrid>
                <a:gridCol w="2808312"/>
                <a:gridCol w="4264001"/>
              </a:tblGrid>
              <a:tr h="186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Муниципальный район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Нытвенский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6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Наименование площадки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Инвестиционная площадка №5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6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Тип площадки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Производственная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6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Описание площадки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Рельеф местности с уклоном на юг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18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Предприятие (организация) – владелец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18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Юридический адрес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35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Контактное лицо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Глава городского поселения – глава администрации Нытвенского городского поселения Паркачёв Константин Акимович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Телефон,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mail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контактного лица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+73427231541,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admngp@yandex.ru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15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Адрес места расположения площадки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Пермский край, г. Нытва, ул. Восточная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186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Площадь (м</a:t>
                      </a:r>
                      <a:r>
                        <a:rPr kumimoji="0" lang="ru-RU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7,234 Га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18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Форма владения землей и зданиями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Частная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6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Возможность расширения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отсутствует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35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Близлежащие производственные объекты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ООО «Управление строительных работ № 1»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14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Расстояние до ближайших жилых домов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400 м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6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Наличие ограждений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нет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6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Наличие месторождения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нет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18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Наличие достопримечательности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нет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29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Центра субъекта РФ, в котором находится площадка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70 км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6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Автодороги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 км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6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Железной дороги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 км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1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34421" marR="344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31261"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№ 3 -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Солнечный, территория КСК,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Нытвенское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городское поселение</a:t>
            </a:r>
            <a:endParaRPr lang="ru-RU" sz="2000" dirty="0"/>
          </a:p>
        </p:txBody>
      </p:sp>
      <p:pic>
        <p:nvPicPr>
          <p:cNvPr id="4" name="Picture 65" descr="nytvenskii_rayon_co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580112" y="1556793"/>
          <a:ext cx="3386380" cy="4824535"/>
        </p:xfrm>
        <a:graphic>
          <a:graphicData uri="http://schemas.openxmlformats.org/drawingml/2006/table">
            <a:tbl>
              <a:tblPr/>
              <a:tblGrid>
                <a:gridCol w="1296346"/>
                <a:gridCol w="2090034"/>
              </a:tblGrid>
              <a:tr h="739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Вид инфраструктуры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Описание, мощность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0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Газ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возможной точки подключения 0,5 км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0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Отопление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возможной точки подключения 0,5 км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0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Электроэнергия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возможной точки подключения 0,5 км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0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Водоснабжение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Водопровод на расстоянии 0,5 км.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15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Канализация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imes New Roman"/>
                          <a:ea typeface="Calibri"/>
                          <a:cs typeface="Times New Roman"/>
                        </a:rPr>
                        <a:t>Расстояние до возможной точки подключения 0,5 км</a:t>
                      </a:r>
                      <a:endParaRPr lang="ru-RU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- </a:t>
                      </a:r>
                      <a:endParaRPr lang="ru-RU" sz="105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15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Котельные установки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возможной точки подключения 0,5 км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5724636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11"/>
          <p:cNvSpPr>
            <a:spLocks noChangeArrowheads="1"/>
          </p:cNvSpPr>
          <p:nvPr/>
        </p:nvSpPr>
        <p:spPr bwMode="auto">
          <a:xfrm>
            <a:off x="1547664" y="5877272"/>
            <a:ext cx="396044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Солнечный территория КСК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5949280"/>
            <a:ext cx="714375" cy="2143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1" name="Прямая соединительная линия 10"/>
          <p:cNvCxnSpPr>
            <a:stCxn id="9" idx="3"/>
            <a:endCxn id="9" idx="1"/>
          </p:cNvCxnSpPr>
          <p:nvPr/>
        </p:nvCxnSpPr>
        <p:spPr>
          <a:xfrm flipH="1">
            <a:off x="539552" y="6056437"/>
            <a:ext cx="7143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1261">
    <p:blinds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C:\Users\1\Desktop\ГИМНАЗИЯ\IMG_0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0"/>
            <a:ext cx="7918648" cy="90872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№ 4 - пос.Кирпичный завод,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Нытвенское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городское поселение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55576" y="980727"/>
          <a:ext cx="7848872" cy="5696076"/>
        </p:xfrm>
        <a:graphic>
          <a:graphicData uri="http://schemas.openxmlformats.org/drawingml/2006/table">
            <a:tbl>
              <a:tblPr/>
              <a:tblGrid>
                <a:gridCol w="3641229"/>
                <a:gridCol w="4207643"/>
              </a:tblGrid>
              <a:tr h="219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Муниципальный район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Нытвенский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30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Наименование площадки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Инвестиционная площадка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0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Тип площадки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Зона городских 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лесов, рекреационный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19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Описание площадки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Рельеф местности ровный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2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Предприятие (организация) – владелец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Администрация Нытвенского городского поселения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32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Юридический адрес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617000, Пермский край, г. Нытва, ул. Карла Либкнехта, 2а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1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Контактное лицо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Глава городского поселения – глава администрации Нытвенского городского поселения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Паркачёв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Константин Акимович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Телефон, </a:t>
                      </a: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mail</a:t>
                      </a: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 контактного лица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+73427231541, </a:t>
                      </a: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admngp@yandex.ru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8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Адрес места расположения площадки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Пермский край, Нытвенский муниципальный район,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                         пос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. Кирпичного завода (в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пределах г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. Нытва)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19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Площадь (м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10,7 га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3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Форма владения землей и зданиями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Государственная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9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Возможность расширения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ближайших жилых домов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20 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9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Наличие ограждений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9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Наличие месторождения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1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Наличие достопримечательности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0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Центра субъекта РФ, в котором находится площадка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70 км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9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Федеральной автодороги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10 км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9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Железной дороги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 км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9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Аэропорта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80 км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1\Desktop\ГИМНАЗИЯ\IMG_0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24128" y="1340767"/>
          <a:ext cx="3168352" cy="4752529"/>
        </p:xfrm>
        <a:graphic>
          <a:graphicData uri="http://schemas.openxmlformats.org/drawingml/2006/table">
            <a:tbl>
              <a:tblPr/>
              <a:tblGrid>
                <a:gridCol w="1296144"/>
                <a:gridCol w="1872208"/>
              </a:tblGrid>
              <a:tr h="750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Вид инфраструктуры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Описание, мощность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50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Газ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возможной точки подключения 0,5 км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50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Отопление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возможной точки подключения 1,5 км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50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Электроэнергия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возможной точки подключения 1,0 км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00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Водоснабжение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Водопровод на расстоянии 1,5 км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00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Канализация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Канализация на расстоянии 1,5 км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50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Котельные установки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возможной точки подключения 1,5 км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532859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3528" y="6309320"/>
            <a:ext cx="714380" cy="214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31640" y="6237312"/>
            <a:ext cx="364330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территория площадки пос. Кирпичный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>
            <a:stCxn id="6" idx="1"/>
            <a:endCxn id="6" idx="3"/>
          </p:cNvCxnSpPr>
          <p:nvPr/>
        </p:nvCxnSpPr>
        <p:spPr>
          <a:xfrm>
            <a:off x="323528" y="6416477"/>
            <a:ext cx="7143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5" descr="nytvenskii_rayon_co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971600" y="188640"/>
            <a:ext cx="7918648" cy="90872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Инвестиционная площадка № 4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-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пос.Кирпичный завод,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Нытвенское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городское поселение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:\Users\1\Desktop\ГИМНАЗИЯ\IMG_0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641"/>
            <a:ext cx="7558608" cy="72007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№ 5 - (ул.Комарова),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Нытвенское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городское поселение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83568" y="1052736"/>
          <a:ext cx="7920880" cy="5663305"/>
        </p:xfrm>
        <a:graphic>
          <a:graphicData uri="http://schemas.openxmlformats.org/drawingml/2006/table">
            <a:tbl>
              <a:tblPr/>
              <a:tblGrid>
                <a:gridCol w="3572163"/>
                <a:gridCol w="4348717"/>
              </a:tblGrid>
              <a:tr h="233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Муниципальный район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Нытвенский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Наименование площадки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Инвестиционная площадка №</a:t>
                      </a: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Тип площадки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Производственная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33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Описание площадки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Рельеф местности ровный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32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Предприятие (организация) – владелец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Администрация Нытвенского городского поселения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2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Юридический адрес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617000, Пермский край, г. Нытва, ул. Карла Либкнехта, 2а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92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Контактное лицо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Глава городского поселения – глава администрации Нытвенского городского поселения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Паркачёв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Константин Акимович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1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Телефон, </a:t>
                      </a: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mail</a:t>
                      </a: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 контактного лица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+73427231541, </a:t>
                      </a: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admngp@yandex.ru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2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Адрес места расположения площадки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Пермский край, г. Нытва, ул. Комарова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33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Площадь (м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 га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Форма владения землей и зданиями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Государственная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Возможность расширения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92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Близлежащие производственные объекты и расстояние до них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Прилегающая территория ООО «Маслозавод Нытвенский»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Расстояние до ближайших жилых домов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100 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Наличие ограждений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Наличие месторождения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2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Наличие достопримечательности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Центра субъекта РФ, в котором находится площадка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70 км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Федеральной</a:t>
                      </a:r>
                      <a:r>
                        <a:rPr lang="ru-RU" sz="11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а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втодороги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10 км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Железной дороги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 км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Аэропорта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80 км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C:\Users\1\Desktop\ГИМНАЗИЯ\IMG_0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8641"/>
            <a:ext cx="7630616" cy="72008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Описание инвестиционной площадки № 3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Нытвенское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городское поселение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(ул.Комарова)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940152" y="1124744"/>
          <a:ext cx="3024336" cy="4968552"/>
        </p:xfrm>
        <a:graphic>
          <a:graphicData uri="http://schemas.openxmlformats.org/drawingml/2006/table">
            <a:tbl>
              <a:tblPr/>
              <a:tblGrid>
                <a:gridCol w="1216680"/>
                <a:gridCol w="1807656"/>
              </a:tblGrid>
              <a:tr h="7228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Вид инфраструктуры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Описание, мощность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228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Газ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возможной точки подключения 0,5 км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228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Отопление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возможной точки подключения 1,0 км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228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Электроэнергия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возможной точки подключения 0,5 км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46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Водоснабжение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Водопровод на расстоянии 0,5 км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46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Канализация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Канализация на расстоянии 1,0 км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83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Котельные установки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возможной точки подключения 1,0 км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43608" y="5949280"/>
            <a:ext cx="607223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уществующая территория ООО «Маслозавод Нытвенский»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6021288"/>
            <a:ext cx="714380" cy="214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>
            <a:stCxn id="8" idx="1"/>
            <a:endCxn id="8" idx="3"/>
          </p:cNvCxnSpPr>
          <p:nvPr/>
        </p:nvCxnSpPr>
        <p:spPr>
          <a:xfrm>
            <a:off x="251520" y="6128445"/>
            <a:ext cx="714380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43608" y="6309320"/>
            <a:ext cx="6072230" cy="4097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перспективная территория к расширению ООО «Маслозавод Нытвенский»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6381328"/>
            <a:ext cx="714380" cy="214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>
            <a:endCxn id="12" idx="2"/>
          </p:cNvCxnSpPr>
          <p:nvPr/>
        </p:nvCxnSpPr>
        <p:spPr>
          <a:xfrm>
            <a:off x="467544" y="6381328"/>
            <a:ext cx="141166" cy="2143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971600" y="188641"/>
            <a:ext cx="7558608" cy="72007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Инвестиционная площадка № 5 - (ул.Комарова),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Нытвенское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городское поселение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124744"/>
            <a:ext cx="594015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821394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16632"/>
            <a:ext cx="7416824" cy="648071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№ 6 -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ул.Карла Маркса,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территория ОАО «Нытва»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Нытвенское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городское поселение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59632" y="908720"/>
          <a:ext cx="7072330" cy="5849590"/>
        </p:xfrm>
        <a:graphic>
          <a:graphicData uri="http://schemas.openxmlformats.org/drawingml/2006/table">
            <a:tbl>
              <a:tblPr/>
              <a:tblGrid>
                <a:gridCol w="2662994"/>
                <a:gridCol w="4409336"/>
              </a:tblGrid>
              <a:tr h="214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Муниципальный район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Нытвенский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4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Наименование площадки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Инвестиционная площадка №</a:t>
                      </a: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4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Тип площадки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Производственная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14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Описание площадки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Рельеф местности ровный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6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Предприятие (организация) – владелец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Администрация Нытвенского городского поселения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6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Юридический адрес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617000, Пермский край, г. Нытва, ул. Карла Либкнехта, 2а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0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Контактное лицо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Глава городского поселения – глава администрации Нытвенского городского поселения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Паркачёв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Константин Акимович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Телефон,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mail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контактного лица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+73427231541, </a:t>
                      </a: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admngp@yandex.ru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7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Адрес места расположения площадки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Пермский край, г. Нытва, ул. Карла Маркса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4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Площадь (м</a:t>
                      </a:r>
                      <a:r>
                        <a:rPr lang="ru-RU" sz="1200" b="1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57,4 га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6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Форма владения землей и зданиями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Государственная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4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Возможность расширения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0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Близлежащие производственные объекты и расстояние до них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На территории площадки располагается существующее градообразующее предприятие ОАО «Нытва»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3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Расстояние до ближайших жилых домов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200 м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4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Наличие ограждений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имеется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4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Наличие месторождения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6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Наличие достопримечательности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Центра субъекта РФ, в котором находится площадка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70 км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4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Федеральной автодороги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10 км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4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Железной дороги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 км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4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Аэропорта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80 км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pict00382-300x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2516" y="0"/>
            <a:ext cx="978801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8100392" cy="79208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№ 6 -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ул.Карла Маркса,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территория ОАО «Нытва»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Нытвенское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городское поселение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956544" y="1124744"/>
          <a:ext cx="3187456" cy="5184574"/>
        </p:xfrm>
        <a:graphic>
          <a:graphicData uri="http://schemas.openxmlformats.org/drawingml/2006/table">
            <a:tbl>
              <a:tblPr/>
              <a:tblGrid>
                <a:gridCol w="1220195"/>
                <a:gridCol w="1967261"/>
              </a:tblGrid>
              <a:tr h="917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Вид инфраструктуры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Описание, мощность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34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Газ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Имеется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34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Отопление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Имеется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34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Электроэнергия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Имеется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34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Водоснабжение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Имеется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34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Канализация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Имеется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96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Котельные установки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Имеется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imag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24744"/>
            <a:ext cx="554461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11560" y="6641976"/>
            <a:ext cx="714380" cy="214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619672" y="6519446"/>
            <a:ext cx="535788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территория градообразующего предприятия ОАО «Нытва»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>
            <a:stCxn id="7" idx="0"/>
          </p:cNvCxnSpPr>
          <p:nvPr/>
        </p:nvCxnSpPr>
        <p:spPr>
          <a:xfrm>
            <a:off x="968750" y="6641976"/>
            <a:ext cx="218874" cy="216024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5" descr="nytvenskii_rayon_co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810125"/>
            <a:ext cx="9144000" cy="1859235"/>
          </a:xfrm>
          <a:prstGeom prst="rect">
            <a:avLst/>
          </a:prstGeom>
        </p:spPr>
      </p:pic>
      <p:pic>
        <p:nvPicPr>
          <p:cNvPr id="14" name="Содержимое 13" descr="155627237576fbfe51b15f4.7094829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908720"/>
            <a:ext cx="9144000" cy="1900808"/>
          </a:xfrm>
        </p:spPr>
      </p:pic>
      <p:sp>
        <p:nvSpPr>
          <p:cNvPr id="7" name="TextBox 6"/>
          <p:cNvSpPr txBox="1"/>
          <p:nvPr/>
        </p:nvSpPr>
        <p:spPr>
          <a:xfrm>
            <a:off x="2339752" y="1124744"/>
            <a:ext cx="6264696" cy="144655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 </a:t>
            </a:r>
            <a:r>
              <a:rPr lang="ru-RU" sz="2800" b="1" dirty="0" smtClean="0">
                <a:solidFill>
                  <a:schemeClr val="bg1"/>
                </a:solidFill>
              </a:rPr>
              <a:t>земли = 165,5 тыс.га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земель сельхозназначения –  49,8 тыс.га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Используемые -  36,0 тыс. га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Неиспользуемые  - 13,8 тыс.га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267744" y="5013176"/>
            <a:ext cx="6480720" cy="1200329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Поверхностные водные ресурсы района занимают 1680 га, в том числе площадь прудов 1213 га, площадь ручьев и рек 467 га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ле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924944"/>
            <a:ext cx="9144000" cy="17281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67744" y="2996952"/>
            <a:ext cx="6408712" cy="163121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лесов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65, 8 тыс. га,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(39,7% территории района)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Годовой объем расчетной лесосеки = 81,3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тыс.кбм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переданных лесов в аренду = 44,6 тыс.га (68% от лесного фонда района)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2" descr="nytvenskii_rayon_co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51520" y="0"/>
            <a:ext cx="648072" cy="948452"/>
          </a:xfrm>
          <a:prstGeom prst="rect">
            <a:avLst/>
          </a:prstGeom>
          <a:noFill/>
        </p:spPr>
      </p:pic>
      <p:sp>
        <p:nvSpPr>
          <p:cNvPr id="15" name="Пятиугольник 14"/>
          <p:cNvSpPr/>
          <p:nvPr/>
        </p:nvSpPr>
        <p:spPr>
          <a:xfrm>
            <a:off x="0" y="1484784"/>
            <a:ext cx="2123728" cy="936104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ЗЕМЕЛЬНЫЕ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323528" y="3212976"/>
            <a:ext cx="1656184" cy="936104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ЛЕСНЫЕ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323528" y="5229200"/>
            <a:ext cx="1656184" cy="936104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ВОДНЫЕ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067128" cy="63408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Природные ресурсы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C:\Users\1\Desktop\ГИМНАЗИЯ\IMG_0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0"/>
            <a:ext cx="7632848" cy="764704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№ 7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территория Нижнего склада,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Новоильинское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городское поселение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827584" y="764704"/>
          <a:ext cx="7776864" cy="5908405"/>
        </p:xfrm>
        <a:graphic>
          <a:graphicData uri="http://schemas.openxmlformats.org/drawingml/2006/table">
            <a:tbl>
              <a:tblPr/>
              <a:tblGrid>
                <a:gridCol w="455118"/>
                <a:gridCol w="44315"/>
                <a:gridCol w="3852758"/>
                <a:gridCol w="1212904"/>
                <a:gridCol w="2211769"/>
              </a:tblGrid>
              <a:tr h="21602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Инвестиционная площадка (форма)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01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Характеристика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Значение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702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Собственник площадки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405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1.1.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юридического лица - собственника/ФИО физического лица - собственника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находится в распоряжении администрации Новоильинского городского поселения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405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Руководитель предприятия - собственника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находится в распоряжении администрации Новоильинского городского поселения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702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1.3.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Телефон,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e-mail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руководителя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8(34272)27359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0314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1.4.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ФИО представителя собственника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Кузьминых Сергей Евгеньевич - глава администрации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поселения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702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Общее описание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6883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2.1.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Адрес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Пермский край,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Нытвенский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район,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п.Новоильинкий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702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2.2.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Общая площадь, Га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40га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702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2.3.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Минимальная длина, 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600м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702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2.4.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Минимальная ширина, 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450м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813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2.5.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Категория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земли населенных пунктов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2.6.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Целевое назначение и разрешенное использование земельного участка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Производственная площадка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1405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2.7.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Форма собственности на землю (федеральная, региональная, муниципальная, частная)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государственная не разграниченная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405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2.8.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Право владения/пользования (собственность, аренда, аренда с правом выкупа)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аренда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702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2.9.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Класс санитарно-защитной зоны (I-V), ширина, 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702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2.10.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Возможность расширения/уменьшения площади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возможность расширения отсутствует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702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2.11.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Процедура приобретения (торги, договорная)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торги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702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2.12.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Произведено межевание земельного участка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нет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7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2.13.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Кадастровый номер земельного участка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нет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7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Транспортно-логистическая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инфраструктура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9946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3.1.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Транспортная доступность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Удаленность, км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0702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3.1.1.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Ближайшая федеральная автотрасса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М-7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20м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3903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3.1.2.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Железнодорожная ветка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станция Нытва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20м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530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3.1.3.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Ближайший населенный пункт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п.Новоильинский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0702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3.1.4.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Ближайщий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аэропорт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г. Пермь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70км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715200" cy="1052736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№ 7 – территория Нижнего склада,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Новоильинское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городское поселение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96136" y="1124744"/>
          <a:ext cx="3187456" cy="5112569"/>
        </p:xfrm>
        <a:graphic>
          <a:graphicData uri="http://schemas.openxmlformats.org/drawingml/2006/table">
            <a:tbl>
              <a:tblPr/>
              <a:tblGrid>
                <a:gridCol w="1220195"/>
                <a:gridCol w="1967261"/>
              </a:tblGrid>
              <a:tr h="1054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Вид инфраструктуры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Описание, мощность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432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Газ, м3/час, давление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10000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432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Электроэнергия, кВт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3000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432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Водоснабжение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432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Канализация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856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Связь, оператор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ОАО </a:t>
                      </a:r>
                      <a:r>
                        <a:rPr lang="ru-RU" sz="1400" dirty="0" err="1" smtClean="0">
                          <a:latin typeface="Times New Roman"/>
                          <a:ea typeface="Calibri"/>
                          <a:cs typeface="Times New Roman"/>
                        </a:rPr>
                        <a:t>Ростелеком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323528" y="1772816"/>
          <a:ext cx="5400721" cy="3960440"/>
        </p:xfrm>
        <a:graphic>
          <a:graphicData uri="http://schemas.openxmlformats.org/presentationml/2006/ole">
            <p:oleObj spid="_x0000_s67586" name="Acrobat Document" r:id="rId4" imgW="8019874" imgH="5667361" progId="AcroExch.Document.11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39752" y="6309320"/>
            <a:ext cx="410445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Территория производственной площадки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6381328"/>
            <a:ext cx="714380" cy="214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899592" y="6453336"/>
            <a:ext cx="648072" cy="1071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Безымянный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8424936" cy="58052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25544" cy="72008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№8 - ул.Ленина, 25а,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Григорьевское сельское поселение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187624" y="1124740"/>
          <a:ext cx="6696744" cy="5834319"/>
        </p:xfrm>
        <a:graphic>
          <a:graphicData uri="http://schemas.openxmlformats.org/drawingml/2006/table">
            <a:tbl>
              <a:tblPr/>
              <a:tblGrid>
                <a:gridCol w="2524805"/>
                <a:gridCol w="4171939"/>
              </a:tblGrid>
              <a:tr h="202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 район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Нытвенский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2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площадки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Инвестиционная площадка  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2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Тип площадки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Производственная</a:t>
                      </a: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02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Описание площадки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Рельеф местности ровный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3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Предприятие (организация) – владелец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Администрация </a:t>
                      </a:r>
                      <a:r>
                        <a:rPr lang="ru-RU" sz="11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Григорьевского</a:t>
                      </a: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сельского поселения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88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Юридический адрес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617013, Пермский край, Нытвенский </a:t>
                      </a:r>
                      <a:r>
                        <a:rPr lang="ru-RU" sz="11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р-он</a:t>
                      </a: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с. Григорьевское, ул. Советская, 1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6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Контактное лицо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Глава администрации </a:t>
                      </a:r>
                      <a:r>
                        <a:rPr lang="ru-RU" sz="11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Григорьевского</a:t>
                      </a: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сельского поселения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Миронов Владимир Львович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4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Телефон, </a:t>
                      </a:r>
                      <a:r>
                        <a:rPr lang="en-US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</a:t>
                      </a:r>
                      <a:r>
                        <a:rPr lang="ru-RU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r>
                        <a:rPr lang="en-US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mail</a:t>
                      </a:r>
                      <a:r>
                        <a:rPr lang="ru-RU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контактного лица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+73427229138, </a:t>
                      </a:r>
                      <a:r>
                        <a:rPr lang="en-US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grig-sp@mail.ru 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88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Адрес места расположения площадки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Пермский край, Нытвенский район,  с. Григорьевское, ул. Ленина, 25а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</a:tr>
              <a:tr h="202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Площадь (м</a:t>
                      </a:r>
                      <a:r>
                        <a:rPr lang="ru-RU" sz="1200" b="1" baseline="30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r>
                        <a:rPr lang="ru-RU" sz="1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700 кв.м.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3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Форма владения землей и зданиями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Государственная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2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Возможность расширения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6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Близлежащий населенный пункт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С. Григорьевское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88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Расстояние до ближайших жилых домов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 м.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2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Наличие ограждений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отсутствует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2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Наличие месторождения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нет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3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Наличие достопримечательности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нет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4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Центра субъекта РФ, в котором находится площадка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 км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2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Федеральной автодороги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М- 7, 15 км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2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Железной дороги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Станция Григорьевская, 5 км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2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Аэропорта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80 км </a:t>
                      </a:r>
                    </a:p>
                  </a:txBody>
                  <a:tcPr marL="23309" marR="23309" marT="733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787208" cy="98072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№ 8 - ул.Ленина, 25а,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Григорьевское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сельское поселение</a:t>
            </a:r>
            <a:endParaRPr lang="ru-RU" sz="2400" dirty="0"/>
          </a:p>
        </p:txBody>
      </p:sp>
      <p:pic>
        <p:nvPicPr>
          <p:cNvPr id="4" name="Picture 65" descr="nytvenskii_rayon_co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9" descr="Безымянный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556792"/>
            <a:ext cx="4871859" cy="4176464"/>
          </a:xfr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364088" y="1556793"/>
          <a:ext cx="3331716" cy="4119556"/>
        </p:xfrm>
        <a:graphic>
          <a:graphicData uri="http://schemas.openxmlformats.org/drawingml/2006/table">
            <a:tbl>
              <a:tblPr/>
              <a:tblGrid>
                <a:gridCol w="1274282"/>
                <a:gridCol w="2057434"/>
              </a:tblGrid>
              <a:tr h="802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Вид инфраструктуры</a:t>
                      </a: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4770" marR="6477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Описание, мощность</a:t>
                      </a: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4770" marR="6477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4920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Газ </a:t>
                      </a:r>
                    </a:p>
                  </a:txBody>
                  <a:tcPr marL="64770" marR="6477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Имеется </a:t>
                      </a:r>
                    </a:p>
                  </a:txBody>
                  <a:tcPr marL="64770" marR="6477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481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Отопление </a:t>
                      </a:r>
                    </a:p>
                  </a:txBody>
                  <a:tcPr marL="64770" marR="6477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нет </a:t>
                      </a:r>
                    </a:p>
                  </a:txBody>
                  <a:tcPr marL="64770" marR="6477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4908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Электроэнергия </a:t>
                      </a:r>
                    </a:p>
                  </a:txBody>
                  <a:tcPr marL="64770" marR="6477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Имеется </a:t>
                      </a:r>
                    </a:p>
                  </a:txBody>
                  <a:tcPr marL="64770" marR="6477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4971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Водоснабжение </a:t>
                      </a:r>
                    </a:p>
                  </a:txBody>
                  <a:tcPr marL="64770" marR="6477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Имеется</a:t>
                      </a:r>
                    </a:p>
                  </a:txBody>
                  <a:tcPr marL="64770" marR="6477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48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Канализация </a:t>
                      </a:r>
                    </a:p>
                  </a:txBody>
                  <a:tcPr marL="64770" marR="6477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нет </a:t>
                      </a:r>
                    </a:p>
                  </a:txBody>
                  <a:tcPr marL="64770" marR="6477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8529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Котельные установки </a:t>
                      </a:r>
                    </a:p>
                  </a:txBody>
                  <a:tcPr marL="64770" marR="6477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нет </a:t>
                      </a:r>
                    </a:p>
                  </a:txBody>
                  <a:tcPr marL="64770" marR="6477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7152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№ 9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территория бывшего СХК "Птицефабрика Григорьевская" 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Григорьевское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сельское поселение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2" y="1296348"/>
          <a:ext cx="5616624" cy="5567238"/>
        </p:xfrm>
        <a:graphic>
          <a:graphicData uri="http://schemas.openxmlformats.org/drawingml/2006/table">
            <a:tbl>
              <a:tblPr/>
              <a:tblGrid>
                <a:gridCol w="2407124"/>
                <a:gridCol w="3209500"/>
              </a:tblGrid>
              <a:tr h="222255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Муниципальный район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Нытвенский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2255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Наименование </a:t>
                      </a:r>
                      <a:r>
                        <a:rPr lang="ru-RU" sz="1400" dirty="0" err="1" smtClean="0">
                          <a:latin typeface="Calibri"/>
                          <a:ea typeface="Calibri"/>
                          <a:cs typeface="Times New Roman"/>
                        </a:rPr>
                        <a:t>площ</a:t>
                      </a: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Производственная  площадка  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2255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Тип площадки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Сельскохозяйственные земли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22255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Описание площадки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Рельеф местности ровный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381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владелец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Садилов Сергей </a:t>
                      </a: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Владимирович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2456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Юридический адрес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Пермский </a:t>
                      </a: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край, Нытвенский </a:t>
                      </a:r>
                      <a:r>
                        <a:rPr lang="ru-RU" sz="1400" dirty="0" err="1">
                          <a:latin typeface="Calibri"/>
                          <a:ea typeface="Calibri"/>
                          <a:cs typeface="Times New Roman"/>
                        </a:rPr>
                        <a:t>р-он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9709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Контактное лицо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Calibri"/>
                          <a:ea typeface="Calibri"/>
                          <a:cs typeface="Times New Roman"/>
                        </a:rPr>
                        <a:t>Ларев</a:t>
                      </a: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 Игорь Павлович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942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Телефон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89523244055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367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Адрес места расположения площадки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Пермский край, Нытвенский район,  с. Григорьевское, вблизи с. Григорьевское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17026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Площадь (м</a:t>
                      </a:r>
                      <a:r>
                        <a:rPr lang="ru-RU" sz="1400" b="1" baseline="300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)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206 238.00 </a:t>
                      </a: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кв.м. ?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367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Форма владения землей и зданиями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частная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собственность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2255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Возможность расширения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Имеется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1474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Близлежащий населенный пункт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С. Григорьевское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367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Расстояние до ближайших жилых домов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2500 м.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2255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Наличие ограждений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есть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367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Центра субъекта РФ, в котором находится площадка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2500 км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2255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Федеральной автодороги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М- 7, 15 км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2255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Железной дороги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Станция Григорьевская, 2500 км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Аэропорта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80 км </a:t>
                      </a:r>
                    </a:p>
                  </a:txBody>
                  <a:tcPr marL="16217" marR="16217" marT="5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5940152" y="2627336"/>
          <a:ext cx="3203848" cy="4230664"/>
        </p:xfrm>
        <a:graphic>
          <a:graphicData uri="http://schemas.openxmlformats.org/presentationml/2006/ole">
            <p:oleObj spid="_x0000_s77826" name="Acrobat Document" r:id="rId4" imgW="5667208" imgH="8019948" progId="AcroExch.Document.11">
              <p:embed/>
            </p:oleObj>
          </a:graphicData>
        </a:graphic>
      </p:graphicFrame>
      <p:pic>
        <p:nvPicPr>
          <p:cNvPr id="5" name="Рисунок 4" descr="IMG_20160720_2113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01931" y="1124744"/>
            <a:ext cx="3242069" cy="2358262"/>
          </a:xfrm>
          <a:prstGeom prst="rect">
            <a:avLst/>
          </a:prstGeom>
        </p:spPr>
      </p:pic>
    </p:spTree>
  </p:cSld>
  <p:clrMapOvr>
    <a:masterClrMapping/>
  </p:clrMapOvr>
  <p:transition spd="slow" advTm="31261">
    <p:blinds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560840" cy="144016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Площадки под жилищное строительство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5" descr="nytvenskii_rayon_co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oto.cheb__.ru-542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988840"/>
            <a:ext cx="6249856" cy="42915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slow" advTm="31261">
    <p:blinds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1mbarlge2d04uwtofy5h7_-p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08920"/>
            <a:ext cx="9144000" cy="4149080"/>
          </a:xfrm>
          <a:prstGeom prst="rect">
            <a:avLst/>
          </a:prstGeom>
        </p:spPr>
      </p:pic>
      <p:pic>
        <p:nvPicPr>
          <p:cNvPr id="14" name="Содержимое 13"/>
          <p:cNvPicPr>
            <a:picLocks noGrp="1"/>
          </p:cNvPicPr>
          <p:nvPr>
            <p:ph idx="1"/>
          </p:nvPr>
        </p:nvPicPr>
        <p:blipFill>
          <a:blip r:embed="rId4" cstate="print"/>
          <a:srcRect l="28128" t="18377" r="896" b="18993"/>
          <a:stretch>
            <a:fillRect/>
          </a:stretch>
        </p:blipFill>
        <p:spPr bwMode="auto">
          <a:xfrm>
            <a:off x="323528" y="1196752"/>
            <a:ext cx="5292080" cy="3960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725544" cy="83671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под строительство многоэтажного жилого дома, п. Уральский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5" descr="nytvenskii_rayon_co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 rot="1559350">
            <a:off x="2801697" y="2740384"/>
            <a:ext cx="811072" cy="14681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796136" y="1196752"/>
            <a:ext cx="2880320" cy="79208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Кадастровый номер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  59:26:0590812:15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68144" y="2132856"/>
            <a:ext cx="2880320" cy="50405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Площадь – 2390 кв.м.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868144" y="2780928"/>
            <a:ext cx="3024336" cy="20882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п. Уральский, вдоль старого ж/</a:t>
            </a:r>
            <a:r>
              <a:rPr lang="ru-RU" sz="2000" b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д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полотна, между жилыми домами №24 по ул.Лесная и № 69 по ул.Железнодорожная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7681190">
            <a:off x="1689329" y="2645181"/>
            <a:ext cx="2315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Ул.Железнодорожная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563888" y="2060848"/>
            <a:ext cx="1504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Ул.Лесная, 24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868144" y="5013176"/>
            <a:ext cx="302433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ПЗЗ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 5 этажей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940152" y="3212976"/>
            <a:ext cx="3024336" cy="9361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Адрес: г.Нытва, пр.Ленина, между домами № 26 и № 27/1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40152" y="2492896"/>
            <a:ext cx="2880320" cy="50405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Площадь – 6490 кв.м.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40152" y="1484784"/>
            <a:ext cx="2880320" cy="79208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Кадастровый номер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59:26:0611210:34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643192" cy="112474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под строительство многоэтажного жилого дома, г.Нытва</a:t>
            </a:r>
            <a:endParaRPr lang="ru-RU" sz="28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27591" t="17900" r="-984" b="14558"/>
          <a:stretch>
            <a:fillRect/>
          </a:stretch>
        </p:blipFill>
        <p:spPr bwMode="auto">
          <a:xfrm>
            <a:off x="251520" y="1484784"/>
            <a:ext cx="576064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рапеция 5"/>
          <p:cNvSpPr/>
          <p:nvPr/>
        </p:nvSpPr>
        <p:spPr>
          <a:xfrm rot="9458984">
            <a:off x="2021129" y="2567948"/>
            <a:ext cx="1069290" cy="1218039"/>
          </a:xfrm>
          <a:prstGeom prst="trapezoi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31640" y="486916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Гаражи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 rot="1848861">
            <a:off x="-63546" y="1888552"/>
            <a:ext cx="2240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Дорога на Н.Гаревую</a:t>
            </a:r>
            <a:endParaRPr lang="ru-RU" dirty="0"/>
          </a:p>
        </p:txBody>
      </p:sp>
      <p:pic>
        <p:nvPicPr>
          <p:cNvPr id="9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 rot="20169747">
            <a:off x="4593425" y="5825564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Пр.Ленина</a:t>
            </a:r>
            <a:endParaRPr lang="ru-RU" dirty="0"/>
          </a:p>
        </p:txBody>
      </p:sp>
      <p:pic>
        <p:nvPicPr>
          <p:cNvPr id="18" name="Рисунок 17" descr="ui-51eb57bc36c723.85568128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2991" y="4221088"/>
            <a:ext cx="3201009" cy="244827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40152" y="4365104"/>
            <a:ext cx="302433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ПЗЗ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до 5 этажей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31261">
    <p:blinds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7_1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2836945"/>
            <a:ext cx="5364088" cy="402105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940152" y="3212976"/>
            <a:ext cx="3024336" cy="122413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Адрес: г.Нытва, пр.Ленина, ниже  жилого дома №39, до ул.Чкалова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40152" y="2492896"/>
            <a:ext cx="2880320" cy="50405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Площадь – 4696 кв.м.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40152" y="1484784"/>
            <a:ext cx="2880320" cy="79208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Номер квартала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59:26:0611211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643192" cy="112474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Инвестиционная площадка под строительство многоэтажного жилого дома, г.Нытва, территория рынка на пр. Ленина</a:t>
            </a:r>
            <a:endParaRPr lang="ru-RU" sz="2800" b="1" dirty="0"/>
          </a:p>
        </p:txBody>
      </p:sp>
      <p:pic>
        <p:nvPicPr>
          <p:cNvPr id="9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/>
          <p:nvPr/>
        </p:nvPicPr>
        <p:blipFill>
          <a:blip r:embed="rId4" cstate="print"/>
          <a:srcRect l="27054" t="17422" r="1114" b="17845"/>
          <a:stretch>
            <a:fillRect/>
          </a:stretch>
        </p:blipFill>
        <p:spPr bwMode="auto">
          <a:xfrm>
            <a:off x="395536" y="1484784"/>
            <a:ext cx="518457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 rot="20306785">
            <a:off x="2291970" y="4437314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Пр.Ленина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691680" y="3861048"/>
            <a:ext cx="82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дом39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67544" y="2564904"/>
            <a:ext cx="175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Профилакторий</a:t>
            </a:r>
            <a:endParaRPr lang="ru-RU" dirty="0"/>
          </a:p>
        </p:txBody>
      </p:sp>
      <p:sp>
        <p:nvSpPr>
          <p:cNvPr id="24" name="Полилиния 23"/>
          <p:cNvSpPr/>
          <p:nvPr/>
        </p:nvSpPr>
        <p:spPr>
          <a:xfrm>
            <a:off x="2397457" y="3302758"/>
            <a:ext cx="1137313" cy="1145631"/>
          </a:xfrm>
          <a:custGeom>
            <a:avLst/>
            <a:gdLst>
              <a:gd name="connsiteX0" fmla="*/ 222913 w 1137313"/>
              <a:gd name="connsiteY0" fmla="*/ 1105469 h 1145631"/>
              <a:gd name="connsiteX1" fmla="*/ 181970 w 1137313"/>
              <a:gd name="connsiteY1" fmla="*/ 928048 h 1145631"/>
              <a:gd name="connsiteX2" fmla="*/ 154674 w 1137313"/>
              <a:gd name="connsiteY2" fmla="*/ 846161 h 1145631"/>
              <a:gd name="connsiteX3" fmla="*/ 141027 w 1137313"/>
              <a:gd name="connsiteY3" fmla="*/ 764275 h 1145631"/>
              <a:gd name="connsiteX4" fmla="*/ 113731 w 1137313"/>
              <a:gd name="connsiteY4" fmla="*/ 723332 h 1145631"/>
              <a:gd name="connsiteX5" fmla="*/ 100083 w 1137313"/>
              <a:gd name="connsiteY5" fmla="*/ 627797 h 1145631"/>
              <a:gd name="connsiteX6" fmla="*/ 86436 w 1137313"/>
              <a:gd name="connsiteY6" fmla="*/ 586854 h 1145631"/>
              <a:gd name="connsiteX7" fmla="*/ 72788 w 1137313"/>
              <a:gd name="connsiteY7" fmla="*/ 532263 h 1145631"/>
              <a:gd name="connsiteX8" fmla="*/ 59140 w 1137313"/>
              <a:gd name="connsiteY8" fmla="*/ 491320 h 1145631"/>
              <a:gd name="connsiteX9" fmla="*/ 45492 w 1137313"/>
              <a:gd name="connsiteY9" fmla="*/ 436729 h 1145631"/>
              <a:gd name="connsiteX10" fmla="*/ 4549 w 1137313"/>
              <a:gd name="connsiteY10" fmla="*/ 313899 h 1145631"/>
              <a:gd name="connsiteX11" fmla="*/ 45492 w 1137313"/>
              <a:gd name="connsiteY11" fmla="*/ 327546 h 1145631"/>
              <a:gd name="connsiteX12" fmla="*/ 86436 w 1137313"/>
              <a:gd name="connsiteY12" fmla="*/ 300251 h 1145631"/>
              <a:gd name="connsiteX13" fmla="*/ 113731 w 1137313"/>
              <a:gd name="connsiteY13" fmla="*/ 259308 h 1145631"/>
              <a:gd name="connsiteX14" fmla="*/ 168322 w 1137313"/>
              <a:gd name="connsiteY14" fmla="*/ 245660 h 1145631"/>
              <a:gd name="connsiteX15" fmla="*/ 181970 w 1137313"/>
              <a:gd name="connsiteY15" fmla="*/ 204717 h 1145631"/>
              <a:gd name="connsiteX16" fmla="*/ 141027 w 1137313"/>
              <a:gd name="connsiteY16" fmla="*/ 95535 h 1145631"/>
              <a:gd name="connsiteX17" fmla="*/ 100083 w 1137313"/>
              <a:gd name="connsiteY17" fmla="*/ 81887 h 1145631"/>
              <a:gd name="connsiteX18" fmla="*/ 113731 w 1137313"/>
              <a:gd name="connsiteY18" fmla="*/ 27296 h 1145631"/>
              <a:gd name="connsiteX19" fmla="*/ 209265 w 1137313"/>
              <a:gd name="connsiteY19" fmla="*/ 13648 h 1145631"/>
              <a:gd name="connsiteX20" fmla="*/ 250209 w 1137313"/>
              <a:gd name="connsiteY20" fmla="*/ 0 h 1145631"/>
              <a:gd name="connsiteX21" fmla="*/ 263856 w 1137313"/>
              <a:gd name="connsiteY21" fmla="*/ 54591 h 1145631"/>
              <a:gd name="connsiteX22" fmla="*/ 291152 w 1137313"/>
              <a:gd name="connsiteY22" fmla="*/ 136478 h 1145631"/>
              <a:gd name="connsiteX23" fmla="*/ 359391 w 1137313"/>
              <a:gd name="connsiteY23" fmla="*/ 122830 h 1145631"/>
              <a:gd name="connsiteX24" fmla="*/ 400334 w 1137313"/>
              <a:gd name="connsiteY24" fmla="*/ 109182 h 1145631"/>
              <a:gd name="connsiteX25" fmla="*/ 441277 w 1137313"/>
              <a:gd name="connsiteY25" fmla="*/ 136478 h 1145631"/>
              <a:gd name="connsiteX26" fmla="*/ 468573 w 1137313"/>
              <a:gd name="connsiteY26" fmla="*/ 327546 h 1145631"/>
              <a:gd name="connsiteX27" fmla="*/ 509516 w 1137313"/>
              <a:gd name="connsiteY27" fmla="*/ 450376 h 1145631"/>
              <a:gd name="connsiteX28" fmla="*/ 523164 w 1137313"/>
              <a:gd name="connsiteY28" fmla="*/ 491320 h 1145631"/>
              <a:gd name="connsiteX29" fmla="*/ 591403 w 1137313"/>
              <a:gd name="connsiteY29" fmla="*/ 586854 h 1145631"/>
              <a:gd name="connsiteX30" fmla="*/ 632346 w 1137313"/>
              <a:gd name="connsiteY30" fmla="*/ 668741 h 1145631"/>
              <a:gd name="connsiteX31" fmla="*/ 645994 w 1137313"/>
              <a:gd name="connsiteY31" fmla="*/ 709684 h 1145631"/>
              <a:gd name="connsiteX32" fmla="*/ 686937 w 1137313"/>
              <a:gd name="connsiteY32" fmla="*/ 723332 h 1145631"/>
              <a:gd name="connsiteX33" fmla="*/ 809767 w 1137313"/>
              <a:gd name="connsiteY33" fmla="*/ 682388 h 1145631"/>
              <a:gd name="connsiteX34" fmla="*/ 864358 w 1137313"/>
              <a:gd name="connsiteY34" fmla="*/ 668741 h 1145631"/>
              <a:gd name="connsiteX35" fmla="*/ 932597 w 1137313"/>
              <a:gd name="connsiteY35" fmla="*/ 655093 h 1145631"/>
              <a:gd name="connsiteX36" fmla="*/ 1082722 w 1137313"/>
              <a:gd name="connsiteY36" fmla="*/ 614149 h 1145631"/>
              <a:gd name="connsiteX37" fmla="*/ 1123665 w 1137313"/>
              <a:gd name="connsiteY37" fmla="*/ 736979 h 1145631"/>
              <a:gd name="connsiteX38" fmla="*/ 1137313 w 1137313"/>
              <a:gd name="connsiteY38" fmla="*/ 777923 h 1145631"/>
              <a:gd name="connsiteX39" fmla="*/ 1096370 w 1137313"/>
              <a:gd name="connsiteY39" fmla="*/ 805218 h 1145631"/>
              <a:gd name="connsiteX40" fmla="*/ 1014483 w 1137313"/>
              <a:gd name="connsiteY40" fmla="*/ 832514 h 1145631"/>
              <a:gd name="connsiteX41" fmla="*/ 932597 w 1137313"/>
              <a:gd name="connsiteY41" fmla="*/ 859809 h 1145631"/>
              <a:gd name="connsiteX42" fmla="*/ 850710 w 1137313"/>
              <a:gd name="connsiteY42" fmla="*/ 887105 h 1145631"/>
              <a:gd name="connsiteX43" fmla="*/ 809767 w 1137313"/>
              <a:gd name="connsiteY43" fmla="*/ 900752 h 1145631"/>
              <a:gd name="connsiteX44" fmla="*/ 768824 w 1137313"/>
              <a:gd name="connsiteY44" fmla="*/ 928048 h 1145631"/>
              <a:gd name="connsiteX45" fmla="*/ 686937 w 1137313"/>
              <a:gd name="connsiteY45" fmla="*/ 955343 h 1145631"/>
              <a:gd name="connsiteX46" fmla="*/ 605050 w 1137313"/>
              <a:gd name="connsiteY46" fmla="*/ 982639 h 1145631"/>
              <a:gd name="connsiteX47" fmla="*/ 523164 w 1137313"/>
              <a:gd name="connsiteY47" fmla="*/ 1009935 h 1145631"/>
              <a:gd name="connsiteX48" fmla="*/ 482221 w 1137313"/>
              <a:gd name="connsiteY48" fmla="*/ 1023582 h 1145631"/>
              <a:gd name="connsiteX49" fmla="*/ 441277 w 1137313"/>
              <a:gd name="connsiteY49" fmla="*/ 1050878 h 1145631"/>
              <a:gd name="connsiteX50" fmla="*/ 345743 w 1137313"/>
              <a:gd name="connsiteY50" fmla="*/ 1078173 h 1145631"/>
              <a:gd name="connsiteX51" fmla="*/ 263856 w 1137313"/>
              <a:gd name="connsiteY51" fmla="*/ 1105469 h 1145631"/>
              <a:gd name="connsiteX52" fmla="*/ 222913 w 1137313"/>
              <a:gd name="connsiteY52" fmla="*/ 1119117 h 1145631"/>
              <a:gd name="connsiteX53" fmla="*/ 181970 w 1137313"/>
              <a:gd name="connsiteY53" fmla="*/ 1132764 h 1145631"/>
              <a:gd name="connsiteX54" fmla="*/ 168322 w 1137313"/>
              <a:gd name="connsiteY54" fmla="*/ 1105469 h 114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37313" h="1145631">
                <a:moveTo>
                  <a:pt x="222913" y="1105469"/>
                </a:moveTo>
                <a:cubicBezTo>
                  <a:pt x="163584" y="1016474"/>
                  <a:pt x="215852" y="1108750"/>
                  <a:pt x="181970" y="928048"/>
                </a:cubicBezTo>
                <a:cubicBezTo>
                  <a:pt x="176668" y="899769"/>
                  <a:pt x="154674" y="846161"/>
                  <a:pt x="154674" y="846161"/>
                </a:cubicBezTo>
                <a:cubicBezTo>
                  <a:pt x="150125" y="818866"/>
                  <a:pt x="149778" y="790527"/>
                  <a:pt x="141027" y="764275"/>
                </a:cubicBezTo>
                <a:cubicBezTo>
                  <a:pt x="135840" y="748714"/>
                  <a:pt x="118444" y="739043"/>
                  <a:pt x="113731" y="723332"/>
                </a:cubicBezTo>
                <a:cubicBezTo>
                  <a:pt x="104487" y="692520"/>
                  <a:pt x="106392" y="659341"/>
                  <a:pt x="100083" y="627797"/>
                </a:cubicBezTo>
                <a:cubicBezTo>
                  <a:pt x="97262" y="613691"/>
                  <a:pt x="90388" y="600686"/>
                  <a:pt x="86436" y="586854"/>
                </a:cubicBezTo>
                <a:cubicBezTo>
                  <a:pt x="81283" y="568819"/>
                  <a:pt x="77941" y="550298"/>
                  <a:pt x="72788" y="532263"/>
                </a:cubicBezTo>
                <a:cubicBezTo>
                  <a:pt x="68836" y="518431"/>
                  <a:pt x="63092" y="505152"/>
                  <a:pt x="59140" y="491320"/>
                </a:cubicBezTo>
                <a:cubicBezTo>
                  <a:pt x="53987" y="473285"/>
                  <a:pt x="50882" y="454695"/>
                  <a:pt x="45492" y="436729"/>
                </a:cubicBezTo>
                <a:cubicBezTo>
                  <a:pt x="45478" y="436682"/>
                  <a:pt x="11381" y="334394"/>
                  <a:pt x="4549" y="313899"/>
                </a:cubicBezTo>
                <a:cubicBezTo>
                  <a:pt x="0" y="300251"/>
                  <a:pt x="31844" y="322997"/>
                  <a:pt x="45492" y="327546"/>
                </a:cubicBezTo>
                <a:cubicBezTo>
                  <a:pt x="59140" y="318448"/>
                  <a:pt x="74837" y="311849"/>
                  <a:pt x="86436" y="300251"/>
                </a:cubicBezTo>
                <a:cubicBezTo>
                  <a:pt x="98034" y="288653"/>
                  <a:pt x="100083" y="268406"/>
                  <a:pt x="113731" y="259308"/>
                </a:cubicBezTo>
                <a:cubicBezTo>
                  <a:pt x="129338" y="248903"/>
                  <a:pt x="150125" y="250209"/>
                  <a:pt x="168322" y="245660"/>
                </a:cubicBezTo>
                <a:cubicBezTo>
                  <a:pt x="172871" y="232012"/>
                  <a:pt x="181970" y="219103"/>
                  <a:pt x="181970" y="204717"/>
                </a:cubicBezTo>
                <a:cubicBezTo>
                  <a:pt x="181970" y="173646"/>
                  <a:pt x="169264" y="118125"/>
                  <a:pt x="141027" y="95535"/>
                </a:cubicBezTo>
                <a:cubicBezTo>
                  <a:pt x="129793" y="86548"/>
                  <a:pt x="113731" y="86436"/>
                  <a:pt x="100083" y="81887"/>
                </a:cubicBezTo>
                <a:cubicBezTo>
                  <a:pt x="104632" y="63690"/>
                  <a:pt x="97825" y="37237"/>
                  <a:pt x="113731" y="27296"/>
                </a:cubicBezTo>
                <a:cubicBezTo>
                  <a:pt x="141009" y="10247"/>
                  <a:pt x="177722" y="19957"/>
                  <a:pt x="209265" y="13648"/>
                </a:cubicBezTo>
                <a:cubicBezTo>
                  <a:pt x="223372" y="10827"/>
                  <a:pt x="236561" y="4549"/>
                  <a:pt x="250209" y="0"/>
                </a:cubicBezTo>
                <a:cubicBezTo>
                  <a:pt x="254758" y="18197"/>
                  <a:pt x="258466" y="36625"/>
                  <a:pt x="263856" y="54591"/>
                </a:cubicBezTo>
                <a:cubicBezTo>
                  <a:pt x="272124" y="82150"/>
                  <a:pt x="291152" y="136478"/>
                  <a:pt x="291152" y="136478"/>
                </a:cubicBezTo>
                <a:cubicBezTo>
                  <a:pt x="313898" y="131929"/>
                  <a:pt x="336887" y="128456"/>
                  <a:pt x="359391" y="122830"/>
                </a:cubicBezTo>
                <a:cubicBezTo>
                  <a:pt x="373347" y="119341"/>
                  <a:pt x="386144" y="106817"/>
                  <a:pt x="400334" y="109182"/>
                </a:cubicBezTo>
                <a:cubicBezTo>
                  <a:pt x="416513" y="111879"/>
                  <a:pt x="427629" y="127379"/>
                  <a:pt x="441277" y="136478"/>
                </a:cubicBezTo>
                <a:cubicBezTo>
                  <a:pt x="479375" y="250769"/>
                  <a:pt x="423724" y="73402"/>
                  <a:pt x="468573" y="327546"/>
                </a:cubicBezTo>
                <a:cubicBezTo>
                  <a:pt x="468575" y="327557"/>
                  <a:pt x="502690" y="429899"/>
                  <a:pt x="509516" y="450376"/>
                </a:cubicBezTo>
                <a:cubicBezTo>
                  <a:pt x="514065" y="464024"/>
                  <a:pt x="514532" y="479811"/>
                  <a:pt x="523164" y="491320"/>
                </a:cubicBezTo>
                <a:cubicBezTo>
                  <a:pt x="573949" y="559033"/>
                  <a:pt x="551489" y="526985"/>
                  <a:pt x="591403" y="586854"/>
                </a:cubicBezTo>
                <a:cubicBezTo>
                  <a:pt x="625702" y="689757"/>
                  <a:pt x="579436" y="562923"/>
                  <a:pt x="632346" y="668741"/>
                </a:cubicBezTo>
                <a:cubicBezTo>
                  <a:pt x="638780" y="681608"/>
                  <a:pt x="635822" y="699512"/>
                  <a:pt x="645994" y="709684"/>
                </a:cubicBezTo>
                <a:cubicBezTo>
                  <a:pt x="656166" y="719856"/>
                  <a:pt x="673289" y="718783"/>
                  <a:pt x="686937" y="723332"/>
                </a:cubicBezTo>
                <a:cubicBezTo>
                  <a:pt x="755056" y="677919"/>
                  <a:pt x="704698" y="703401"/>
                  <a:pt x="809767" y="682388"/>
                </a:cubicBezTo>
                <a:cubicBezTo>
                  <a:pt x="828160" y="678710"/>
                  <a:pt x="846048" y="672810"/>
                  <a:pt x="864358" y="668741"/>
                </a:cubicBezTo>
                <a:cubicBezTo>
                  <a:pt x="887002" y="663709"/>
                  <a:pt x="909851" y="659642"/>
                  <a:pt x="932597" y="655093"/>
                </a:cubicBezTo>
                <a:cubicBezTo>
                  <a:pt x="1033784" y="587635"/>
                  <a:pt x="982315" y="594069"/>
                  <a:pt x="1082722" y="614149"/>
                </a:cubicBezTo>
                <a:lnTo>
                  <a:pt x="1123665" y="736979"/>
                </a:lnTo>
                <a:lnTo>
                  <a:pt x="1137313" y="777923"/>
                </a:lnTo>
                <a:cubicBezTo>
                  <a:pt x="1123665" y="787021"/>
                  <a:pt x="1111359" y="798556"/>
                  <a:pt x="1096370" y="805218"/>
                </a:cubicBezTo>
                <a:cubicBezTo>
                  <a:pt x="1070078" y="816903"/>
                  <a:pt x="1041779" y="823416"/>
                  <a:pt x="1014483" y="832514"/>
                </a:cubicBezTo>
                <a:lnTo>
                  <a:pt x="932597" y="859809"/>
                </a:lnTo>
                <a:lnTo>
                  <a:pt x="850710" y="887105"/>
                </a:lnTo>
                <a:lnTo>
                  <a:pt x="809767" y="900752"/>
                </a:lnTo>
                <a:cubicBezTo>
                  <a:pt x="796119" y="909851"/>
                  <a:pt x="783813" y="921386"/>
                  <a:pt x="768824" y="928048"/>
                </a:cubicBezTo>
                <a:cubicBezTo>
                  <a:pt x="742532" y="939733"/>
                  <a:pt x="714233" y="946245"/>
                  <a:pt x="686937" y="955343"/>
                </a:cubicBezTo>
                <a:lnTo>
                  <a:pt x="605050" y="982639"/>
                </a:lnTo>
                <a:lnTo>
                  <a:pt x="523164" y="1009935"/>
                </a:lnTo>
                <a:lnTo>
                  <a:pt x="482221" y="1023582"/>
                </a:lnTo>
                <a:cubicBezTo>
                  <a:pt x="468573" y="1032681"/>
                  <a:pt x="455948" y="1043542"/>
                  <a:pt x="441277" y="1050878"/>
                </a:cubicBezTo>
                <a:cubicBezTo>
                  <a:pt x="418339" y="1062347"/>
                  <a:pt x="367614" y="1071612"/>
                  <a:pt x="345743" y="1078173"/>
                </a:cubicBezTo>
                <a:cubicBezTo>
                  <a:pt x="318184" y="1086441"/>
                  <a:pt x="291152" y="1096370"/>
                  <a:pt x="263856" y="1105469"/>
                </a:cubicBezTo>
                <a:lnTo>
                  <a:pt x="222913" y="1119117"/>
                </a:lnTo>
                <a:cubicBezTo>
                  <a:pt x="209265" y="1123666"/>
                  <a:pt x="188404" y="1145631"/>
                  <a:pt x="181970" y="1132764"/>
                </a:cubicBezTo>
                <a:lnTo>
                  <a:pt x="168322" y="1105469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940152" y="4653136"/>
            <a:ext cx="302433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ПЗЗ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 5 этажей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31261">
    <p:blinds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800x600-8c4c9a1905c5f7d86b81375ae58bdc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2729880" cy="2088232"/>
          </a:xfrm>
          <a:prstGeom prst="rect">
            <a:avLst/>
          </a:prstGeom>
        </p:spPr>
      </p:pic>
      <p:pic>
        <p:nvPicPr>
          <p:cNvPr id="9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203659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980728"/>
            <a:ext cx="2915816" cy="21868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31640" y="188640"/>
            <a:ext cx="691276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Рекреация и туризм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980728"/>
            <a:ext cx="2800350" cy="21198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60032" y="2780928"/>
            <a:ext cx="2736304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Отдых на </a:t>
            </a:r>
            <a:r>
              <a:rPr lang="ru-RU" sz="2000" b="1" dirty="0" smtClean="0"/>
              <a:t>природе</a:t>
            </a:r>
            <a:endParaRPr lang="ru-RU" sz="2000" b="1" dirty="0"/>
          </a:p>
        </p:txBody>
      </p:sp>
      <p:pic>
        <p:nvPicPr>
          <p:cNvPr id="12" name="Рисунок 11" descr="5590616cd2953867a10c56dc47ec9ab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204930"/>
            <a:ext cx="4680520" cy="346443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99592" y="5733256"/>
            <a:ext cx="396044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Самый большой пруд в Европе,</a:t>
            </a:r>
            <a:r>
              <a:rPr lang="ru-RU" b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площадь  зеркала пруда - 910 га.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В него впадает 12  рек.  </a:t>
            </a:r>
            <a:endParaRPr lang="ru-RU" dirty="0"/>
          </a:p>
        </p:txBody>
      </p:sp>
      <p:pic>
        <p:nvPicPr>
          <p:cNvPr id="22" name="Рисунок 21" descr="00148333ff36b5c3a4476792c01ce1dd2ba3c9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32040" y="3212976"/>
            <a:ext cx="4211960" cy="345638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04048" y="5733256"/>
            <a:ext cx="433625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Река Кама – главный приток Волги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576" y="2708920"/>
            <a:ext cx="1790811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Конный клуб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«СЛОБОДА»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5" descr="DSC_96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8110" y="-12208"/>
            <a:ext cx="9232110" cy="6870208"/>
          </a:xfrm>
        </p:spPr>
      </p:pic>
      <p:sp>
        <p:nvSpPr>
          <p:cNvPr id="7" name="Овал 6"/>
          <p:cNvSpPr/>
          <p:nvPr/>
        </p:nvSpPr>
        <p:spPr>
          <a:xfrm>
            <a:off x="179512" y="1052736"/>
            <a:ext cx="4824536" cy="3024336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Песчано-гравийная смесь </a:t>
            </a:r>
          </a:p>
          <a:p>
            <a:pPr algn="ctr"/>
            <a:r>
              <a:rPr lang="ru-RU" dirty="0" smtClean="0"/>
              <a:t>Месторождения: </a:t>
            </a:r>
            <a:r>
              <a:rPr lang="ru-RU" dirty="0" err="1" smtClean="0"/>
              <a:t>Сукманское</a:t>
            </a:r>
            <a:r>
              <a:rPr lang="ru-RU" dirty="0" smtClean="0"/>
              <a:t>, </a:t>
            </a:r>
            <a:r>
              <a:rPr lang="ru-RU" dirty="0" err="1" smtClean="0"/>
              <a:t>Хмелевское</a:t>
            </a:r>
            <a:r>
              <a:rPr lang="ru-RU" dirty="0" smtClean="0"/>
              <a:t>, </a:t>
            </a:r>
            <a:r>
              <a:rPr lang="ru-RU" dirty="0" err="1" smtClean="0"/>
              <a:t>Нытвенское</a:t>
            </a:r>
            <a:r>
              <a:rPr lang="ru-RU" dirty="0" smtClean="0"/>
              <a:t> и Новоильинский рейд (</a:t>
            </a:r>
            <a:r>
              <a:rPr lang="ru-RU" dirty="0" err="1" smtClean="0"/>
              <a:t>Недропользователь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ООО «АВАНГАРД»)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5436096" y="1196752"/>
            <a:ext cx="3168352" cy="1944216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Локомотивно-строительные пески</a:t>
            </a:r>
          </a:p>
          <a:p>
            <a:pPr algn="ctr"/>
            <a:r>
              <a:rPr lang="ru-RU" dirty="0" err="1" smtClean="0"/>
              <a:t>Месторждение</a:t>
            </a:r>
            <a:r>
              <a:rPr lang="ru-RU" dirty="0" smtClean="0"/>
              <a:t>: </a:t>
            </a:r>
            <a:r>
              <a:rPr lang="ru-RU" dirty="0" err="1" smtClean="0"/>
              <a:t>Ильинское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-180528" y="4509120"/>
            <a:ext cx="4176464" cy="2348880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Лечебно-столовые минеральные и хозяйственно-питьевые воды</a:t>
            </a:r>
          </a:p>
          <a:p>
            <a:pPr algn="ctr"/>
            <a:r>
              <a:rPr lang="ru-RU" dirty="0" smtClean="0"/>
              <a:t>Месторождение: </a:t>
            </a:r>
            <a:r>
              <a:rPr lang="ru-RU" dirty="0" err="1" smtClean="0"/>
              <a:t>Говыринское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5004048" y="4077072"/>
            <a:ext cx="3312368" cy="2088232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Торф</a:t>
            </a:r>
          </a:p>
          <a:p>
            <a:pPr algn="ctr"/>
            <a:r>
              <a:rPr lang="ru-RU" dirty="0" smtClean="0"/>
              <a:t>Месторождение: </a:t>
            </a:r>
            <a:r>
              <a:rPr lang="ru-RU" dirty="0" err="1" smtClean="0"/>
              <a:t>Марчуговское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660232" y="530120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763688" y="188640"/>
            <a:ext cx="619268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Полезные ископаемые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2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9512" y="0"/>
            <a:ext cx="648072" cy="9484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3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5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35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F:\музей уральский\TА¦¦¦¦¦+¦¦TАTБTВ¦-¦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625752"/>
            <a:ext cx="334889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Блок-схема: перфолента 18"/>
          <p:cNvSpPr/>
          <p:nvPr/>
        </p:nvSpPr>
        <p:spPr>
          <a:xfrm>
            <a:off x="2915816" y="4149080"/>
            <a:ext cx="2808312" cy="864096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4" descr="IMG_33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6149" y="2060848"/>
            <a:ext cx="3227851" cy="2520280"/>
          </a:xfrm>
          <a:prstGeom prst="rect">
            <a:avLst/>
          </a:prstGeom>
          <a:noFill/>
        </p:spPr>
      </p:pic>
      <p:sp>
        <p:nvSpPr>
          <p:cNvPr id="18" name="Блок-схема: перфолента 17"/>
          <p:cNvSpPr/>
          <p:nvPr/>
        </p:nvSpPr>
        <p:spPr>
          <a:xfrm>
            <a:off x="6156176" y="1268760"/>
            <a:ext cx="2627784" cy="936104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09dbea2753d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1484784"/>
            <a:ext cx="3360373" cy="2520280"/>
          </a:xfrm>
          <a:prstGeom prst="rect">
            <a:avLst/>
          </a:prstGeom>
        </p:spPr>
      </p:pic>
      <p:sp>
        <p:nvSpPr>
          <p:cNvPr id="17" name="Блок-схема: перфолента 16"/>
          <p:cNvSpPr/>
          <p:nvPr/>
        </p:nvSpPr>
        <p:spPr>
          <a:xfrm>
            <a:off x="2627784" y="908720"/>
            <a:ext cx="2627784" cy="864096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мака\Desktop\308965_html_43afdf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708920"/>
            <a:ext cx="2269083" cy="31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Блок-схема: перфолента 15"/>
          <p:cNvSpPr/>
          <p:nvPr/>
        </p:nvSpPr>
        <p:spPr>
          <a:xfrm>
            <a:off x="0" y="2060848"/>
            <a:ext cx="2627784" cy="864096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63408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Музей – хранитель истории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119675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Музей ложки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5" descr="nytvenskii_rayon_co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2132856"/>
            <a:ext cx="2432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Нытвенский историко-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краеведческий музей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6176" y="1412776"/>
            <a:ext cx="2667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Историко-краеведческий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музей п.Уральский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3808" y="4293096"/>
            <a:ext cx="286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Музей истории рейдерства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http://nytva.permarea.ru/Investicii/Uslovija_dla_investorov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488832" cy="70609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Ресурсы спортивного, экстремального, рыболовно-охотничьего и «собирательского туризма»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536" y="980728"/>
          <a:ext cx="8424935" cy="1645920"/>
        </p:xfrm>
        <a:graphic>
          <a:graphicData uri="http://schemas.openxmlformats.org/drawingml/2006/table">
            <a:tbl>
              <a:tblPr/>
              <a:tblGrid>
                <a:gridCol w="1684873"/>
                <a:gridCol w="1684873"/>
                <a:gridCol w="1684873"/>
                <a:gridCol w="1684873"/>
                <a:gridCol w="1685443"/>
              </a:tblGrid>
              <a:tr h="5130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Категория (охотничье хозяйство, рыболовное хозяйство и т.д.)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Наименование объекта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Местоположение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Описание, краткая характеристика, особенности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Контактная информация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Охотничье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Нытвенское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общество охотников и рыболовов 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Нытвенский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район, г. Нытва, пр. Ленина 32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Плахута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Владимир Борисович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Телефон: 89124870339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30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Рыболовное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ИП Воеводкин Александр Григорьевич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Нытвенский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р-н,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с.Шерья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1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Воеводкин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Александр Григорьевич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Телефон: 89027924998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23528" y="3068960"/>
          <a:ext cx="8424936" cy="3040380"/>
        </p:xfrm>
        <a:graphic>
          <a:graphicData uri="http://schemas.openxmlformats.org/drawingml/2006/table">
            <a:tbl>
              <a:tblPr/>
              <a:tblGrid>
                <a:gridCol w="1050470"/>
                <a:gridCol w="1782695"/>
                <a:gridCol w="820126"/>
                <a:gridCol w="671012"/>
                <a:gridCol w="745570"/>
                <a:gridCol w="820126"/>
                <a:gridCol w="1192912"/>
                <a:gridCol w="1342025"/>
              </a:tblGrid>
              <a:tr h="663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Название 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41" marR="44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Виды заболеваний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41" marR="44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мест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41" marR="44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Состояние номерного фонда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41" marR="44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Состояние лечебной базы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41" marR="44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Состояние территории наличие автостоянки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41" marR="44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845820" algn="l"/>
                        </a:tabLst>
                      </a:pP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Наличие условий для приема инвалидов 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41" marR="44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845820" algn="l"/>
                        </a:tabLst>
                      </a:pP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Контакты 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845820" algn="l"/>
                        </a:tabLst>
                      </a:pP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(тел., </a:t>
                      </a:r>
                      <a:r>
                        <a:rPr lang="ru-RU" sz="1050" b="1" dirty="0" err="1">
                          <a:latin typeface="Times New Roman"/>
                          <a:ea typeface="Times New Roman"/>
                          <a:cs typeface="Times New Roman"/>
                        </a:rPr>
                        <a:t>e-mail</a:t>
                      </a: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41" marR="44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7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ООО Санаторий-профилакторий "Уральский"</a:t>
                      </a:r>
                      <a:b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Пермский край,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Нытвенский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р-н, </a:t>
                      </a:r>
                      <a:b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пгт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Уральский ул. Набережная, д.4А </a:t>
                      </a:r>
                      <a:b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Инд. 617005</a:t>
                      </a:r>
                    </a:p>
                  </a:txBody>
                  <a:tcPr marL="44741" marR="44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Болезни цивилизации (стресс, физическое и эмоциональное истощение, хроническая усталость, избыточный вес);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болезни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опорно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– двигательной системы, органов пищеварения, заболевания органов кровообращения, дыхания, нервной, мочеполовой системы, кожи, профессиональные заболевания.</a:t>
                      </a:r>
                    </a:p>
                  </a:txBody>
                  <a:tcPr marL="44741" marR="44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2- местные- 4 номера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3-местные-3 номера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4-местные – 3 номера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5-местные-2 номера</a:t>
                      </a:r>
                    </a:p>
                  </a:txBody>
                  <a:tcPr marL="44741" marR="44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Отличное</a:t>
                      </a:r>
                    </a:p>
                  </a:txBody>
                  <a:tcPr marL="44741" marR="44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В норме</a:t>
                      </a:r>
                    </a:p>
                  </a:txBody>
                  <a:tcPr marL="44741" marR="44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Имеется</a:t>
                      </a:r>
                    </a:p>
                  </a:txBody>
                  <a:tcPr marL="44741" marR="44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Есть (съемные пандусы, дополнительные перила по ходу движения, в туалетах, в  спортивном зале. Для детей-инвалидов предоставляются: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вертикализатор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, ходунки, кресло – каталка)</a:t>
                      </a:r>
                    </a:p>
                  </a:txBody>
                  <a:tcPr marL="44741" marR="44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Дежурный администратор (круглосуточно): </a:t>
                      </a:r>
                      <a:b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8 (34272) 5-33-66;                          8-950-465-82-39</a:t>
                      </a:r>
                      <a:b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Главный врач: 8-963-871-45-02</a:t>
                      </a:r>
                      <a:b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Бухгалтерия: 8 (34272) 5-22-67;   5-31-62</a:t>
                      </a:r>
                      <a:b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Врач терапевт: 8 (34272) 5-32-76</a:t>
                      </a:r>
                      <a:b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San-ural@mail.ru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741" marR="44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043608" y="2636912"/>
            <a:ext cx="7272808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Пансионаты с лечением, санатории, профилактории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5" descr="nytvenskii_rayon_co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23529" y="6237312"/>
            <a:ext cx="8496944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Более подробная информация о туристических объектах на сайте  района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http://nytva.permarea.ru/Obshhestvo/kultura_sport_turizm_molodezhnaja_politika/turizm/turisticheskije_obekty/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31261">
    <p:blinds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260648"/>
            <a:ext cx="6912768" cy="720081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501008"/>
            <a:ext cx="8640960" cy="232866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Глава администрации Нытвенского муниципального района</a:t>
            </a:r>
            <a:endParaRPr lang="en-US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Хаертдинов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Ринат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Менсагирович</a:t>
            </a:r>
            <a:endParaRPr lang="en-US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Адрес: 617000, Пермский край, г.Нытва, ул.К.Либкнехта, 2а</a:t>
            </a:r>
          </a:p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Тел./факс: +7(342)72-3-08-56, +7(342)72-3-12-53</a:t>
            </a:r>
          </a:p>
          <a:p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admnytva@permkray.ru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11399DSC_56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3" y="1124744"/>
            <a:ext cx="3225959" cy="2160240"/>
          </a:xfrm>
          <a:prstGeom prst="rect">
            <a:avLst/>
          </a:prstGeom>
        </p:spPr>
      </p:pic>
      <p:pic>
        <p:nvPicPr>
          <p:cNvPr id="8" name="Рисунок 7" descr="1444200855_fotosma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1124744"/>
            <a:ext cx="2952328" cy="22142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960"/>
                            </p:stCondLst>
                            <p:childTnLst>
                              <p:par>
                                <p:cTn id="35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980"/>
                            </p:stCondLst>
                            <p:childTnLst>
                              <p:par>
                                <p:cTn id="38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480"/>
                            </p:stCondLst>
                            <p:childTnLst>
                              <p:par>
                                <p:cTn id="41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860"/>
                            </p:stCondLst>
                            <p:childTnLst>
                              <p:par>
                                <p:cTn id="44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dc31e974ca554c12148fd25b0710e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68757" y="0"/>
            <a:ext cx="1518753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Ст</a:t>
            </a:r>
            <a:endParaRPr lang="ru-RU" dirty="0"/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3563888" y="3933056"/>
            <a:ext cx="5400600" cy="273630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11960" y="980728"/>
            <a:ext cx="4464496" cy="57606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Экономически активное  - 20,7 тыс.чел.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3645024"/>
          <a:ext cx="3851920" cy="3212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Object 51"/>
          <p:cNvGraphicFramePr>
            <a:graphicFrameLocks noChangeAspect="1"/>
          </p:cNvGraphicFramePr>
          <p:nvPr/>
        </p:nvGraphicFramePr>
        <p:xfrm>
          <a:off x="251520" y="1484784"/>
          <a:ext cx="3380680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99992" y="1052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3923928" y="4293096"/>
          <a:ext cx="4896544" cy="256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419872" y="3861048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Коэффициент рождаемости и смертности </a:t>
            </a:r>
          </a:p>
          <a:p>
            <a:pPr algn="ctr"/>
            <a:r>
              <a:rPr lang="ru-RU" dirty="0" smtClean="0"/>
              <a:t>на 1000  населения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211960" y="1772816"/>
            <a:ext cx="4464496" cy="5760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Средняя заработная плата 23,0 тыс.руб.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211960" y="2492896"/>
            <a:ext cx="4464496" cy="5760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Миграционный отток  - 42 чел.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211960" y="3284984"/>
            <a:ext cx="4464496" cy="50405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Уровень безработицы – 4,1%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755576" y="980728"/>
            <a:ext cx="250228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Состав населения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8" name="Picture 12" descr="nytvenskii_rayon_co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9512" y="0"/>
            <a:ext cx="648072" cy="9484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979712" y="188640"/>
            <a:ext cx="604867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Структура населения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 animBg="1"/>
      <p:bldGraphic spid="4" grpId="0">
        <p:bldAsOne/>
      </p:bldGraphic>
      <p:bldGraphic spid="21" grpId="0">
        <p:bldAsOne/>
      </p:bldGraphic>
      <p:bldGraphic spid="9" grpId="0">
        <p:bldAsOne/>
      </p:bldGraphic>
      <p:bldP spid="10" grpId="0"/>
      <p:bldP spid="14" grpId="0" animBg="1"/>
      <p:bldP spid="16" grpId="0" animBg="1"/>
      <p:bldP spid="17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57" name="Rectangle 2"/>
          <p:cNvSpPr>
            <a:spLocks noGrp="1"/>
          </p:cNvSpPr>
          <p:nvPr>
            <p:ph type="title" idx="4294967295"/>
          </p:nvPr>
        </p:nvSpPr>
        <p:spPr>
          <a:xfrm>
            <a:off x="1479550" y="188640"/>
            <a:ext cx="6692850" cy="504055"/>
          </a:xfrm>
          <a:solidFill>
            <a:srgbClr val="FFFF00"/>
          </a:solidFill>
        </p:spPr>
        <p:txBody>
          <a:bodyPr lIns="0" rIns="0" bIns="0" anchor="b">
            <a:noAutofit/>
          </a:bodyPr>
          <a:lstStyle/>
          <a:p>
            <a:pPr eaLnBrk="1" hangingPunct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Качество общего образования в районе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Содержимое 4"/>
          <p:cNvGraphicFramePr>
            <a:graphicFrameLocks/>
          </p:cNvGraphicFramePr>
          <p:nvPr/>
        </p:nvGraphicFramePr>
        <p:xfrm>
          <a:off x="662360" y="1103536"/>
          <a:ext cx="7854950" cy="1770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5940152" y="2924944"/>
            <a:ext cx="2880320" cy="3240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225 баллов и более по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результатам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ЕГЭ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2015 г. - 23 человека 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2014г. – 12 человек)</a:t>
            </a: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1475656" y="908720"/>
            <a:ext cx="4389600" cy="3600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Font typeface="Times New Roman" pitchFamily="18" charset="0"/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Средний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балл ЕГЭ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всем предметам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61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68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244408" y="6356350"/>
            <a:ext cx="442392" cy="365125"/>
          </a:xfrm>
        </p:spPr>
        <p:txBody>
          <a:bodyPr/>
          <a:lstStyle/>
          <a:p>
            <a:pPr>
              <a:defRPr/>
            </a:pPr>
            <a:fld id="{A185A8B1-2026-4400-98CC-60965D8437E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14" name="Объект 6"/>
          <p:cNvGraphicFramePr>
            <a:graphicFrameLocks/>
          </p:cNvGraphicFramePr>
          <p:nvPr/>
        </p:nvGraphicFramePr>
        <p:xfrm>
          <a:off x="683568" y="2636912"/>
          <a:ext cx="4968552" cy="4057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  <a:gridCol w="2808312"/>
                <a:gridCol w="1512168"/>
              </a:tblGrid>
              <a:tr h="831452">
                <a:tc>
                  <a:txBody>
                    <a:bodyPr/>
                    <a:lstStyle/>
                    <a:p>
                      <a:pPr algn="ctr" fontAlgn="t">
                        <a:lnSpc>
                          <a:spcPts val="1800"/>
                        </a:lnSpc>
                      </a:pP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800"/>
                        </a:lnSpc>
                      </a:pPr>
                      <a:r>
                        <a:rPr lang="ru-RU" altLang="ru-RU" sz="1400" b="1" dirty="0" smtClean="0">
                          <a:cs typeface="Arial" pitchFamily="34" charset="0"/>
                        </a:rPr>
                        <a:t>Лучшие территории по доле выпускников школ, </a:t>
                      </a:r>
                      <a:br>
                        <a:rPr lang="ru-RU" altLang="ru-RU" sz="1400" b="1" dirty="0" smtClean="0">
                          <a:cs typeface="Arial" pitchFamily="34" charset="0"/>
                        </a:rPr>
                      </a:br>
                      <a:r>
                        <a:rPr lang="ru-RU" altLang="ru-RU" sz="1400" b="1" dirty="0" smtClean="0">
                          <a:cs typeface="Arial" pitchFamily="34" charset="0"/>
                        </a:rPr>
                        <a:t>поступивших в пермские вузы с высокими баллами ЕГЭ 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800"/>
                        </a:lnSpc>
                      </a:pPr>
                      <a:r>
                        <a:rPr lang="en-US" sz="2400" u="none" strike="noStrike" dirty="0" smtClean="0">
                          <a:effectLst/>
                        </a:rPr>
                        <a:t>%</a:t>
                      </a:r>
                      <a:r>
                        <a:rPr lang="ru-RU" sz="2400" u="none" strike="noStrike" dirty="0" smtClean="0">
                          <a:effectLst/>
                        </a:rPr>
                        <a:t> 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10160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ts val="1800"/>
                        </a:lnSpc>
                        <a:buFont typeface="+mj-lt"/>
                        <a:buNone/>
                      </a:pPr>
                      <a:r>
                        <a:rPr lang="ru-RU" sz="2000" u="none" strike="noStrike" dirty="0" smtClean="0">
                          <a:effectLst/>
                        </a:rPr>
                        <a:t>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Косинский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42,86%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/>
                </a:tc>
              </a:tr>
              <a:tr h="310160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ts val="1800"/>
                        </a:lnSpc>
                        <a:buFont typeface="+mj-lt"/>
                        <a:buNone/>
                      </a:pPr>
                      <a:r>
                        <a:rPr lang="ru-RU" sz="2000" u="none" strike="noStrike" dirty="0" smtClean="0">
                          <a:effectLst/>
                        </a:rPr>
                        <a:t>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ЗАТО «Звездный»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36,84%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/>
                </a:tc>
              </a:tr>
              <a:tr h="310160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ts val="1800"/>
                        </a:lnSpc>
                        <a:buFont typeface="+mj-lt"/>
                        <a:buNone/>
                      </a:pPr>
                      <a:r>
                        <a:rPr lang="ru-RU" sz="2000" u="none" strike="noStrike" dirty="0" smtClean="0">
                          <a:effectLst/>
                        </a:rPr>
                        <a:t>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Сивинский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36,84%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/>
                </a:tc>
              </a:tr>
              <a:tr h="310160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ts val="1800"/>
                        </a:lnSpc>
                        <a:buFont typeface="+mj-lt"/>
                        <a:buNone/>
                      </a:pPr>
                      <a:r>
                        <a:rPr lang="ru-RU" sz="2000" u="none" strike="noStrike" dirty="0" smtClean="0">
                          <a:effectLst/>
                        </a:rPr>
                        <a:t>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Березовский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35,29%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/>
                </a:tc>
              </a:tr>
              <a:tr h="310160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ts val="1800"/>
                        </a:lnSpc>
                        <a:buFont typeface="+mj-lt"/>
                        <a:buNone/>
                      </a:pPr>
                      <a:r>
                        <a:rPr lang="ru-RU" sz="2000" u="none" strike="noStrike" dirty="0" smtClean="0">
                          <a:effectLst/>
                        </a:rPr>
                        <a:t>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Большесосновский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33,33%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/>
                </a:tc>
              </a:tr>
              <a:tr h="310160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ts val="1800"/>
                        </a:lnSpc>
                        <a:buFont typeface="+mj-lt"/>
                        <a:buNone/>
                      </a:pPr>
                      <a:r>
                        <a:rPr lang="ru-RU" sz="2000" u="none" strike="noStrike" dirty="0" smtClean="0">
                          <a:effectLst/>
                        </a:rPr>
                        <a:t>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Юрлинский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33,33%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/>
                </a:tc>
              </a:tr>
              <a:tr h="310160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ts val="1800"/>
                        </a:lnSpc>
                        <a:buFont typeface="+mj-lt"/>
                        <a:buNone/>
                      </a:pPr>
                      <a:r>
                        <a:rPr lang="ru-RU" sz="2000" u="none" strike="noStrike" dirty="0" smtClean="0">
                          <a:effectLst/>
                        </a:rPr>
                        <a:t>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Пермь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31,96%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/>
                </a:tc>
              </a:tr>
              <a:tr h="310160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ts val="1800"/>
                        </a:lnSpc>
                        <a:buFont typeface="+mj-lt"/>
                        <a:buNone/>
                      </a:pPr>
                      <a:r>
                        <a:rPr lang="ru-RU" sz="2000" b="1" u="none" strike="noStrike" dirty="0" smtClean="0">
                          <a:effectLst/>
                        </a:rPr>
                        <a:t>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Нытвенский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28,57%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>
                    <a:solidFill>
                      <a:srgbClr val="FF9933"/>
                    </a:solidFill>
                  </a:tcPr>
                </a:tc>
              </a:tr>
              <a:tr h="310160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ts val="1800"/>
                        </a:lnSpc>
                        <a:buFont typeface="+mj-lt"/>
                        <a:buNone/>
                      </a:pPr>
                      <a:r>
                        <a:rPr lang="ru-RU" sz="2000" u="none" strike="noStrike" dirty="0" smtClean="0">
                          <a:effectLst/>
                        </a:rPr>
                        <a:t>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Кишертский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28,57%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/>
                </a:tc>
              </a:tr>
              <a:tr h="310160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ts val="1800"/>
                        </a:lnSpc>
                        <a:buFont typeface="+mj-lt"/>
                        <a:buNone/>
                      </a:pPr>
                      <a:r>
                        <a:rPr lang="ru-RU" sz="2000" u="none" strike="noStrike" dirty="0" smtClean="0">
                          <a:effectLst/>
                        </a:rPr>
                        <a:t>10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Суксунский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28,0%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9525" marB="0" anchor="ctr"/>
                </a:tc>
              </a:tr>
            </a:tbl>
          </a:graphicData>
        </a:graphic>
      </p:graphicFrame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23558" grpId="0" animBg="1"/>
      <p:bldP spid="235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04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1268759"/>
            <a:ext cx="3600400" cy="24006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9955" y="1"/>
            <a:ext cx="6979154" cy="1200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Образовательное учреждение района - КГАПОУ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«Нытвенский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многопрофильный техникум»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3" y="1268760"/>
            <a:ext cx="2448272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Образован в 1989 году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56176" y="1340769"/>
            <a:ext cx="2736303" cy="53553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Техникум является региональной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инновационной площадкой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реализации модели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ДУАЛЬНОГО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ОБУЧЕНИЯ,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основанную на взаимодействии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предприятий, техникума  и иных организаций,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обладающих ресурсами,  необходимыми для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осуществления обучения, проведения учебной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производственной практики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68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2" y="3573016"/>
          <a:ext cx="5832648" cy="3024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820"/>
                <a:gridCol w="5258828"/>
              </a:tblGrid>
              <a:tr h="70178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профессий, специальностей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40658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обработка металлов давлением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0101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Экономика и бухгалтерский учет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0658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Повар, кондитер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70178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 по тех.обслуживанию и ремонту 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машинно-тракторного парка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0658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слесарь по ремонту автомобилей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1520" y="1772816"/>
            <a:ext cx="2376264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Среднее количество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учащихся 400 чел.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2564904"/>
            <a:ext cx="2376264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2016 году выдано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76 дипломов и 15 свидетельств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31261"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F15FE1-9DC5-41AB-A49D-18930F60EA1D}" type="slidenum">
              <a:rPr lang="en-US"/>
              <a:pPr>
                <a:defRPr/>
              </a:pPr>
              <a:t>9</a:t>
            </a:fld>
            <a:endParaRPr lang="en-US"/>
          </a:p>
        </p:txBody>
      </p:sp>
      <p:pic>
        <p:nvPicPr>
          <p:cNvPr id="56323" name="Picture 65" descr="nytvenskii_rayon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68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Содержимое 7" descr="Пархоменко Роман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700808"/>
            <a:ext cx="1753344" cy="2391398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pic>
        <p:nvPicPr>
          <p:cNvPr id="56325" name="Содержимое 8" descr="Вахидов Дмитрий (Нытва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340768"/>
            <a:ext cx="1728192" cy="239717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491881" y="4293096"/>
            <a:ext cx="1872208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+mn-lt"/>
              </a:rPr>
              <a:t>Вид спорта: </a:t>
            </a:r>
            <a:endParaRPr lang="ru-RU" sz="2000" b="1" dirty="0" smtClean="0">
              <a:latin typeface="+mn-lt"/>
            </a:endParaRPr>
          </a:p>
          <a:p>
            <a:pPr>
              <a:defRPr/>
            </a:pPr>
            <a:r>
              <a:rPr lang="ru-RU" sz="2000" b="1" dirty="0" smtClean="0">
                <a:latin typeface="+mn-lt"/>
              </a:rPr>
              <a:t>Лыжные гонки</a:t>
            </a:r>
            <a:endParaRPr lang="ru-RU" sz="2000" b="1" dirty="0"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059832" y="1268760"/>
            <a:ext cx="2743200" cy="40263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algn="ctr" eaLnBrk="0" hangingPunct="0"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/>
            </a:r>
            <a:br>
              <a:rPr lang="ru-RU" sz="4400" dirty="0">
                <a:latin typeface="+mj-lt"/>
                <a:ea typeface="+mj-ea"/>
                <a:cs typeface="+mj-cs"/>
              </a:rPr>
            </a:br>
            <a:r>
              <a:rPr lang="ru-RU" sz="8000" b="1" i="1" dirty="0"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Пархоменко Роман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660232" y="620688"/>
            <a:ext cx="2483768" cy="36004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hangingPunct="0">
              <a:defRPr/>
            </a:pPr>
            <a:r>
              <a:rPr lang="ru-RU" sz="2000" dirty="0">
                <a:latin typeface="+mj-lt"/>
                <a:ea typeface="+mj-ea"/>
                <a:cs typeface="+mj-cs"/>
              </a:rPr>
              <a:t/>
            </a:r>
            <a:br>
              <a:rPr lang="ru-RU" sz="2000" dirty="0">
                <a:latin typeface="+mj-lt"/>
                <a:ea typeface="+mj-ea"/>
                <a:cs typeface="+mj-cs"/>
              </a:rPr>
            </a:b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Вахидов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Дмитрий</a:t>
            </a:r>
          </a:p>
        </p:txBody>
      </p:sp>
      <p:pic>
        <p:nvPicPr>
          <p:cNvPr id="56331" name="Рисунок 15" descr="Харламов Александ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340768"/>
            <a:ext cx="2044692" cy="2376264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0" y="980728"/>
            <a:ext cx="255428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Харламов Александр</a:t>
            </a:r>
          </a:p>
        </p:txBody>
      </p:sp>
      <p:pic>
        <p:nvPicPr>
          <p:cNvPr id="16" name="Рисунок 10" descr="\\SPORT\Users\Public\Documents\Шатрова СПОРТ\Конкурс СПОРТ 2015\Номинанты\ДЮСШ фото\Пономарев Валери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664" y="3861048"/>
            <a:ext cx="1899375" cy="2794589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4869160"/>
            <a:ext cx="1728192" cy="120243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algn="ctr" eaLnBrk="0" hangingPunct="0"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/>
            </a:r>
            <a:br>
              <a:rPr lang="ru-RU" sz="4400" dirty="0">
                <a:latin typeface="+mj-lt"/>
                <a:ea typeface="+mj-ea"/>
                <a:cs typeface="+mj-cs"/>
              </a:rPr>
            </a:br>
            <a:r>
              <a:rPr lang="ru-RU" sz="2200" b="1" i="1" dirty="0"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Пономарев Валерий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843808" y="764704"/>
            <a:ext cx="3781425" cy="400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+mn-lt"/>
              </a:rPr>
              <a:t>Вид спорта: </a:t>
            </a:r>
            <a:r>
              <a:rPr lang="ru-RU" sz="2000" b="1" dirty="0" err="1">
                <a:latin typeface="+mn-lt"/>
              </a:rPr>
              <a:t>Киокусинкай</a:t>
            </a:r>
            <a:endParaRPr lang="ru-RU" sz="2000" b="1" dirty="0">
              <a:latin typeface="+mn-lt"/>
            </a:endParaRPr>
          </a:p>
        </p:txBody>
      </p:sp>
      <p:pic>
        <p:nvPicPr>
          <p:cNvPr id="20" name="Рисунок 9" descr="\\SPORT\Users\Public\Documents\Шатрова СПОРТ\Конкурс СПОРТ 2015\Номинанты\ДЮСШ фото\Ощепкова Екатерин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3861048"/>
            <a:ext cx="2191360" cy="2775722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7596336" y="4797152"/>
            <a:ext cx="1728192" cy="120243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algn="ctr" eaLnBrk="0" hangingPunct="0"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/>
            </a:r>
            <a:br>
              <a:rPr lang="ru-RU" sz="4400" dirty="0">
                <a:latin typeface="+mj-lt"/>
                <a:ea typeface="+mj-ea"/>
                <a:cs typeface="+mj-cs"/>
              </a:rPr>
            </a:br>
            <a: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Ощепкова Екатерина</a:t>
            </a:r>
            <a:endParaRPr lang="ru-RU" sz="2200" b="1" i="1" dirty="0">
              <a:solidFill>
                <a:schemeClr val="accent6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91680" y="188640"/>
            <a:ext cx="612068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Будущее нашего района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3126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300"/>
                            </p:stCondLst>
                            <p:childTnLst>
                              <p:par>
                                <p:cTn id="61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800"/>
                            </p:stCondLst>
                            <p:childTnLst>
                              <p:par>
                                <p:cTn id="6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/>
      <p:bldP spid="17" grpId="0"/>
      <p:bldP spid="18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6|3.6|3.2|2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6409</TotalTime>
  <Words>4104</Words>
  <Application>Microsoft Office PowerPoint</Application>
  <PresentationFormat>Экран (4:3)</PresentationFormat>
  <Paragraphs>1105</Paragraphs>
  <Slides>53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Тема Office</vt:lpstr>
      <vt:lpstr>Acrobat Document</vt:lpstr>
      <vt:lpstr>Слайд 1</vt:lpstr>
      <vt:lpstr>Слайд 2</vt:lpstr>
      <vt:lpstr>Слайд 3</vt:lpstr>
      <vt:lpstr>Природные ресурсы</vt:lpstr>
      <vt:lpstr>Слайд 5</vt:lpstr>
      <vt:lpstr>Слайд 6</vt:lpstr>
      <vt:lpstr>Качество общего образования в районе</vt:lpstr>
      <vt:lpstr>Слайд 8</vt:lpstr>
      <vt:lpstr>Слайд 9</vt:lpstr>
      <vt:lpstr>Ввод жилья по району району, тыс. кв.м.</vt:lpstr>
      <vt:lpstr>Муниципальные и ведомственные целевые программы, реализуемые в 2016 году</vt:lpstr>
      <vt:lpstr>Слайд 12</vt:lpstr>
      <vt:lpstr>Крупные предприятия района и их продукция</vt:lpstr>
      <vt:lpstr>Сельское хозяйство района</vt:lpstr>
      <vt:lpstr>Крупные хозяйства района</vt:lpstr>
      <vt:lpstr>Конкурентные преимущества</vt:lpstr>
      <vt:lpstr>SWOT- анализ</vt:lpstr>
      <vt:lpstr>Инвестиции в основной капитал, млн.руб.</vt:lpstr>
      <vt:lpstr>Инвестиционные проекты в районе</vt:lpstr>
      <vt:lpstr> Инвестиции в жилищно-коммунальную сферу </vt:lpstr>
      <vt:lpstr>ООО «АВАНГАРД»</vt:lpstr>
      <vt:lpstr>Инвестиции в жилищно-коммунальную сферу</vt:lpstr>
      <vt:lpstr>Слайд 23</vt:lpstr>
      <vt:lpstr>Инвестиции в сельское хозяйство «Ноев ковчег»</vt:lpstr>
      <vt:lpstr>Планируемые инвестиционные проекты сельскохозяйственных предприятий на 2016 год</vt:lpstr>
      <vt:lpstr>Планируемые инвестиционные проекты сельскохозяйственных предприятий до 2026 года</vt:lpstr>
      <vt:lpstr> Инвестиционные производственные площадки района </vt:lpstr>
      <vt:lpstr>Инвестиционная площадка № 1 - мкр. Солнечный,  Нытвенское городское поселение</vt:lpstr>
      <vt:lpstr>Слайд 29</vt:lpstr>
      <vt:lpstr>Инвестиционная площадка № 2 - мкр. Солнечный, бывшая под фармзавод, Нытвенское городское поселение</vt:lpstr>
      <vt:lpstr>Инвестиционная площадка № 2 - мкр. Солнечный, бывшая под фармзавод, Нытвенское городское поселение</vt:lpstr>
      <vt:lpstr>Инвестиционная площадка № 3 - мкр. Солнечный, территория КСК, Нытвенское городское поселение</vt:lpstr>
      <vt:lpstr>Инвестиционная площадка № 3 - мкр. Солнечный, территория КСК, Нытвенское городское поселение</vt:lpstr>
      <vt:lpstr>Инвестиционная площадка № 4 - пос.Кирпичный завод, Нытвенское городское поселение</vt:lpstr>
      <vt:lpstr>Слайд 35</vt:lpstr>
      <vt:lpstr>Инвестиционная площадка № 5 - (ул.Комарова),  Нытвенское городское поселение</vt:lpstr>
      <vt:lpstr>Описание инвестиционной площадки № 3  Нытвенское городское поселение (ул.Комарова)</vt:lpstr>
      <vt:lpstr>Инвестиционная площадка № 6 - ул.Карла Маркса, территория ОАО «Нытва» Нытвенское городское поселение</vt:lpstr>
      <vt:lpstr>Инвестиционная площадка № 6 - ул.Карла Маркса, территория ОАО «Нытва» Нытвенское городское поселение</vt:lpstr>
      <vt:lpstr>Инвестиционная площадка № 7 – территория Нижнего склада, Новоильинское городское поселение  </vt:lpstr>
      <vt:lpstr>Инвестиционная площадка № 7 – территория Нижнего склада, Новоильинское городское поселение </vt:lpstr>
      <vt:lpstr>Инвестиционная площадка №8 - ул.Ленина, 25а,  Григорьевское сельское поселение</vt:lpstr>
      <vt:lpstr>Инвестиционная площадка № 8 - ул.Ленина, 25а,  Григорьевское сельское поселение</vt:lpstr>
      <vt:lpstr>Инвестиционная площадка № 9  территория бывшего СХК "Птицефабрика Григорьевская" , Григорьевское сельское поселение</vt:lpstr>
      <vt:lpstr>Площадки под жилищное строительство</vt:lpstr>
      <vt:lpstr>Инвестиционная площадка под строительство многоэтажного жилого дома, п. Уральский</vt:lpstr>
      <vt:lpstr>Инвестиционная площадка под строительство многоэтажного жилого дома, г.Нытва</vt:lpstr>
      <vt:lpstr>Инвестиционная площадка под строительство многоэтажного жилого дома, г.Нытва, территория рынка на пр. Ленина</vt:lpstr>
      <vt:lpstr>Слайд 49</vt:lpstr>
      <vt:lpstr>Музей – хранитель истории</vt:lpstr>
      <vt:lpstr>  Ресурсы спортивного, экстремального, рыболовно-охотничьего и «собирательского туризма» </vt:lpstr>
      <vt:lpstr>Контактная информация</vt:lpstr>
      <vt:lpstr>СПАСИБО ЗА ВНИМАНИЕ!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Инвестиционная привлекательность Нытвенского муниципального района</dc:title>
  <dc:creator>RePack by SPecialiST</dc:creator>
  <cp:lastModifiedBy>RePack by SPecialiST</cp:lastModifiedBy>
  <cp:revision>514</cp:revision>
  <dcterms:created xsi:type="dcterms:W3CDTF">2016-02-19T04:49:51Z</dcterms:created>
  <dcterms:modified xsi:type="dcterms:W3CDTF">2016-07-29T05:48:25Z</dcterms:modified>
</cp:coreProperties>
</file>