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5" autoAdjust="0"/>
    <p:restoredTop sz="86425" autoAdjust="0"/>
  </p:normalViewPr>
  <p:slideViewPr>
    <p:cSldViewPr>
      <p:cViewPr varScale="1">
        <p:scale>
          <a:sx n="71" d="100"/>
          <a:sy n="71" d="100"/>
        </p:scale>
        <p:origin x="-4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31"/>
      <c:perspective val="30"/>
    </c:view3D>
    <c:plotArea>
      <c:layout>
        <c:manualLayout>
          <c:layoutTarget val="inner"/>
          <c:xMode val="edge"/>
          <c:yMode val="edge"/>
          <c:x val="1.6975308641975405E-2"/>
          <c:y val="0.27218516810676535"/>
          <c:w val="0.63111499951394967"/>
          <c:h val="0.696948472623402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муниципального района </c:v>
                </c:pt>
              </c:strCache>
            </c:strRef>
          </c:tx>
          <c:explosion val="25"/>
          <c:dPt>
            <c:idx val="0"/>
            <c:explosion val="3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Pt>
            <c:idx val="1"/>
            <c:spPr>
              <a:solidFill>
                <a:srgbClr val="EC62E5"/>
              </a:solidFill>
              <a:ln>
                <a:solidFill>
                  <a:srgbClr val="EC62E5"/>
                </a:solidFill>
              </a:ln>
            </c:spPr>
          </c:dPt>
          <c:dPt>
            <c:idx val="2"/>
            <c:explosion val="24"/>
            <c:spPr>
              <a:solidFill>
                <a:srgbClr val="92D050"/>
              </a:solidFill>
            </c:spPr>
          </c:dPt>
          <c:dPt>
            <c:idx val="6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c:spPr>
          </c:dPt>
          <c:dPt>
            <c:idx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Лист1!$A$2:$A$13</c:f>
              <c:strCache>
                <c:ptCount val="8"/>
                <c:pt idx="0">
                  <c:v>Образование       70,8%</c:v>
                </c:pt>
                <c:pt idx="1">
                  <c:v>Общегосударственные вопросы       7,8%</c:v>
                </c:pt>
                <c:pt idx="2">
                  <c:v>Межбюджетные трансферты поселениям       6,3%</c:v>
                </c:pt>
                <c:pt idx="3">
                  <c:v>Социальная политика       5,55%</c:v>
                </c:pt>
                <c:pt idx="4">
                  <c:v>Национальная политика      3,5%</c:v>
                </c:pt>
                <c:pt idx="5">
                  <c:v>ЖКХ      3,1%</c:v>
                </c:pt>
                <c:pt idx="6">
                  <c:v>Культура       2,4%</c:v>
                </c:pt>
                <c:pt idx="7">
                  <c:v>Прочие отрасли 0,55%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70.8</c:v>
                </c:pt>
                <c:pt idx="1">
                  <c:v>7.8</c:v>
                </c:pt>
                <c:pt idx="2">
                  <c:v>6.3</c:v>
                </c:pt>
                <c:pt idx="3">
                  <c:v>5.55</c:v>
                </c:pt>
                <c:pt idx="4">
                  <c:v>3.5</c:v>
                </c:pt>
                <c:pt idx="5">
                  <c:v>3.1</c:v>
                </c:pt>
                <c:pt idx="6">
                  <c:v>2.4</c:v>
                </c:pt>
                <c:pt idx="7">
                  <c:v>0.55000000000000004</c:v>
                </c:pt>
              </c:numCache>
            </c:numRef>
          </c:val>
        </c:ser>
      </c:pie3DChart>
    </c:plotArea>
    <c:legend>
      <c:legendPos val="r"/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60327962476912622"/>
          <c:y val="7.1831040329500037E-2"/>
          <c:w val="0.37239950908914193"/>
          <c:h val="0.87948824103757761"/>
        </c:manualLayout>
      </c:layout>
      <c:overlay val="1"/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C95CD-9B0D-4D16-B85F-820BC3BCB5E3}" type="datetimeFigureOut">
              <a:rPr lang="ru-RU" smtClean="0"/>
              <a:pPr/>
              <a:t>06.06.2016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5FC52-FBBD-4BF1-83FD-D08AAF585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AE35-0C86-4823-B0F2-2BF2F91F0051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5B3F-F501-4421-9529-D9B4B5B226A5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4F67-264D-49B9-8E34-7E16F41B29C2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D64-F7E4-460E-B3DC-DA39C8340AE6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B53-2E84-44E3-83A5-25EBBE6323E8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682A-D378-4FF3-BE16-B6044EDAACF4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3026-180F-4746-BF96-EB0B7E16B6CF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7B1-F3DD-464E-AD22-6D63C4E88ED9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F6A0-8748-4C5A-B23F-27381FC9B10C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1566-F922-4C27-B2B9-F26C76427AC5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1BA8-CC28-4FEE-A83A-F454116140B9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4AAA1-D584-442C-BA16-C369D477334F}" type="datetime1">
              <a:rPr lang="ru-RU" smtClean="0"/>
              <a:pPr/>
              <a:t>06.06.2016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Структура расходов бюджета Нытвенского муниципального  района на </a:t>
            </a:r>
            <a:r>
              <a:rPr lang="ru-RU" sz="2700" b="1" dirty="0" smtClean="0"/>
              <a:t>2015 </a:t>
            </a:r>
            <a:r>
              <a:rPr lang="ru-RU" sz="2700" b="1" dirty="0" smtClean="0"/>
              <a:t>год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расходов бюджета Нытвенского муниципального  района на 2015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</cp:lastModifiedBy>
  <cp:revision>84</cp:revision>
  <dcterms:modified xsi:type="dcterms:W3CDTF">2016-06-06T09:01:57Z</dcterms:modified>
</cp:coreProperties>
</file>