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4"/>
  </p:notesMasterIdLst>
  <p:sldIdLst>
    <p:sldId id="364" r:id="rId2"/>
    <p:sldId id="257" r:id="rId3"/>
    <p:sldId id="330" r:id="rId4"/>
    <p:sldId id="347" r:id="rId5"/>
    <p:sldId id="336" r:id="rId6"/>
    <p:sldId id="345" r:id="rId7"/>
    <p:sldId id="363" r:id="rId8"/>
    <p:sldId id="337" r:id="rId9"/>
    <p:sldId id="340" r:id="rId10"/>
    <p:sldId id="341" r:id="rId11"/>
    <p:sldId id="342" r:id="rId12"/>
    <p:sldId id="348" r:id="rId13"/>
    <p:sldId id="349" r:id="rId14"/>
    <p:sldId id="358" r:id="rId15"/>
    <p:sldId id="351" r:id="rId16"/>
    <p:sldId id="352" r:id="rId17"/>
    <p:sldId id="353" r:id="rId18"/>
    <p:sldId id="359" r:id="rId19"/>
    <p:sldId id="360" r:id="rId20"/>
    <p:sldId id="356" r:id="rId21"/>
    <p:sldId id="357" r:id="rId22"/>
    <p:sldId id="32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CC"/>
    <a:srgbClr val="FFFFFF"/>
    <a:srgbClr val="FFCCCC"/>
    <a:srgbClr val="FFFF99"/>
    <a:srgbClr val="C5FBAF"/>
    <a:srgbClr val="80EFFE"/>
    <a:srgbClr val="FFCCFF"/>
    <a:srgbClr val="FF7C80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2" autoAdjust="0"/>
    <p:restoredTop sz="99617" autoAdjust="0"/>
  </p:normalViewPr>
  <p:slideViewPr>
    <p:cSldViewPr>
      <p:cViewPr>
        <p:scale>
          <a:sx n="74" d="100"/>
          <a:sy n="74" d="100"/>
        </p:scale>
        <p:origin x="-55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6.3595318933757139E-2"/>
          <c:y val="2.2052140870451199E-2"/>
          <c:w val="0.93334660392581803"/>
          <c:h val="0.8138253613820660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1.5252244671667041E-2"/>
                  <c:y val="2.6129622581547211E-2"/>
                </c:manualLayout>
              </c:layout>
              <c:showVal val="1"/>
            </c:dLbl>
            <c:dLbl>
              <c:idx val="1"/>
              <c:layout>
                <c:manualLayout>
                  <c:x val="1.203422870570498E-2"/>
                  <c:y val="3.6181928307912948E-3"/>
                </c:manualLayout>
              </c:layout>
              <c:showVal val="1"/>
            </c:dLbl>
            <c:dLbl>
              <c:idx val="2"/>
              <c:layout>
                <c:manualLayout>
                  <c:x val="2.0210366374360411E-2"/>
                  <c:y val="-1.7648532569792524E-2"/>
                </c:manualLayout>
              </c:layout>
              <c:showVal val="1"/>
            </c:dLbl>
            <c:dLbl>
              <c:idx val="3"/>
              <c:layout>
                <c:manualLayout>
                  <c:x val="1.9653237062644657E-2"/>
                  <c:y val="-5.5254666593249312E-2"/>
                </c:manualLayout>
              </c:layout>
              <c:showVal val="1"/>
            </c:dLbl>
            <c:dLbl>
              <c:idx val="4"/>
              <c:layout>
                <c:manualLayout>
                  <c:x val="2.0942408376963411E-2"/>
                  <c:y val="-0.11188811188811212"/>
                </c:manualLayout>
              </c:layout>
              <c:showVal val="1"/>
            </c:dLbl>
            <c:spPr>
              <a:noFill/>
              <a:ln w="25283">
                <a:noFill/>
              </a:ln>
            </c:spPr>
            <c:txPr>
              <a:bodyPr/>
              <a:lstStyle/>
              <a:p>
                <a:pPr>
                  <a:defRPr sz="1789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89</c:v>
                </c:pt>
                <c:pt idx="1">
                  <c:v>90</c:v>
                </c:pt>
                <c:pt idx="2">
                  <c:v>101</c:v>
                </c:pt>
              </c:numCache>
            </c:numRef>
          </c:val>
        </c:ser>
        <c:ser>
          <c:idx val="1"/>
          <c:order val="1"/>
          <c:spPr>
            <a:solidFill>
              <a:srgbClr val="CCFFCC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4851485148515066E-2"/>
                  <c:y val="2.9761904761904812E-3"/>
                </c:manualLayout>
              </c:layout>
              <c:showVal val="1"/>
            </c:dLbl>
            <c:dLbl>
              <c:idx val="2"/>
              <c:layout>
                <c:manualLayout>
                  <c:x val="1.6501650165016798E-2"/>
                  <c:y val="-2.9761904761904812E-3"/>
                </c:manualLayout>
              </c:layout>
              <c:showVal val="1"/>
            </c:dLbl>
            <c:dLbl>
              <c:idx val="3"/>
              <c:layout>
                <c:manualLayout>
                  <c:x val="1.9801980198020073E-2"/>
                  <c:y val="0"/>
                </c:manualLayout>
              </c:layout>
              <c:showVal val="1"/>
            </c:dLbl>
            <c:spPr>
              <a:noFill/>
              <a:ln w="25283">
                <a:noFill/>
              </a:ln>
            </c:spPr>
            <c:txPr>
              <a:bodyPr/>
              <a:lstStyle/>
              <a:p>
                <a:pPr>
                  <a:defRPr sz="1399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2"/>
          <c:order val="2"/>
          <c:spPr>
            <a:solidFill>
              <a:srgbClr val="00FF00"/>
            </a:solidFill>
            <a:ln w="25283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gapWidth val="66"/>
        <c:shape val="cylinder"/>
        <c:axId val="100610432"/>
        <c:axId val="100611968"/>
        <c:axId val="0"/>
      </c:bar3DChart>
      <c:catAx>
        <c:axId val="1006104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397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11968"/>
        <c:crosses val="autoZero"/>
        <c:auto val="1"/>
        <c:lblAlgn val="ctr"/>
        <c:lblOffset val="150"/>
      </c:catAx>
      <c:valAx>
        <c:axId val="100611968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61043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txPr>
    <a:bodyPr/>
    <a:lstStyle/>
    <a:p>
      <a:pPr>
        <a:defRPr sz="1056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perspective val="0"/>
    </c:view3D>
    <c:plotArea>
      <c:layout>
        <c:manualLayout>
          <c:layoutTarget val="inner"/>
          <c:xMode val="edge"/>
          <c:yMode val="edge"/>
          <c:x val="0.12874398512685944"/>
          <c:y val="1.9818121975982789E-2"/>
          <c:w val="0.73757884951881536"/>
          <c:h val="0.8780917342596199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4.0355685526466928E-2"/>
                  <c:y val="-2.4840745394486684E-2"/>
                </c:manualLayout>
              </c:layout>
              <c:showVal val="1"/>
            </c:dLbl>
            <c:dLbl>
              <c:idx val="1"/>
              <c:layout>
                <c:manualLayout>
                  <c:x val="-2.5409135331479246E-2"/>
                  <c:y val="-1.9872596315589391E-2"/>
                </c:manualLayout>
              </c:layout>
              <c:showVal val="1"/>
            </c:dLbl>
            <c:dLbl>
              <c:idx val="2"/>
              <c:layout>
                <c:manualLayout>
                  <c:x val="-5.829154576045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2.0925170272982848E-2"/>
                  <c:y val="-3.22929690128326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196.4</c:v>
                </c:pt>
                <c:pt idx="1">
                  <c:v>40.4</c:v>
                </c:pt>
                <c:pt idx="2">
                  <c:v>473.8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2.241982529248163E-2"/>
                  <c:y val="-3.9745192631178698E-2"/>
                </c:manualLayout>
              </c:layout>
              <c:showVal val="1"/>
            </c:dLbl>
            <c:dLbl>
              <c:idx val="1"/>
              <c:layout>
                <c:manualLayout>
                  <c:x val="2.9893100389975619E-3"/>
                  <c:y val="-3.4777043552281402E-2"/>
                </c:manualLayout>
              </c:layout>
              <c:showVal val="1"/>
            </c:dLbl>
            <c:dLbl>
              <c:idx val="2"/>
              <c:layout>
                <c:manualLayout>
                  <c:x val="-2.9893100389975619E-3"/>
                  <c:y val="-2.9808894473384046E-2"/>
                </c:manualLayout>
              </c:layout>
              <c:showVal val="1"/>
            </c:dLbl>
            <c:dLbl>
              <c:idx val="3"/>
              <c:layout>
                <c:manualLayout>
                  <c:x val="1.4946550194987803E-3"/>
                  <c:y val="-4.9681490788973381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200.8</c:v>
                </c:pt>
                <c:pt idx="1">
                  <c:v>68.2</c:v>
                </c:pt>
                <c:pt idx="2">
                  <c:v>498.6</c:v>
                </c:pt>
                <c:pt idx="3">
                  <c:v>10.8</c:v>
                </c:pt>
              </c:numCache>
            </c:numRef>
          </c:val>
        </c:ser>
        <c:shape val="cylinder"/>
        <c:axId val="102577280"/>
        <c:axId val="102578816"/>
        <c:axId val="100583168"/>
      </c:bar3DChart>
      <c:catAx>
        <c:axId val="10257728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="0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02578816"/>
        <c:crosses val="autoZero"/>
        <c:auto val="1"/>
        <c:lblAlgn val="ctr"/>
        <c:lblOffset val="100"/>
      </c:catAx>
      <c:valAx>
        <c:axId val="102578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102577280"/>
        <c:crosses val="autoZero"/>
        <c:crossBetween val="between"/>
      </c:valAx>
      <c:serAx>
        <c:axId val="10058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>
                <a:latin typeface="Times New Roman" panose="02020603050405020304" pitchFamily="18" charset="0"/>
              </a:defRPr>
            </a:pPr>
            <a:endParaRPr lang="ru-RU"/>
          </a:p>
        </c:txPr>
        <c:crossAx val="102578816"/>
        <c:crosses val="autoZero"/>
      </c:serAx>
    </c:plotArea>
    <c:legend>
      <c:legendPos val="tr"/>
      <c:layout>
        <c:manualLayout>
          <c:xMode val="edge"/>
          <c:yMode val="edge"/>
          <c:x val="0.88582414698162759"/>
          <c:y val="7.8680855917001732E-2"/>
          <c:w val="8.3252077865267046E-2"/>
          <c:h val="0.10129396640745222"/>
        </c:manualLayout>
      </c:layout>
      <c:spPr>
        <a:noFill/>
        <a:ln>
          <a:noFill/>
        </a:ln>
      </c:spPr>
      <c:txPr>
        <a:bodyPr/>
        <a:lstStyle/>
        <a:p>
          <a:pPr>
            <a:defRPr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ADBFD-4083-4346-A09C-CF02AC5F1F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6655CE-B7D0-44D5-9001-6051B55CB02C}">
      <dgm:prSet/>
      <dgm:spPr/>
      <dgm:t>
        <a:bodyPr/>
        <a:lstStyle/>
        <a:p>
          <a:pPr rtl="0"/>
          <a:r>
            <a:rPr lang="ru-RU" b="1" dirty="0" smtClean="0"/>
            <a:t>ООО «Воля»  147,4</a:t>
          </a:r>
          <a:endParaRPr lang="ru-RU" b="1" dirty="0"/>
        </a:p>
      </dgm:t>
    </dgm:pt>
    <dgm:pt modelId="{C1C01F13-DAE4-44C8-B5AC-5F2BAF5B2177}" type="parTrans" cxnId="{F154569F-0AF1-4646-A559-99863BA9CA06}">
      <dgm:prSet/>
      <dgm:spPr/>
      <dgm:t>
        <a:bodyPr/>
        <a:lstStyle/>
        <a:p>
          <a:endParaRPr lang="ru-RU"/>
        </a:p>
      </dgm:t>
    </dgm:pt>
    <dgm:pt modelId="{CE78B898-C4CC-47E0-9EBD-0AD6B3EE48DC}" type="sibTrans" cxnId="{F154569F-0AF1-4646-A559-99863BA9CA06}">
      <dgm:prSet/>
      <dgm:spPr/>
      <dgm:t>
        <a:bodyPr/>
        <a:lstStyle/>
        <a:p>
          <a:endParaRPr lang="ru-RU"/>
        </a:p>
      </dgm:t>
    </dgm:pt>
    <dgm:pt modelId="{2EF541A6-CC64-4E59-A37A-3809F8044BFB}" type="pres">
      <dgm:prSet presAssocID="{F6CADBFD-4083-4346-A09C-CF02AC5F1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C5189-0665-4887-9DCE-46D08D981DC3}" type="pres">
      <dgm:prSet presAssocID="{1C6655CE-B7D0-44D5-9001-6051B55CB0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B9199-47C2-4BD3-86E8-DA9023F588DB}" type="presOf" srcId="{F6CADBFD-4083-4346-A09C-CF02AC5F1FA4}" destId="{2EF541A6-CC64-4E59-A37A-3809F8044BFB}" srcOrd="0" destOrd="0" presId="urn:microsoft.com/office/officeart/2005/8/layout/vList2"/>
    <dgm:cxn modelId="{8A9F4FE6-D49E-473C-9312-71871A28279E}" type="presOf" srcId="{1C6655CE-B7D0-44D5-9001-6051B55CB02C}" destId="{22DC5189-0665-4887-9DCE-46D08D981DC3}" srcOrd="0" destOrd="0" presId="urn:microsoft.com/office/officeart/2005/8/layout/vList2"/>
    <dgm:cxn modelId="{F154569F-0AF1-4646-A559-99863BA9CA06}" srcId="{F6CADBFD-4083-4346-A09C-CF02AC5F1FA4}" destId="{1C6655CE-B7D0-44D5-9001-6051B55CB02C}" srcOrd="0" destOrd="0" parTransId="{C1C01F13-DAE4-44C8-B5AC-5F2BAF5B2177}" sibTransId="{CE78B898-C4CC-47E0-9EBD-0AD6B3EE48DC}"/>
    <dgm:cxn modelId="{25EF59E6-7416-4474-A497-DB42FB6A13DC}" type="presParOf" srcId="{2EF541A6-CC64-4E59-A37A-3809F8044BFB}" destId="{22DC5189-0665-4887-9DCE-46D08D981DC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6754CB-AB10-4756-8E22-40A54A6DF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D3F3F-4181-4366-BCBE-F826B502E8B0}">
      <dgm:prSet/>
      <dgm:spPr/>
      <dgm:t>
        <a:bodyPr/>
        <a:lstStyle/>
        <a:p>
          <a:pPr rtl="0"/>
          <a:r>
            <a:rPr lang="ru-RU" b="1" dirty="0" smtClean="0"/>
            <a:t>Физические лица по программе «Сельский дом»</a:t>
          </a:r>
        </a:p>
        <a:p>
          <a:pPr rtl="0"/>
          <a:r>
            <a:rPr lang="ru-RU" b="1" dirty="0" smtClean="0"/>
            <a:t> и «Социальное развитие села» 30,5</a:t>
          </a:r>
          <a:endParaRPr lang="ru-RU" b="1" dirty="0"/>
        </a:p>
      </dgm:t>
    </dgm:pt>
    <dgm:pt modelId="{F79F7E8C-7A94-49A0-9073-DAE5F06D22A7}" type="parTrans" cxnId="{CD8D2214-E8DF-435B-98D1-1EEA022AD671}">
      <dgm:prSet/>
      <dgm:spPr/>
      <dgm:t>
        <a:bodyPr/>
        <a:lstStyle/>
        <a:p>
          <a:endParaRPr lang="ru-RU"/>
        </a:p>
      </dgm:t>
    </dgm:pt>
    <dgm:pt modelId="{8C54E959-F577-43B5-BD77-4B673CAD5FA3}" type="sibTrans" cxnId="{CD8D2214-E8DF-435B-98D1-1EEA022AD671}">
      <dgm:prSet/>
      <dgm:spPr/>
      <dgm:t>
        <a:bodyPr/>
        <a:lstStyle/>
        <a:p>
          <a:endParaRPr lang="ru-RU"/>
        </a:p>
      </dgm:t>
    </dgm:pt>
    <dgm:pt modelId="{2A4E5686-C6CC-41F5-9028-74386309BC0E}" type="pres">
      <dgm:prSet presAssocID="{4D6754CB-AB10-4756-8E22-40A54A6DFD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9A360-5DCD-4C2F-B9DA-D6099C161C2F}" type="pres">
      <dgm:prSet presAssocID="{29DD3F3F-4181-4366-BCBE-F826B502E8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B5725-B212-417C-AF17-9581D20DFAD3}" type="presOf" srcId="{29DD3F3F-4181-4366-BCBE-F826B502E8B0}" destId="{46A9A360-5DCD-4C2F-B9DA-D6099C161C2F}" srcOrd="0" destOrd="0" presId="urn:microsoft.com/office/officeart/2005/8/layout/vList2"/>
    <dgm:cxn modelId="{C854F02A-4953-43F5-876B-04CB2D6F1429}" type="presOf" srcId="{4D6754CB-AB10-4756-8E22-40A54A6DFDA5}" destId="{2A4E5686-C6CC-41F5-9028-74386309BC0E}" srcOrd="0" destOrd="0" presId="urn:microsoft.com/office/officeart/2005/8/layout/vList2"/>
    <dgm:cxn modelId="{CD8D2214-E8DF-435B-98D1-1EEA022AD671}" srcId="{4D6754CB-AB10-4756-8E22-40A54A6DFDA5}" destId="{29DD3F3F-4181-4366-BCBE-F826B502E8B0}" srcOrd="0" destOrd="0" parTransId="{F79F7E8C-7A94-49A0-9073-DAE5F06D22A7}" sibTransId="{8C54E959-F577-43B5-BD77-4B673CAD5FA3}"/>
    <dgm:cxn modelId="{23CE3EDB-392C-4822-B1DE-C72A635F97CD}" type="presParOf" srcId="{2A4E5686-C6CC-41F5-9028-74386309BC0E}" destId="{46A9A360-5DCD-4C2F-B9DA-D6099C161C2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5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A8A11-C293-45B3-B745-A34398201A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D99DB27-84D3-4714-BF1A-4E034099F6BC}">
      <dgm:prSet/>
      <dgm:spPr/>
      <dgm:t>
        <a:bodyPr/>
        <a:lstStyle/>
        <a:p>
          <a:pPr rtl="0"/>
          <a:r>
            <a:rPr lang="ru-RU" b="1" dirty="0" smtClean="0"/>
            <a:t>ООО «Воля»  0,0</a:t>
          </a:r>
          <a:endParaRPr lang="ru-RU" b="1" dirty="0"/>
        </a:p>
      </dgm:t>
    </dgm:pt>
    <dgm:pt modelId="{FF8DC229-984C-45D3-93F5-6EE37F5BAFB3}" type="parTrans" cxnId="{27E127ED-9068-4DA0-9204-32FBDD0E69C4}">
      <dgm:prSet/>
      <dgm:spPr/>
      <dgm:t>
        <a:bodyPr/>
        <a:lstStyle/>
        <a:p>
          <a:endParaRPr lang="ru-RU"/>
        </a:p>
      </dgm:t>
    </dgm:pt>
    <dgm:pt modelId="{5676C453-D2D4-4E8B-84B2-3C31EF913D91}" type="sibTrans" cxnId="{27E127ED-9068-4DA0-9204-32FBDD0E69C4}">
      <dgm:prSet/>
      <dgm:spPr/>
      <dgm:t>
        <a:bodyPr/>
        <a:lstStyle/>
        <a:p>
          <a:endParaRPr lang="ru-RU"/>
        </a:p>
      </dgm:t>
    </dgm:pt>
    <dgm:pt modelId="{5C7B82A9-AD0D-41B7-82D0-43AC88D85C41}" type="pres">
      <dgm:prSet presAssocID="{2EBA8A11-C293-45B3-B745-A34398201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52E8F-6F35-478E-9843-FD2789DFE6D3}" type="pres">
      <dgm:prSet presAssocID="{CD99DB27-84D3-4714-BF1A-4E034099F6BC}" presName="parentText" presStyleLbl="node1" presStyleIdx="0" presStyleCnt="1" custLinFactNeighborX="87" custLinFactNeighborY="17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127ED-9068-4DA0-9204-32FBDD0E69C4}" srcId="{2EBA8A11-C293-45B3-B745-A34398201A7E}" destId="{CD99DB27-84D3-4714-BF1A-4E034099F6BC}" srcOrd="0" destOrd="0" parTransId="{FF8DC229-984C-45D3-93F5-6EE37F5BAFB3}" sibTransId="{5676C453-D2D4-4E8B-84B2-3C31EF913D91}"/>
    <dgm:cxn modelId="{7BA37AD1-5FD1-4C4D-9B20-0AB8C50F4BEF}" type="presOf" srcId="{CD99DB27-84D3-4714-BF1A-4E034099F6BC}" destId="{DE152E8F-6F35-478E-9843-FD2789DFE6D3}" srcOrd="0" destOrd="0" presId="urn:microsoft.com/office/officeart/2005/8/layout/vList2"/>
    <dgm:cxn modelId="{0F8A3928-329B-4626-801D-8BF1ED3F092E}" type="presOf" srcId="{2EBA8A11-C293-45B3-B745-A34398201A7E}" destId="{5C7B82A9-AD0D-41B7-82D0-43AC88D85C41}" srcOrd="0" destOrd="0" presId="urn:microsoft.com/office/officeart/2005/8/layout/vList2"/>
    <dgm:cxn modelId="{67645403-70E4-4F4A-890A-095C4549874C}" type="presParOf" srcId="{5C7B82A9-AD0D-41B7-82D0-43AC88D85C41}" destId="{DE152E8F-6F35-478E-9843-FD2789DFE6D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D6B52-F0C2-4DF2-9728-C2AC96C7E2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33E14EA-8726-4A61-A6C2-ADA3C4EAAC98}">
      <dgm:prSet custT="1"/>
      <dgm:spPr/>
      <dgm:t>
        <a:bodyPr/>
        <a:lstStyle/>
        <a:p>
          <a:pPr rtl="0"/>
          <a:r>
            <a:rPr lang="ru-RU" sz="2800" b="1" dirty="0" smtClean="0"/>
            <a:t>СПК «Вика» 510,8</a:t>
          </a:r>
          <a:endParaRPr lang="ru-RU" sz="2800" b="1" dirty="0"/>
        </a:p>
      </dgm:t>
    </dgm:pt>
    <dgm:pt modelId="{2430F2EC-E604-4E31-86FA-5C0A3256A7DD}" type="parTrans" cxnId="{2B36CA7C-173E-4951-BD15-86D3B34E7F0B}">
      <dgm:prSet/>
      <dgm:spPr/>
      <dgm:t>
        <a:bodyPr/>
        <a:lstStyle/>
        <a:p>
          <a:endParaRPr lang="ru-RU"/>
        </a:p>
      </dgm:t>
    </dgm:pt>
    <dgm:pt modelId="{CBEA78D2-5B21-4A7F-AFE7-764F73AE3C1F}" type="sibTrans" cxnId="{2B36CA7C-173E-4951-BD15-86D3B34E7F0B}">
      <dgm:prSet/>
      <dgm:spPr/>
      <dgm:t>
        <a:bodyPr/>
        <a:lstStyle/>
        <a:p>
          <a:endParaRPr lang="ru-RU"/>
        </a:p>
      </dgm:t>
    </dgm:pt>
    <dgm:pt modelId="{33F9226A-40AB-4C30-A4D6-E387435BA428}" type="pres">
      <dgm:prSet presAssocID="{CC8D6B52-F0C2-4DF2-9728-C2AC96C7E2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BA038A-D6EF-4D5B-80AB-E083DB974E00}" type="pres">
      <dgm:prSet presAssocID="{633E14EA-8726-4A61-A6C2-ADA3C4EAAC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946F8-37FA-4B99-B1FA-D86368109ADA}" type="presOf" srcId="{CC8D6B52-F0C2-4DF2-9728-C2AC96C7E243}" destId="{33F9226A-40AB-4C30-A4D6-E387435BA428}" srcOrd="0" destOrd="0" presId="urn:microsoft.com/office/officeart/2005/8/layout/vList2"/>
    <dgm:cxn modelId="{C65C232A-D94C-462E-9C76-1D2248FDB95A}" type="presOf" srcId="{633E14EA-8726-4A61-A6C2-ADA3C4EAAC98}" destId="{AABA038A-D6EF-4D5B-80AB-E083DB974E00}" srcOrd="0" destOrd="0" presId="urn:microsoft.com/office/officeart/2005/8/layout/vList2"/>
    <dgm:cxn modelId="{2B36CA7C-173E-4951-BD15-86D3B34E7F0B}" srcId="{CC8D6B52-F0C2-4DF2-9728-C2AC96C7E243}" destId="{633E14EA-8726-4A61-A6C2-ADA3C4EAAC98}" srcOrd="0" destOrd="0" parTransId="{2430F2EC-E604-4E31-86FA-5C0A3256A7DD}" sibTransId="{CBEA78D2-5B21-4A7F-AFE7-764F73AE3C1F}"/>
    <dgm:cxn modelId="{0F3FF714-6F80-405A-9D57-5BF38F055E57}" type="presParOf" srcId="{33F9226A-40AB-4C30-A4D6-E387435BA428}" destId="{AABA038A-D6EF-4D5B-80AB-E083DB974E0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81AF20-DCC4-45E4-B386-F6B444F4F3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106A1C-5582-4200-8E1A-9731C776FC68}">
      <dgm:prSet/>
      <dgm:spPr/>
      <dgm:t>
        <a:bodyPr/>
        <a:lstStyle/>
        <a:p>
          <a:pPr rtl="0"/>
          <a:r>
            <a:rPr lang="ru-RU" b="1" dirty="0" smtClean="0"/>
            <a:t>СПК «Вика» 510,8</a:t>
          </a:r>
          <a:endParaRPr lang="ru-RU" b="1" dirty="0"/>
        </a:p>
      </dgm:t>
    </dgm:pt>
    <dgm:pt modelId="{CAB42DC9-D479-4006-B28F-C19E377BF250}" type="parTrans" cxnId="{0DEF30E3-8937-4BEF-AA44-B95C75B035CF}">
      <dgm:prSet/>
      <dgm:spPr/>
      <dgm:t>
        <a:bodyPr/>
        <a:lstStyle/>
        <a:p>
          <a:endParaRPr lang="ru-RU"/>
        </a:p>
      </dgm:t>
    </dgm:pt>
    <dgm:pt modelId="{787C57CC-ACFA-4E63-B932-B48C975CA90C}" type="sibTrans" cxnId="{0DEF30E3-8937-4BEF-AA44-B95C75B035CF}">
      <dgm:prSet/>
      <dgm:spPr/>
      <dgm:t>
        <a:bodyPr/>
        <a:lstStyle/>
        <a:p>
          <a:endParaRPr lang="ru-RU"/>
        </a:p>
      </dgm:t>
    </dgm:pt>
    <dgm:pt modelId="{08067C20-2A85-4D15-9EDE-A02D820FCF4A}" type="pres">
      <dgm:prSet presAssocID="{B181AF20-DCC4-45E4-B386-F6B444F4F3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DA7F1-27FE-432F-A4E6-5EF8D920D7AB}" type="pres">
      <dgm:prSet presAssocID="{76106A1C-5582-4200-8E1A-9731C776FC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F30E3-8937-4BEF-AA44-B95C75B035CF}" srcId="{B181AF20-DCC4-45E4-B386-F6B444F4F3CD}" destId="{76106A1C-5582-4200-8E1A-9731C776FC68}" srcOrd="0" destOrd="0" parTransId="{CAB42DC9-D479-4006-B28F-C19E377BF250}" sibTransId="{787C57CC-ACFA-4E63-B932-B48C975CA90C}"/>
    <dgm:cxn modelId="{1F116876-1EA2-47BB-BEA4-B008D16186E9}" type="presOf" srcId="{76106A1C-5582-4200-8E1A-9731C776FC68}" destId="{F48DA7F1-27FE-432F-A4E6-5EF8D920D7AB}" srcOrd="0" destOrd="0" presId="urn:microsoft.com/office/officeart/2005/8/layout/vList2"/>
    <dgm:cxn modelId="{2AFA3212-A68A-4DD4-8FED-F5114F23B1A4}" type="presOf" srcId="{B181AF20-DCC4-45E4-B386-F6B444F4F3CD}" destId="{08067C20-2A85-4D15-9EDE-A02D820FCF4A}" srcOrd="0" destOrd="0" presId="urn:microsoft.com/office/officeart/2005/8/layout/vList2"/>
    <dgm:cxn modelId="{8C3920FA-199C-4A15-A0EB-D0C472147D4B}" type="presParOf" srcId="{08067C20-2A85-4D15-9EDE-A02D820FCF4A}" destId="{F48DA7F1-27FE-432F-A4E6-5EF8D920D7A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725E6F-40DF-4555-ADF4-2CC08F83E8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BE050BB-1204-41CC-9B8A-6328EBB8CDE1}">
      <dgm:prSet/>
      <dgm:spPr/>
      <dgm:t>
        <a:bodyPr/>
        <a:lstStyle/>
        <a:p>
          <a:pPr rtl="0"/>
          <a:r>
            <a:rPr lang="ru-RU" b="1" dirty="0" smtClean="0"/>
            <a:t>ООО «Урожай» 10,4</a:t>
          </a:r>
          <a:endParaRPr lang="ru-RU" b="1" dirty="0"/>
        </a:p>
      </dgm:t>
    </dgm:pt>
    <dgm:pt modelId="{FD2C5081-2D5D-4664-927B-741DB1BEECA9}" type="parTrans" cxnId="{B6CF9E8F-7109-477A-9332-C2C31C72F7B9}">
      <dgm:prSet/>
      <dgm:spPr/>
      <dgm:t>
        <a:bodyPr/>
        <a:lstStyle/>
        <a:p>
          <a:endParaRPr lang="ru-RU"/>
        </a:p>
      </dgm:t>
    </dgm:pt>
    <dgm:pt modelId="{C0FB324B-6AE2-46B3-A257-1B7E13E8D8FB}" type="sibTrans" cxnId="{B6CF9E8F-7109-477A-9332-C2C31C72F7B9}">
      <dgm:prSet/>
      <dgm:spPr/>
      <dgm:t>
        <a:bodyPr/>
        <a:lstStyle/>
        <a:p>
          <a:endParaRPr lang="ru-RU"/>
        </a:p>
      </dgm:t>
    </dgm:pt>
    <dgm:pt modelId="{39F53B18-9FFD-42A9-95C5-5804D690D355}" type="pres">
      <dgm:prSet presAssocID="{AC725E6F-40DF-4555-ADF4-2CC08F83E8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BCEB8-E7D2-49C7-A9C0-FE206D02C0D2}" type="pres">
      <dgm:prSet presAssocID="{3BE050BB-1204-41CC-9B8A-6328EBB8CD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1ACAB-87C0-46EC-9749-5B2E399FBC2D}" type="presOf" srcId="{3BE050BB-1204-41CC-9B8A-6328EBB8CDE1}" destId="{59ABCEB8-E7D2-49C7-A9C0-FE206D02C0D2}" srcOrd="0" destOrd="0" presId="urn:microsoft.com/office/officeart/2005/8/layout/vList2"/>
    <dgm:cxn modelId="{B6CF9E8F-7109-477A-9332-C2C31C72F7B9}" srcId="{AC725E6F-40DF-4555-ADF4-2CC08F83E822}" destId="{3BE050BB-1204-41CC-9B8A-6328EBB8CDE1}" srcOrd="0" destOrd="0" parTransId="{FD2C5081-2D5D-4664-927B-741DB1BEECA9}" sibTransId="{C0FB324B-6AE2-46B3-A257-1B7E13E8D8FB}"/>
    <dgm:cxn modelId="{1BD6B27F-EC81-4AE1-B058-7396DAE3DC04}" type="presOf" srcId="{AC725E6F-40DF-4555-ADF4-2CC08F83E822}" destId="{39F53B18-9FFD-42A9-95C5-5804D690D355}" srcOrd="0" destOrd="0" presId="urn:microsoft.com/office/officeart/2005/8/layout/vList2"/>
    <dgm:cxn modelId="{C7A8AC3D-A5EE-42F6-AB15-93B315DCCCC5}" type="presParOf" srcId="{39F53B18-9FFD-42A9-95C5-5804D690D355}" destId="{59ABCEB8-E7D2-49C7-A9C0-FE206D02C0D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979B31-3BF6-4D76-9654-6850E85D21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85F6E6-7EBB-4590-96B8-15C8F409D42D}">
      <dgm:prSet custT="1"/>
      <dgm:spPr/>
      <dgm:t>
        <a:bodyPr/>
        <a:lstStyle/>
        <a:p>
          <a:pPr rtl="0"/>
          <a:r>
            <a:rPr lang="ru-RU" sz="2800" b="1" baseline="0" dirty="0" smtClean="0"/>
            <a:t>ООО «Урожай» 0,0</a:t>
          </a:r>
          <a:endParaRPr lang="ru-RU" sz="2800" b="1" baseline="0" dirty="0"/>
        </a:p>
      </dgm:t>
    </dgm:pt>
    <dgm:pt modelId="{121295E6-FCDF-473F-B608-F212821D8694}" type="parTrans" cxnId="{B8E024FB-6443-408F-A7D7-0E62E8EEA6B3}">
      <dgm:prSet/>
      <dgm:spPr/>
      <dgm:t>
        <a:bodyPr/>
        <a:lstStyle/>
        <a:p>
          <a:endParaRPr lang="ru-RU"/>
        </a:p>
      </dgm:t>
    </dgm:pt>
    <dgm:pt modelId="{9994735C-FAE7-4D6D-8204-2548910D44EB}" type="sibTrans" cxnId="{B8E024FB-6443-408F-A7D7-0E62E8EEA6B3}">
      <dgm:prSet/>
      <dgm:spPr/>
      <dgm:t>
        <a:bodyPr/>
        <a:lstStyle/>
        <a:p>
          <a:endParaRPr lang="ru-RU"/>
        </a:p>
      </dgm:t>
    </dgm:pt>
    <dgm:pt modelId="{B06AFA6C-A4AF-4E9D-856E-D37B3ECD19D3}" type="pres">
      <dgm:prSet presAssocID="{00979B31-3BF6-4D76-9654-6850E85D21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223E36-C642-416A-B94B-7BE83F206B9E}" type="pres">
      <dgm:prSet presAssocID="{BE85F6E6-7EBB-4590-96B8-15C8F409D4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614BE-9033-43C6-8A08-DAAED39B9B40}" type="presOf" srcId="{BE85F6E6-7EBB-4590-96B8-15C8F409D42D}" destId="{8C223E36-C642-416A-B94B-7BE83F206B9E}" srcOrd="0" destOrd="0" presId="urn:microsoft.com/office/officeart/2005/8/layout/vList2"/>
    <dgm:cxn modelId="{2D4AECF4-4992-45FC-B329-A75F71D42275}" type="presOf" srcId="{00979B31-3BF6-4D76-9654-6850E85D2139}" destId="{B06AFA6C-A4AF-4E9D-856E-D37B3ECD19D3}" srcOrd="0" destOrd="0" presId="urn:microsoft.com/office/officeart/2005/8/layout/vList2"/>
    <dgm:cxn modelId="{B8E024FB-6443-408F-A7D7-0E62E8EEA6B3}" srcId="{00979B31-3BF6-4D76-9654-6850E85D2139}" destId="{BE85F6E6-7EBB-4590-96B8-15C8F409D42D}" srcOrd="0" destOrd="0" parTransId="{121295E6-FCDF-473F-B608-F212821D8694}" sibTransId="{9994735C-FAE7-4D6D-8204-2548910D44EB}"/>
    <dgm:cxn modelId="{A9FB1FBC-6A48-429F-BD34-4D57E1EA0A2B}" type="presParOf" srcId="{B06AFA6C-A4AF-4E9D-856E-D37B3ECD19D3}" destId="{8C223E36-C642-416A-B94B-7BE83F206B9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AAEF01-2E99-497C-929C-4180AB234B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52747-70B8-4ABB-8281-F4C26898A82B}">
      <dgm:prSet/>
      <dgm:spPr/>
      <dgm:t>
        <a:bodyPr/>
        <a:lstStyle/>
        <a:p>
          <a:pPr rtl="0"/>
          <a:r>
            <a:rPr lang="ru-RU" b="1" dirty="0" smtClean="0"/>
            <a:t>на 1.01.2016 = 698,6</a:t>
          </a:r>
          <a:endParaRPr lang="ru-RU" b="1" dirty="0"/>
        </a:p>
      </dgm:t>
    </dgm:pt>
    <dgm:pt modelId="{211BA573-A8D1-427F-A0BF-D4F7E8CC284C}" type="parTrans" cxnId="{28660697-40C7-47E3-A6F0-EE12EF727041}">
      <dgm:prSet/>
      <dgm:spPr/>
      <dgm:t>
        <a:bodyPr/>
        <a:lstStyle/>
        <a:p>
          <a:endParaRPr lang="ru-RU"/>
        </a:p>
      </dgm:t>
    </dgm:pt>
    <dgm:pt modelId="{9B8E1B39-6046-46DE-B9D3-29828E17ACE6}" type="sibTrans" cxnId="{28660697-40C7-47E3-A6F0-EE12EF727041}">
      <dgm:prSet/>
      <dgm:spPr/>
      <dgm:t>
        <a:bodyPr/>
        <a:lstStyle/>
        <a:p>
          <a:endParaRPr lang="ru-RU"/>
        </a:p>
      </dgm:t>
    </dgm:pt>
    <dgm:pt modelId="{687C4407-7652-41FC-B5D5-B4822A94B1CD}" type="pres">
      <dgm:prSet presAssocID="{A7AAEF01-2E99-497C-929C-4180AB234B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F811E-23C9-4E08-8AE2-0B7CA1E884D7}" type="pres">
      <dgm:prSet presAssocID="{F9A52747-70B8-4ABB-8281-F4C26898A82B}" presName="linNode" presStyleCnt="0"/>
      <dgm:spPr/>
    </dgm:pt>
    <dgm:pt modelId="{2063E229-2481-4439-B770-9D6BCE4E19FF}" type="pres">
      <dgm:prSet presAssocID="{F9A52747-70B8-4ABB-8281-F4C26898A82B}" presName="parentText" presStyleLbl="node1" presStyleIdx="0" presStyleCnt="1" custScaleX="249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44FEA6-BEB4-4253-9306-10CBBB92FBCB}" type="presOf" srcId="{F9A52747-70B8-4ABB-8281-F4C26898A82B}" destId="{2063E229-2481-4439-B770-9D6BCE4E19FF}" srcOrd="0" destOrd="0" presId="urn:microsoft.com/office/officeart/2005/8/layout/vList5"/>
    <dgm:cxn modelId="{384DF6BE-0906-48FF-90D4-7756E2BEBA59}" type="presOf" srcId="{A7AAEF01-2E99-497C-929C-4180AB234B47}" destId="{687C4407-7652-41FC-B5D5-B4822A94B1CD}" srcOrd="0" destOrd="0" presId="urn:microsoft.com/office/officeart/2005/8/layout/vList5"/>
    <dgm:cxn modelId="{28660697-40C7-47E3-A6F0-EE12EF727041}" srcId="{A7AAEF01-2E99-497C-929C-4180AB234B47}" destId="{F9A52747-70B8-4ABB-8281-F4C26898A82B}" srcOrd="0" destOrd="0" parTransId="{211BA573-A8D1-427F-A0BF-D4F7E8CC284C}" sibTransId="{9B8E1B39-6046-46DE-B9D3-29828E17ACE6}"/>
    <dgm:cxn modelId="{CFB3074F-5848-4BCA-8897-84FF310AEE43}" type="presParOf" srcId="{687C4407-7652-41FC-B5D5-B4822A94B1CD}" destId="{7C9F811E-23C9-4E08-8AE2-0B7CA1E884D7}" srcOrd="0" destOrd="0" presId="urn:microsoft.com/office/officeart/2005/8/layout/vList5"/>
    <dgm:cxn modelId="{C3B58702-9FBB-4BA5-B4FE-D7C1F8C4A148}" type="presParOf" srcId="{7C9F811E-23C9-4E08-8AE2-0B7CA1E884D7}" destId="{2063E229-2481-4439-B770-9D6BCE4E19FF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23BF28-B786-488E-ADB9-90F44ED435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AF480-0C60-4C37-AFBD-D0B2A78686D0}">
      <dgm:prSet/>
      <dgm:spPr/>
      <dgm:t>
        <a:bodyPr/>
        <a:lstStyle/>
        <a:p>
          <a:pPr rtl="0"/>
          <a:r>
            <a:rPr lang="ru-RU" b="1" dirty="0" smtClean="0"/>
            <a:t>на 1.01.2017 = 541,3</a:t>
          </a:r>
          <a:endParaRPr lang="ru-RU" b="1" dirty="0"/>
        </a:p>
      </dgm:t>
    </dgm:pt>
    <dgm:pt modelId="{3EF9872A-E852-4A36-9C30-435F0B91C441}" type="parTrans" cxnId="{CFE3581D-3CB2-4A4D-8657-F302915693E1}">
      <dgm:prSet/>
      <dgm:spPr/>
      <dgm:t>
        <a:bodyPr/>
        <a:lstStyle/>
        <a:p>
          <a:endParaRPr lang="ru-RU"/>
        </a:p>
      </dgm:t>
    </dgm:pt>
    <dgm:pt modelId="{82DAA6ED-DFC5-4342-9BD7-4FD56DECBC4D}" type="sibTrans" cxnId="{CFE3581D-3CB2-4A4D-8657-F302915693E1}">
      <dgm:prSet/>
      <dgm:spPr/>
      <dgm:t>
        <a:bodyPr/>
        <a:lstStyle/>
        <a:p>
          <a:endParaRPr lang="ru-RU"/>
        </a:p>
      </dgm:t>
    </dgm:pt>
    <dgm:pt modelId="{2B13A20B-A126-4581-A781-DC6E6D553375}" type="pres">
      <dgm:prSet presAssocID="{C223BF28-B786-488E-ADB9-90F44ED435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04F81-34BF-4AAF-83EB-685C495D5CF3}" type="pres">
      <dgm:prSet presAssocID="{84AAF480-0C60-4C37-AFBD-D0B2A78686D0}" presName="linNode" presStyleCnt="0"/>
      <dgm:spPr/>
    </dgm:pt>
    <dgm:pt modelId="{3D72DD53-9876-41C3-9257-AB4C4270A9AD}" type="pres">
      <dgm:prSet presAssocID="{84AAF480-0C60-4C37-AFBD-D0B2A78686D0}" presName="parentText" presStyleLbl="node1" presStyleIdx="0" presStyleCnt="1" custScaleX="2629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1EA4E-DCD4-4ABB-8F2D-956015044B40}" type="presOf" srcId="{84AAF480-0C60-4C37-AFBD-D0B2A78686D0}" destId="{3D72DD53-9876-41C3-9257-AB4C4270A9AD}" srcOrd="0" destOrd="0" presId="urn:microsoft.com/office/officeart/2005/8/layout/vList5"/>
    <dgm:cxn modelId="{CFE3581D-3CB2-4A4D-8657-F302915693E1}" srcId="{C223BF28-B786-488E-ADB9-90F44ED435A3}" destId="{84AAF480-0C60-4C37-AFBD-D0B2A78686D0}" srcOrd="0" destOrd="0" parTransId="{3EF9872A-E852-4A36-9C30-435F0B91C441}" sibTransId="{82DAA6ED-DFC5-4342-9BD7-4FD56DECBC4D}"/>
    <dgm:cxn modelId="{F068A8D1-9578-4D82-A55D-E79D31C69AE3}" type="presOf" srcId="{C223BF28-B786-488E-ADB9-90F44ED435A3}" destId="{2B13A20B-A126-4581-A781-DC6E6D553375}" srcOrd="0" destOrd="0" presId="urn:microsoft.com/office/officeart/2005/8/layout/vList5"/>
    <dgm:cxn modelId="{2940511F-3D86-4939-9962-C8F8DED90C19}" type="presParOf" srcId="{2B13A20B-A126-4581-A781-DC6E6D553375}" destId="{0DD04F81-34BF-4AAF-83EB-685C495D5CF3}" srcOrd="0" destOrd="0" presId="urn:microsoft.com/office/officeart/2005/8/layout/vList5"/>
    <dgm:cxn modelId="{B52691CF-B182-465B-A3D1-B33797E6A8AD}" type="presParOf" srcId="{0DD04F81-34BF-4AAF-83EB-685C495D5CF3}" destId="{3D72DD53-9876-41C3-9257-AB4C4270A9AD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9F80E8-12B4-490A-B27B-37016438F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A4BE0F-0215-4440-AB7A-9D7981651F11}">
      <dgm:prSet/>
      <dgm:spPr/>
      <dgm:t>
        <a:bodyPr/>
        <a:lstStyle/>
        <a:p>
          <a:pPr rtl="0"/>
          <a:r>
            <a:rPr lang="ru-RU" b="1" dirty="0" smtClean="0"/>
            <a:t>Физические лица по программе «Сельский дом» и «Социальное развитие села» 30,0</a:t>
          </a:r>
          <a:endParaRPr lang="ru-RU" b="1" dirty="0"/>
        </a:p>
      </dgm:t>
    </dgm:pt>
    <dgm:pt modelId="{9385EC08-3E75-45CD-AABF-DA25B53C79DA}" type="parTrans" cxnId="{1C3915C6-852A-4817-B119-CED320FE1E57}">
      <dgm:prSet/>
      <dgm:spPr/>
      <dgm:t>
        <a:bodyPr/>
        <a:lstStyle/>
        <a:p>
          <a:endParaRPr lang="ru-RU"/>
        </a:p>
      </dgm:t>
    </dgm:pt>
    <dgm:pt modelId="{10997E73-1144-4B4F-9E3C-ED0E7138B6BF}" type="sibTrans" cxnId="{1C3915C6-852A-4817-B119-CED320FE1E57}">
      <dgm:prSet/>
      <dgm:spPr/>
      <dgm:t>
        <a:bodyPr/>
        <a:lstStyle/>
        <a:p>
          <a:endParaRPr lang="ru-RU"/>
        </a:p>
      </dgm:t>
    </dgm:pt>
    <dgm:pt modelId="{6ED67E8B-397F-4ABA-AFFB-133890B52479}" type="pres">
      <dgm:prSet presAssocID="{2E9F80E8-12B4-490A-B27B-37016438F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FEA76-1CF0-42E2-AC69-6AD0D2F9C997}" type="pres">
      <dgm:prSet presAssocID="{C4A4BE0F-0215-4440-AB7A-9D7981651F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17C1B-E4BC-42DE-B574-90D782364184}" type="presOf" srcId="{C4A4BE0F-0215-4440-AB7A-9D7981651F11}" destId="{FBEFEA76-1CF0-42E2-AC69-6AD0D2F9C997}" srcOrd="0" destOrd="0" presId="urn:microsoft.com/office/officeart/2005/8/layout/vList2"/>
    <dgm:cxn modelId="{1C3915C6-852A-4817-B119-CED320FE1E57}" srcId="{2E9F80E8-12B4-490A-B27B-37016438F4A0}" destId="{C4A4BE0F-0215-4440-AB7A-9D7981651F11}" srcOrd="0" destOrd="0" parTransId="{9385EC08-3E75-45CD-AABF-DA25B53C79DA}" sibTransId="{10997E73-1144-4B4F-9E3C-ED0E7138B6BF}"/>
    <dgm:cxn modelId="{7C77C183-B2A0-4938-87EA-CBE56C5CEAFD}" type="presOf" srcId="{2E9F80E8-12B4-490A-B27B-37016438F4A0}" destId="{6ED67E8B-397F-4ABA-AFFB-133890B52479}" srcOrd="0" destOrd="0" presId="urn:microsoft.com/office/officeart/2005/8/layout/vList2"/>
    <dgm:cxn modelId="{833411BF-8BCE-4426-B74D-A9127563581C}" type="presParOf" srcId="{6ED67E8B-397F-4ABA-AFFB-133890B52479}" destId="{FBEFEA76-1CF0-42E2-AC69-6AD0D2F9C99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DC5189-0665-4887-9DCE-46D08D981DC3}">
      <dsp:nvSpPr>
        <dsp:cNvPr id="0" name=""/>
        <dsp:cNvSpPr/>
      </dsp:nvSpPr>
      <dsp:spPr>
        <a:xfrm>
          <a:off x="0" y="9407"/>
          <a:ext cx="4214842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ООО «Воля»  147,4</a:t>
          </a:r>
          <a:endParaRPr lang="ru-RU" sz="2900" b="1" kern="1200" dirty="0"/>
        </a:p>
      </dsp:txBody>
      <dsp:txXfrm>
        <a:off x="0" y="9407"/>
        <a:ext cx="4214842" cy="6955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9A360-5DCD-4C2F-B9DA-D6099C161C2F}">
      <dsp:nvSpPr>
        <dsp:cNvPr id="0" name=""/>
        <dsp:cNvSpPr/>
      </dsp:nvSpPr>
      <dsp:spPr>
        <a:xfrm>
          <a:off x="0" y="129998"/>
          <a:ext cx="4500562" cy="124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Физические лица по программе «Сельский дом»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и «Социальное развитие села» 30,5</a:t>
          </a:r>
          <a:endParaRPr lang="ru-RU" sz="2000" b="1" kern="1200" dirty="0"/>
        </a:p>
      </dsp:txBody>
      <dsp:txXfrm>
        <a:off x="0" y="129998"/>
        <a:ext cx="4500562" cy="1240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52E8F-6F35-478E-9843-FD2789DFE6D3}">
      <dsp:nvSpPr>
        <dsp:cNvPr id="0" name=""/>
        <dsp:cNvSpPr/>
      </dsp:nvSpPr>
      <dsp:spPr>
        <a:xfrm>
          <a:off x="0" y="18814"/>
          <a:ext cx="39290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ООО «Воля»  0,0</a:t>
          </a:r>
          <a:endParaRPr lang="ru-RU" sz="2900" b="1" kern="1200" dirty="0"/>
        </a:p>
      </dsp:txBody>
      <dsp:txXfrm>
        <a:off x="0" y="18814"/>
        <a:ext cx="3929089" cy="6955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A038A-D6EF-4D5B-80AB-E083DB974E00}">
      <dsp:nvSpPr>
        <dsp:cNvPr id="0" name=""/>
        <dsp:cNvSpPr/>
      </dsp:nvSpPr>
      <dsp:spPr>
        <a:xfrm>
          <a:off x="0" y="1640"/>
          <a:ext cx="3857651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СПК «Вика» 510,8</a:t>
          </a:r>
          <a:endParaRPr lang="ru-RU" sz="2800" b="1" kern="1200" dirty="0"/>
        </a:p>
      </dsp:txBody>
      <dsp:txXfrm>
        <a:off x="0" y="1640"/>
        <a:ext cx="3857651" cy="823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DA7F1-27FE-432F-A4E6-5EF8D920D7AB}">
      <dsp:nvSpPr>
        <dsp:cNvPr id="0" name=""/>
        <dsp:cNvSpPr/>
      </dsp:nvSpPr>
      <dsp:spPr>
        <a:xfrm>
          <a:off x="0" y="9407"/>
          <a:ext cx="4214842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СПК «Вика» 510,8</a:t>
          </a:r>
          <a:endParaRPr lang="ru-RU" sz="2900" b="1" kern="1200" dirty="0"/>
        </a:p>
      </dsp:txBody>
      <dsp:txXfrm>
        <a:off x="0" y="9407"/>
        <a:ext cx="4214842" cy="6955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BCEB8-E7D2-49C7-A9C0-FE206D02C0D2}">
      <dsp:nvSpPr>
        <dsp:cNvPr id="0" name=""/>
        <dsp:cNvSpPr/>
      </dsp:nvSpPr>
      <dsp:spPr>
        <a:xfrm>
          <a:off x="0" y="9148"/>
          <a:ext cx="435771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ООО «Урожай» 10,4</a:t>
          </a:r>
          <a:endParaRPr lang="ru-RU" sz="3200" b="1" kern="1200" dirty="0"/>
        </a:p>
      </dsp:txBody>
      <dsp:txXfrm>
        <a:off x="0" y="9148"/>
        <a:ext cx="4357717" cy="7675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23E36-C642-416A-B94B-7BE83F206B9E}">
      <dsp:nvSpPr>
        <dsp:cNvPr id="0" name=""/>
        <dsp:cNvSpPr/>
      </dsp:nvSpPr>
      <dsp:spPr>
        <a:xfrm>
          <a:off x="0" y="7427"/>
          <a:ext cx="400052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/>
            <a:t>ООО «Урожай» 0,0</a:t>
          </a:r>
          <a:endParaRPr lang="ru-RU" sz="2800" b="1" kern="1200" baseline="0" dirty="0"/>
        </a:p>
      </dsp:txBody>
      <dsp:txXfrm>
        <a:off x="0" y="7427"/>
        <a:ext cx="4000528" cy="842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63E229-2481-4439-B770-9D6BCE4E19FF}">
      <dsp:nvSpPr>
        <dsp:cNvPr id="0" name=""/>
        <dsp:cNvSpPr/>
      </dsp:nvSpPr>
      <dsp:spPr>
        <a:xfrm>
          <a:off x="217160" y="0"/>
          <a:ext cx="3780521" cy="612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на 1.01.2016 = 698,6</a:t>
          </a:r>
          <a:endParaRPr lang="ru-RU" sz="3100" b="1" kern="1200" dirty="0"/>
        </a:p>
      </dsp:txBody>
      <dsp:txXfrm>
        <a:off x="217160" y="0"/>
        <a:ext cx="3780521" cy="6126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2DD53-9876-41C3-9257-AB4C4270A9AD}">
      <dsp:nvSpPr>
        <dsp:cNvPr id="0" name=""/>
        <dsp:cNvSpPr/>
      </dsp:nvSpPr>
      <dsp:spPr>
        <a:xfrm>
          <a:off x="108673" y="0"/>
          <a:ext cx="3854619" cy="642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на 1.01.2017 = 541,3</a:t>
          </a:r>
          <a:endParaRPr lang="ru-RU" sz="3200" b="1" kern="1200" dirty="0"/>
        </a:p>
      </dsp:txBody>
      <dsp:txXfrm>
        <a:off x="108673" y="0"/>
        <a:ext cx="3854619" cy="64294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FEA76-1CF0-42E2-AC69-6AD0D2F9C997}">
      <dsp:nvSpPr>
        <dsp:cNvPr id="0" name=""/>
        <dsp:cNvSpPr/>
      </dsp:nvSpPr>
      <dsp:spPr>
        <a:xfrm>
          <a:off x="0" y="81994"/>
          <a:ext cx="4500562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Физические лица по программе «Сельский дом» и «Социальное развитие села» 30,0</a:t>
          </a:r>
          <a:endParaRPr lang="ru-RU" sz="2300" b="1" kern="1200" dirty="0"/>
        </a:p>
      </dsp:txBody>
      <dsp:txXfrm>
        <a:off x="0" y="81994"/>
        <a:ext cx="4500562" cy="126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</cdr:x>
      <cdr:y>0.006</cdr:y>
    </cdr:from>
    <cdr:to>
      <cdr:x>0.2405</cdr:x>
      <cdr:y>0.14775</cdr:y>
    </cdr:to>
    <cdr:sp macro="" textlink="">
      <cdr:nvSpPr>
        <cdr:cNvPr id="1025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0363" y="52411"/>
          <a:ext cx="853514" cy="5655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0.33028</cdr:x>
      <cdr:y>0.43284</cdr:y>
    </cdr:from>
    <cdr:to>
      <cdr:x>0.44954</cdr:x>
      <cdr:y>0.50746</cdr:y>
    </cdr:to>
    <cdr:sp macro="" textlink="">
      <cdr:nvSpPr>
        <cdr:cNvPr id="1027" name="Прямая со стрелкой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743200" y="2209800"/>
          <a:ext cx="990600" cy="381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algn="ctr">
          <a:solidFill>
            <a:srgbClr val="122031"/>
          </a:solidFill>
          <a:round/>
          <a:headEnd/>
          <a:tailEnd type="arrow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0.57798</cdr:x>
      <cdr:y>0.22388</cdr:y>
    </cdr:from>
    <cdr:to>
      <cdr:x>0.68807</cdr:x>
      <cdr:y>0.3716</cdr:y>
    </cdr:to>
    <cdr:sp macro="" textlink="">
      <cdr:nvSpPr>
        <cdr:cNvPr id="1028" name="Прямая со стрелкой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800600" y="1142999"/>
          <a:ext cx="914400" cy="75419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algn="ctr">
          <a:solidFill>
            <a:srgbClr val="122031"/>
          </a:solidFill>
          <a:round/>
          <a:headEnd/>
          <a:tailEnd type="arrow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0.58632</cdr:x>
      <cdr:y>0.13433</cdr:y>
    </cdr:from>
    <cdr:to>
      <cdr:x>0.69381</cdr:x>
      <cdr:y>0.20896</cdr:y>
    </cdr:to>
    <cdr:sp macro="" textlink="">
      <cdr:nvSpPr>
        <cdr:cNvPr id="1029" name="Text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69857" y="685800"/>
          <a:ext cx="892790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FF0000"/>
              </a:solidFill>
              <a:latin typeface="Calibri"/>
            </a:rPr>
            <a:t>112,0%</a:t>
          </a:r>
          <a:endParaRPr lang="ru-RU" sz="1600" b="1" i="0" u="none" strike="noStrike" baseline="0" dirty="0">
            <a:solidFill>
              <a:srgbClr val="FF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0.57483</cdr:x>
      <cdr:y>0.19762</cdr:y>
    </cdr:from>
    <cdr:to>
      <cdr:x>0.68519</cdr:x>
      <cdr:y>0.4014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006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0.18567</cdr:x>
      <cdr:y>0.48795</cdr:y>
    </cdr:from>
    <cdr:to>
      <cdr:x>0.28339</cdr:x>
      <cdr:y>0.59639</cdr:y>
    </cdr:to>
    <cdr:sp macro="" textlink="">
      <cdr:nvSpPr>
        <cdr:cNvPr id="1032" name="Text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2057400"/>
          <a:ext cx="762019" cy="457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600" b="1" i="0" u="none" strike="noStrike" baseline="0" dirty="0">
            <a:solidFill>
              <a:srgbClr val="FF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0.2844</cdr:x>
      <cdr:y>0.37313</cdr:y>
    </cdr:from>
    <cdr:to>
      <cdr:x>0.4886</cdr:x>
      <cdr:y>0.41791</cdr:y>
    </cdr:to>
    <cdr:sp macro="" textlink="">
      <cdr:nvSpPr>
        <cdr:cNvPr id="1033" name="Text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2200" y="1905000"/>
          <a:ext cx="1696015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600" b="1" i="0" u="none" strike="noStrike" baseline="0" dirty="0" smtClean="0">
              <a:solidFill>
                <a:srgbClr val="FF0000"/>
              </a:solidFill>
              <a:latin typeface="Calibri"/>
            </a:rPr>
            <a:t>101,1%</a:t>
          </a:r>
          <a:endParaRPr lang="ru-RU" sz="1600" b="1" i="0" u="none" strike="noStrike" baseline="0" dirty="0">
            <a:solidFill>
              <a:srgbClr val="FF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0.67687</cdr:x>
      <cdr:y>0.31915</cdr:y>
    </cdr:from>
    <cdr:to>
      <cdr:x>0.78654</cdr:x>
      <cdr:y>0.41666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031154" y="1111249"/>
          <a:ext cx="801530" cy="301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0.2735</cdr:x>
      <cdr:y>0.528</cdr:y>
    </cdr:from>
    <cdr:to>
      <cdr:x>0.4055</cdr:x>
      <cdr:y>0.75775</cdr:y>
    </cdr:to>
    <cdr:sp macro="" textlink="">
      <cdr:nvSpPr>
        <cdr:cNvPr id="1036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2176206" y="1735737"/>
          <a:ext cx="739676" cy="93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047BB-EFE4-4141-AFC7-3B14301D4B3D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1DFEF8-6898-4CE1-8B9D-2BDDE7108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29842-43F5-464D-9BE1-BD592D902A5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B130B-0F35-4AD7-B313-7347DD6AB8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DFEF8-6898-4CE1-8B9D-2BDDE71082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95651" y="8712827"/>
            <a:ext cx="2947025" cy="4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1" tIns="44070" rIns="88141" bIns="44070" anchor="b"/>
          <a:lstStyle/>
          <a:p>
            <a:pPr algn="r" defTabSz="874667"/>
            <a:fld id="{1677714B-1935-4034-B8CE-4F118B233B31}" type="slidenum">
              <a:rPr lang="ru-RU" sz="1200" b="1">
                <a:solidFill>
                  <a:srgbClr val="000000"/>
                </a:solidFill>
              </a:rPr>
              <a:pPr algn="r" defTabSz="874667"/>
              <a:t>7</a:t>
            </a:fld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17550"/>
            <a:ext cx="4511675" cy="33829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988" y="4304645"/>
            <a:ext cx="5055764" cy="420536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just">
              <a:defRPr/>
            </a:pPr>
            <a:endParaRPr lang="ru-RU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E85CD-2F63-4E82-8B65-9BAC23C64A4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99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29842-43F5-464D-9BE1-BD592D902A5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CCA49-AF8F-40B6-BBD3-C58D2BA4C0DA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BAD2E-9B96-49FC-B036-50999C217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C2559-AF23-4836-BF29-DF34E3143D11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80D81-23EF-4713-BA42-42F33DC9DC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D244FA-F054-447E-9489-2FA7B62FC07E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08610-1D7B-4699-9E0D-981A815D2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BADD-B4D8-4B29-90D5-C67F935E7BA4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B24F-4024-4D58-9861-B18A48B07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36C4B-6BA4-4C20-8FA9-10B92A39D666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28A4C-0F85-4CE3-AA8B-06BD0937D8EB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7DDB-7B30-4174-B80D-EA58AC868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47341-CDE1-4589-86C3-F8FF7C636707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44F7-F04B-4DE0-B46E-22652C5D87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709FE-D849-46A6-A94A-2E8C454CEE61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1C9D8-BFA2-427D-B5C8-EA7DF9344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0413F-5A18-47ED-AF32-742695B27B6B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694F-B16B-4CA6-A708-95B3702DE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C8EBC-CD04-4076-984F-4F60182B83D8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7E9B-904E-43E2-8BD2-392D086455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ED1CD-8061-4D0B-AC29-841CF4F8145B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38D2-C511-405A-BA18-1E08E73205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0D1F6-E493-4E73-8FA4-5E31784D0AB7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DB4DE-69FF-40A8-AEE3-9C4CEAD52D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A4B00F-EB11-45A5-8ECA-685BE887EA5C}" type="datetime1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91689-6E7B-4AD3-8F48-AB07A0A3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26" Type="http://schemas.openxmlformats.org/officeDocument/2006/relationships/diagramColors" Target="../diagrams/colors6.xml"/><Relationship Id="rId39" Type="http://schemas.openxmlformats.org/officeDocument/2006/relationships/diagramData" Target="../diagrams/data10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5.xml"/><Relationship Id="rId34" Type="http://schemas.openxmlformats.org/officeDocument/2006/relationships/diagramColors" Target="../diagrams/colors8.xml"/><Relationship Id="rId42" Type="http://schemas.openxmlformats.org/officeDocument/2006/relationships/diagramColors" Target="../diagrams/colors10.xml"/><Relationship Id="rId47" Type="http://schemas.microsoft.com/office/2007/relationships/diagramDrawing" Target="../diagrams/drawing9.xml"/><Relationship Id="rId50" Type="http://schemas.microsoft.com/office/2007/relationships/diagramDrawing" Target="../diagrams/drawing3.xml"/><Relationship Id="rId55" Type="http://schemas.microsoft.com/office/2007/relationships/diagramDrawing" Target="../diagrams/drawing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5" Type="http://schemas.openxmlformats.org/officeDocument/2006/relationships/diagramQuickStyle" Target="../diagrams/quickStyle6.xml"/><Relationship Id="rId33" Type="http://schemas.openxmlformats.org/officeDocument/2006/relationships/diagramQuickStyle" Target="../diagrams/quickStyle8.xml"/><Relationship Id="rId38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29" Type="http://schemas.openxmlformats.org/officeDocument/2006/relationships/diagramQuickStyle" Target="../diagrams/quickStyle7.xml"/><Relationship Id="rId41" Type="http://schemas.openxmlformats.org/officeDocument/2006/relationships/diagramQuickStyle" Target="../diagrams/quickStyle10.xml"/><Relationship Id="rId54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24" Type="http://schemas.openxmlformats.org/officeDocument/2006/relationships/diagramLayout" Target="../diagrams/layout6.xml"/><Relationship Id="rId32" Type="http://schemas.openxmlformats.org/officeDocument/2006/relationships/diagramLayout" Target="../diagrams/layout8.xml"/><Relationship Id="rId37" Type="http://schemas.openxmlformats.org/officeDocument/2006/relationships/diagramQuickStyle" Target="../diagrams/quickStyle9.xml"/><Relationship Id="rId40" Type="http://schemas.openxmlformats.org/officeDocument/2006/relationships/diagramLayout" Target="../diagrams/layout10.xml"/><Relationship Id="rId53" Type="http://schemas.microsoft.com/office/2007/relationships/diagramDrawing" Target="../diagrams/drawing10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23" Type="http://schemas.openxmlformats.org/officeDocument/2006/relationships/diagramData" Target="../diagrams/data6.xml"/><Relationship Id="rId28" Type="http://schemas.openxmlformats.org/officeDocument/2006/relationships/diagramLayout" Target="../diagrams/layout7.xml"/><Relationship Id="rId36" Type="http://schemas.openxmlformats.org/officeDocument/2006/relationships/diagramLayout" Target="../diagrams/layout9.xml"/><Relationship Id="rId49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31" Type="http://schemas.openxmlformats.org/officeDocument/2006/relationships/diagramData" Target="../diagrams/data8.xml"/><Relationship Id="rId52" Type="http://schemas.microsoft.com/office/2007/relationships/diagramDrawing" Target="../diagrams/drawing7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Data" Target="../diagrams/data9.xml"/><Relationship Id="rId43" Type="http://schemas.microsoft.com/office/2007/relationships/diagramDrawing" Target="../diagrams/drawing8.xml"/><Relationship Id="rId48" Type="http://schemas.microsoft.com/office/2007/relationships/diagramDrawing" Target="../diagrams/drawing1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2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741D2-BACD-4A87-B90A-A4A554D7FB2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187624" y="332656"/>
            <a:ext cx="7632848" cy="56323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Нытвенского муниципального района (районного бюджета)                       за 2016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sz="2600" dirty="0">
              <a:latin typeface="Tahoma" pitchFamily="34" charset="0"/>
            </a:endParaRPr>
          </a:p>
          <a:p>
            <a:pPr algn="ctr"/>
            <a:endParaRPr lang="ru-RU" sz="2600" dirty="0">
              <a:latin typeface="Tahoma" pitchFamily="34" charset="0"/>
            </a:endParaRPr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148064" y="5085184"/>
            <a:ext cx="35673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и.о. начальника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финансового управления администрации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Нытвенского муниципального района Н.А.Иванив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85720" y="142852"/>
            <a:ext cx="8543956" cy="5853113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2500" b="1" dirty="0" smtClean="0"/>
              <a:t>Исполнение расходов районного бюджета по</a:t>
            </a:r>
          </a:p>
          <a:p>
            <a:r>
              <a:rPr lang="ru-RU" sz="2500" b="1" dirty="0" smtClean="0"/>
              <a:t>            муниципальным и ведомственным программам </a:t>
            </a:r>
            <a:endParaRPr lang="ru-RU" sz="25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38D2-C511-405A-BA18-1E08E732053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500174"/>
            <a:ext cx="928694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12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571744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2</a:t>
            </a:r>
            <a:endParaRPr lang="ru-RU" sz="3000" b="1" dirty="0">
              <a:solidFill>
                <a:schemeClr val="tx1"/>
              </a:solidFill>
            </a:endParaRPr>
          </a:p>
        </p:txBody>
      </p:sp>
      <p:pic>
        <p:nvPicPr>
          <p:cNvPr id="9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верх 9"/>
          <p:cNvSpPr/>
          <p:nvPr/>
        </p:nvSpPr>
        <p:spPr>
          <a:xfrm rot="10800000">
            <a:off x="2830208" y="3240109"/>
            <a:ext cx="1688139" cy="1352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000892" y="3714752"/>
            <a:ext cx="1714512" cy="1460542"/>
          </a:xfrm>
          <a:prstGeom prst="upArrow">
            <a:avLst>
              <a:gd name="adj1" fmla="val 50000"/>
              <a:gd name="adj2" fmla="val 50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0566815">
            <a:off x="1641443" y="4240309"/>
            <a:ext cx="7361312" cy="138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rot="20607514">
            <a:off x="3037332" y="4877745"/>
            <a:ext cx="2659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87 % общей суммы расходов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533164">
            <a:off x="6281127" y="2577977"/>
            <a:ext cx="244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13% общей суммы расходов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5852" y="192880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Муниципальных программ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285852" y="278605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Ведомственные целевые программы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86512" y="528638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Непрограммные</a:t>
            </a:r>
            <a:r>
              <a:rPr lang="ru-RU" sz="2000" b="1" dirty="0" smtClean="0"/>
              <a:t> мероприятия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50085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/>
              <a:t>Исполнение расходов в разрезе муниципальных, ведомственных целевых программ, %</a:t>
            </a:r>
            <a:endParaRPr lang="ru-RU" sz="2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438D2-C511-405A-BA18-1E08E732053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34" y="1214422"/>
          <a:ext cx="8429684" cy="53829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357190"/>
                <a:gridCol w="7429552"/>
                <a:gridCol w="642942"/>
              </a:tblGrid>
              <a:tr h="762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муниципальных, ведомственных целевых программ Нытвенского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здравоохранения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/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92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безопасности жизнедеятельности населения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/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9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Энергосбережение и повышение энергетической эффективности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/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 на территории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/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малого и среднего предпринимательства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/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искусства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/>
                        <a:t>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99,1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земельными ресурсами и муниципальным имуществом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культуры, спорта и формирование здорового образа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6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8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 семей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6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муниципального управления в сфере дополнительного профессионального образования муниципальных служащих и выборных должностных лиц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6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Строительство, реконструкция и приведение в нормативное состояние объектов общественной инфраструктуры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9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Устойчивое развитие сельских территорий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Удельный вес расходов на социальную сферу в общем объеме расходов районного бюджета, млн. руб.</a:t>
            </a:r>
            <a:endParaRPr lang="ru-RU" sz="25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D5F29-1C26-420E-8E8A-62182794643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139700" y="1700808"/>
          <a:ext cx="8752780" cy="4098925"/>
        </p:xfrm>
        <a:graphic>
          <a:graphicData uri="http://schemas.openxmlformats.org/presentationml/2006/ole">
            <p:oleObj spid="_x0000_s87042" name="Worksheet" r:id="rId3" imgW="8770620" imgH="3985260" progId="Excel.Sheet.8">
              <p:embed/>
            </p:oleObj>
          </a:graphicData>
        </a:graphic>
      </p:graphicFrame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2857488" y="1714488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   </a:t>
            </a:r>
            <a:r>
              <a:rPr lang="ru-RU" sz="1600" b="1" dirty="0" smtClean="0"/>
              <a:t>877,5</a:t>
            </a:r>
            <a:endParaRPr lang="ru-RU" sz="1600" b="1" dirty="0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357686" y="2714620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/>
              <a:t>76,5 %</a:t>
            </a:r>
            <a:endParaRPr lang="ru-RU" sz="1400" b="1" dirty="0"/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6429388" y="1643050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929,6</a:t>
            </a:r>
            <a:endParaRPr lang="ru-RU" sz="1600" b="1" dirty="0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7715272" y="271462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/>
              <a:t>78,1 %</a:t>
            </a:r>
            <a:endParaRPr lang="ru-RU" sz="1400" b="1" dirty="0"/>
          </a:p>
        </p:txBody>
      </p:sp>
      <p:pic>
        <p:nvPicPr>
          <p:cNvPr id="11" name="Picture 65" descr="nytvenskii_rayon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7143768" y="3000372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224" idx="3"/>
          </p:cNvCxnSpPr>
          <p:nvPr/>
        </p:nvCxnSpPr>
        <p:spPr>
          <a:xfrm flipV="1">
            <a:off x="4000496" y="2868509"/>
            <a:ext cx="1195390" cy="417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8001024" cy="500066"/>
          </a:xfrm>
          <a:solidFill>
            <a:schemeClr val="bg1"/>
          </a:solidFill>
        </p:spPr>
        <p:txBody>
          <a:bodyPr/>
          <a:lstStyle/>
          <a:p>
            <a:r>
              <a:rPr lang="ru-RU" sz="2500" b="1" dirty="0" smtClean="0"/>
              <a:t>Основные направления расходов в социальной сфере</a:t>
            </a:r>
            <a:endParaRPr lang="ru-RU" sz="2500" b="1" dirty="0"/>
          </a:p>
        </p:txBody>
      </p:sp>
      <p:pic>
        <p:nvPicPr>
          <p:cNvPr id="102410" name="Picture 10" descr="C:\Documents and Settings\1\Рабочий стол\Слайды к отчету 2016\картинки\fil_1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143248"/>
            <a:ext cx="2286016" cy="185738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403" name="Picture 3" descr="C:\Documents and Settings\1\Рабочий стол\Слайды к отчету 2016\картинки\1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857232"/>
            <a:ext cx="2071702" cy="1857388"/>
          </a:xfrm>
          <a:prstGeom prst="rect">
            <a:avLst/>
          </a:prstGeom>
          <a:noFill/>
        </p:spPr>
      </p:pic>
      <p:pic>
        <p:nvPicPr>
          <p:cNvPr id="102405" name="Picture 5" descr="C:\Documents and Settings\1\Рабочий стол\Слайды к отчету 2016\картинки\8fb45d799e074063a0010ab976174e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2286016" cy="2286016"/>
          </a:xfrm>
          <a:prstGeom prst="rect">
            <a:avLst/>
          </a:prstGeom>
          <a:noFill/>
        </p:spPr>
      </p:pic>
      <p:pic>
        <p:nvPicPr>
          <p:cNvPr id="102407" name="Picture 7" descr="C:\Documents and Settings\1\Рабочий стол\Слайды к отчету 2016\картинки\x1458932496869_jpg_pagespeed_ic_pdumyugp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142984"/>
            <a:ext cx="1928826" cy="1571636"/>
          </a:xfrm>
          <a:prstGeom prst="rect">
            <a:avLst/>
          </a:prstGeom>
          <a:noFill/>
        </p:spPr>
      </p:pic>
      <p:pic>
        <p:nvPicPr>
          <p:cNvPr id="102409" name="Picture 9" descr="C:\Documents and Settings\1\Рабочий стол\Слайды к отчету 2016\картинки\0IMG_411901091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86256"/>
            <a:ext cx="2643206" cy="2000264"/>
          </a:xfrm>
          <a:prstGeom prst="rect">
            <a:avLst/>
          </a:prstGeom>
          <a:noFill/>
        </p:spPr>
      </p:pic>
      <p:pic>
        <p:nvPicPr>
          <p:cNvPr id="15" name="Picture 65" descr="nytvenskii_rayon_c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flipV="1">
            <a:off x="2143108" y="1785926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167018">
            <a:off x="2090154" y="1435904"/>
            <a:ext cx="187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Рост ФОТ на 5% 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142976" y="3429000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273903">
            <a:off x="831510" y="2736261"/>
            <a:ext cx="2537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Ремонты образовательных организаций, учреждений культуры – 15,4 млн.руб.</a:t>
            </a:r>
            <a:endParaRPr lang="ru-RU" sz="1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929322" y="1785926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41429" y="1428736"/>
            <a:ext cx="330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Обеспечение жильем – 17,9 млн.руб.</a:t>
            </a:r>
            <a:endParaRPr lang="ru-RU" sz="1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571868" y="5072074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786578" y="3929066"/>
            <a:ext cx="642942" cy="285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86050" y="550070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Строительство школы -  выделено 3,5 млн.руб.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00662" y="2786058"/>
            <a:ext cx="3643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Установка уличных тренажеров – 0,7 млн.руб., освещение лыжной трассы – 0,4 млн.руб., </a:t>
            </a:r>
            <a:r>
              <a:rPr lang="ru-RU" sz="1400" dirty="0" err="1" smtClean="0"/>
              <a:t>водомоторный</a:t>
            </a:r>
            <a:r>
              <a:rPr lang="ru-RU" sz="1400" dirty="0" smtClean="0"/>
              <a:t> спорт – 0,2 млн.руб., закончено ПСД по межшкольному стадиону - 0,2 млн.руб.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7969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Поддержка малого бизнеса, сельского хозяйства и малых форм хозяйствования</a:t>
            </a:r>
            <a:endParaRPr lang="ru-RU" sz="25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7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86248" y="157161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Субсидии предпринимателям на кормопроизводство – 2,9 млн.рублей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357686" y="3500438"/>
            <a:ext cx="435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Субсидии начинающим фермерам – 1,7 млн.рублей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4" y="4929198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Субсидии на развитие и модернизацию производства субъектам малого и среднего предпринимательства – 2,2 млн.рублей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3428992" y="1857364"/>
            <a:ext cx="78581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0430" y="3643314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643306" y="5357826"/>
            <a:ext cx="7858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763" name="Picture 3" descr="C:\Documents and Settings\1\Рабочий стол\Б-т 2017\Для Нат.Ант\Слайды к отчету 2016\картинки\depositphotos_9396871-Cows-herd-in-a-meadow-in-Swe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48"/>
            <a:ext cx="3000396" cy="1643074"/>
          </a:xfrm>
          <a:prstGeom prst="rect">
            <a:avLst/>
          </a:prstGeom>
          <a:noFill/>
        </p:spPr>
      </p:pic>
      <p:pic>
        <p:nvPicPr>
          <p:cNvPr id="117764" name="Picture 4" descr="C:\Documents and Settings\1\Рабочий стол\Б-т 2017\Для Нат.Ант\Слайды к отчету 2016\картинки\5ab422ba4d7724b9b2d24f9c50993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857760"/>
            <a:ext cx="3214710" cy="178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00948" cy="850106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Основные направления инвестиционных проектов общественной инфраструктуры</a:t>
            </a:r>
            <a:endParaRPr lang="ru-RU" sz="2500" b="1" dirty="0"/>
          </a:p>
        </p:txBody>
      </p:sp>
      <p:pic>
        <p:nvPicPr>
          <p:cNvPr id="104450" name="Picture 2" descr="C:\Documents and Settings\1\Рабочий стол\Слайды к отчету 2016\картинки\gaz_doma-702x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572008"/>
            <a:ext cx="45719" cy="809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4451" name="Picture 3" descr="C:\Documents and Settings\1\Рабочий стол\Слайды к отчету 2016\картинки\Wodoprowodnuju wodu nado filtrow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857652" cy="2619375"/>
          </a:xfrm>
          <a:prstGeom prst="rect">
            <a:avLst/>
          </a:prstGeom>
          <a:noFill/>
        </p:spPr>
      </p:pic>
      <p:pic>
        <p:nvPicPr>
          <p:cNvPr id="104453" name="Picture 5" descr="C:\Documents and Settings\1\Рабочий стол\Слайды к отчету 2016\картинки\gazifikacia_posel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3857652" cy="2428892"/>
          </a:xfrm>
          <a:prstGeom prst="rect">
            <a:avLst/>
          </a:prstGeom>
          <a:noFill/>
        </p:spPr>
      </p:pic>
      <p:pic>
        <p:nvPicPr>
          <p:cNvPr id="13" name="Picture 65" descr="nytvenskii_rayon_c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00562" y="2132856"/>
          <a:ext cx="4405323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441"/>
                <a:gridCol w="1468441"/>
                <a:gridCol w="1468441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исп-ния</a:t>
                      </a:r>
                      <a:endParaRPr lang="ru-RU" dirty="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 smtClean="0"/>
                        <a:t>6,4</a:t>
                      </a:r>
                      <a:endParaRPr lang="ru-RU" sz="20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 smtClean="0"/>
                        <a:t>4,5</a:t>
                      </a:r>
                      <a:endParaRPr lang="ru-RU" sz="20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 smtClean="0"/>
                        <a:t>70,3</a:t>
                      </a:r>
                      <a:endParaRPr lang="ru-RU" sz="2000" b="1" i="0" baseline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00562" y="4581128"/>
          <a:ext cx="4429158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476386"/>
                <a:gridCol w="1476386"/>
              </a:tblGrid>
              <a:tr h="5569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  <a:r>
                        <a:rPr lang="ru-RU" dirty="0" err="1" smtClean="0"/>
                        <a:t>исп-ния</a:t>
                      </a:r>
                      <a:endParaRPr lang="ru-RU" dirty="0"/>
                    </a:p>
                  </a:txBody>
                  <a:tcPr/>
                </a:tc>
              </a:tr>
              <a:tr h="595139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 smtClean="0"/>
                        <a:t>16,4</a:t>
                      </a:r>
                      <a:endParaRPr lang="ru-RU" sz="20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 smtClean="0"/>
                        <a:t>8,0</a:t>
                      </a:r>
                      <a:endParaRPr lang="ru-RU" sz="20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 smtClean="0"/>
                        <a:t>48,8</a:t>
                      </a:r>
                      <a:endParaRPr lang="ru-RU" sz="2000" b="1" i="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57752" y="1484784"/>
            <a:ext cx="3786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Объекты газоснабжения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4005064"/>
            <a:ext cx="3857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Объекты водоснабжения</a:t>
            </a:r>
            <a:endParaRPr lang="ru-RU" sz="2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511156"/>
          </a:xfrm>
          <a:solidFill>
            <a:schemeClr val="bg1"/>
          </a:solidFill>
        </p:spPr>
        <p:txBody>
          <a:bodyPr/>
          <a:lstStyle/>
          <a:p>
            <a:r>
              <a:rPr lang="ru-RU" sz="2500" b="1" dirty="0" smtClean="0"/>
              <a:t>Исполнение дорожного фонда</a:t>
            </a:r>
            <a:endParaRPr lang="ru-RU" sz="2500" b="1" dirty="0"/>
          </a:p>
        </p:txBody>
      </p:sp>
      <p:pic>
        <p:nvPicPr>
          <p:cNvPr id="117762" name="Picture 2" descr="C:\Documents and Settings\1\Рабочий стол\Слайды к отчету 2016\картинки\a439a3138136f9b1e343e122134ff8b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2571768" cy="16430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93E7-D5BE-4909-98B5-B00F610E34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C:\Documents and Settings\1\Рабочий стол\Слайды к отчету 2016\картинки\428851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2571768" cy="1571636"/>
          </a:xfrm>
          <a:prstGeom prst="rect">
            <a:avLst/>
          </a:prstGeom>
          <a:noFill/>
        </p:spPr>
      </p:pic>
      <p:pic>
        <p:nvPicPr>
          <p:cNvPr id="105477" name="Picture 5" descr="C:\Documents and Settings\1\Рабочий стол\Слайды к отчету 2016\картинки\dorozhnoe-stroitelstvo-v-regionak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2571768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29058" y="1571612"/>
            <a:ext cx="4714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smtClean="0"/>
              <a:t>содержание 277 </a:t>
            </a:r>
            <a:r>
              <a:rPr lang="ru-RU" dirty="0" smtClean="0"/>
              <a:t>км. дорог направлено 13,6 млн.рублей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2928934"/>
            <a:ext cx="500066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Проектно-сметная документация - 10,5 млн.рублей на капитальный ремонт дорог Нытва-Новоильинский, </a:t>
            </a:r>
            <a:r>
              <a:rPr lang="ru-RU" dirty="0" err="1" smtClean="0"/>
              <a:t>Сукманы-Уральский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4857760"/>
            <a:ext cx="464347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Отремонтировано 2,5 км. дорог – 10,0 млн.рублей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857488" y="5000636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857488" y="314324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857488" y="1643050"/>
            <a:ext cx="928694" cy="50006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158059" cy="142875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иных межбюджетных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трансфертов, переданных бюджетам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поселений, млн.рублей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694F-B16B-4CA6-A708-95B3702DE0D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1714488"/>
          <a:ext cx="8429683" cy="4413793"/>
        </p:xfrm>
        <a:graphic>
          <a:graphicData uri="http://schemas.openxmlformats.org/drawingml/2006/table">
            <a:tbl>
              <a:tblPr/>
              <a:tblGrid>
                <a:gridCol w="4286280"/>
                <a:gridCol w="1571636"/>
                <a:gridCol w="1357322"/>
                <a:gridCol w="1214445"/>
              </a:tblGrid>
              <a:tr h="66776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МБТ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956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районного фонда финансовой поддержки поселений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Выравнивание финансового экономического положения поселений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-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переселение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- инвестиционные проекты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3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- мероприятия ТОС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7049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93037" cy="1000085"/>
          </a:xfrm>
        </p:spPr>
        <p:txBody>
          <a:bodyPr/>
          <a:lstStyle/>
          <a:p>
            <a:r>
              <a:rPr lang="ru-RU" sz="2500" b="1" dirty="0" smtClean="0">
                <a:latin typeface="Times New Roman" pitchFamily="18" charset="0"/>
              </a:rPr>
              <a:t>Задолженность по бюджетным кредитам на 01.01.2017 года, тыс.рублей</a:t>
            </a:r>
            <a:endParaRPr lang="ru-RU" sz="2500" b="1" dirty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B24F-4024-4D58-9861-B18A48B073EA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/>
        </p:nvGraphicFramePr>
        <p:xfrm>
          <a:off x="214282" y="2071678"/>
          <a:ext cx="421484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5000628" y="2000240"/>
          <a:ext cx="392909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5072066" y="4143380"/>
          <a:ext cx="3857652" cy="82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214282" y="4214818"/>
          <a:ext cx="421484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42844" y="3071810"/>
          <a:ext cx="435771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5000628" y="3000372"/>
          <a:ext cx="400052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14282" y="1071546"/>
          <a:ext cx="4214842" cy="61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4929190" y="1000108"/>
          <a:ext cx="407196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0" y="5214950"/>
          <a:ext cx="450056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4643438" y="5143512"/>
          <a:ext cx="4500562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313"/>
            <a:ext cx="7658123" cy="714357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Исполнение плана приватизации, тыс.рублей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B24F-4024-4D58-9861-B18A48B073E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2000240"/>
            <a:ext cx="3000364" cy="3429024"/>
          </a:xfrm>
          <a:prstGeom prst="star7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Нежилое помещение проспект Ленина, 5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6286512" y="1928802"/>
            <a:ext cx="2857488" cy="3500462"/>
          </a:xfrm>
          <a:prstGeom prst="star7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Ранее приватизированные объекты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143240" y="1928802"/>
            <a:ext cx="3071834" cy="3500462"/>
          </a:xfrm>
          <a:prstGeom prst="star7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Газопровод высокого давления </a:t>
            </a:r>
            <a:r>
              <a:rPr lang="ru-RU" sz="2200" b="1" dirty="0" err="1" smtClean="0">
                <a:solidFill>
                  <a:schemeClr val="tx1"/>
                </a:solidFill>
              </a:rPr>
              <a:t>Нытва-д.Н.Гаревая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142984"/>
            <a:ext cx="1324402" cy="477054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П л а </a:t>
            </a:r>
            <a:r>
              <a:rPr lang="ru-RU" sz="2500" b="1" dirty="0" err="1" smtClean="0"/>
              <a:t>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5929330"/>
            <a:ext cx="1223412" cy="477054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Ф а к т</a:t>
            </a:r>
            <a:endParaRPr lang="ru-RU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2143116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720,0</a:t>
            </a:r>
            <a:endParaRPr lang="ru-RU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2071678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315,0</a:t>
            </a:r>
            <a:endParaRPr lang="ru-RU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43900" y="2071678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0,0</a:t>
            </a:r>
            <a:endParaRPr lang="ru-RU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5357826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140,1</a:t>
            </a:r>
            <a:endParaRPr lang="ru-RU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5286388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0,0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15206" y="5286388"/>
            <a:ext cx="1048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1327,1</a:t>
            </a:r>
            <a:endParaRPr lang="ru-RU" sz="2200" b="1" dirty="0"/>
          </a:p>
        </p:txBody>
      </p:sp>
      <p:pic>
        <p:nvPicPr>
          <p:cNvPr id="18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верх 22"/>
          <p:cNvSpPr/>
          <p:nvPr/>
        </p:nvSpPr>
        <p:spPr>
          <a:xfrm rot="7296069">
            <a:off x="5829733" y="1177897"/>
            <a:ext cx="341756" cy="1153139"/>
          </a:xfrm>
          <a:prstGeom prst="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4238495">
            <a:off x="3121262" y="1235953"/>
            <a:ext cx="341756" cy="1153139"/>
          </a:xfrm>
          <a:prstGeom prst="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4129070">
            <a:off x="6216836" y="5085477"/>
            <a:ext cx="341756" cy="1656969"/>
          </a:xfrm>
          <a:prstGeom prst="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7416185">
            <a:off x="2795436" y="5128711"/>
            <a:ext cx="341756" cy="1628888"/>
          </a:xfrm>
          <a:prstGeom prst="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981141" y="1643050"/>
            <a:ext cx="341756" cy="500066"/>
          </a:xfrm>
          <a:prstGeom prst="upArrow">
            <a:avLst>
              <a:gd name="adj1" fmla="val 50952"/>
              <a:gd name="adj2" fmla="val 50000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143372" y="5357826"/>
            <a:ext cx="341756" cy="500066"/>
          </a:xfrm>
          <a:prstGeom prst="upArrow">
            <a:avLst>
              <a:gd name="adj1" fmla="val 50952"/>
              <a:gd name="adj2" fmla="val 50000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11" name="Заголовок 1"/>
          <p:cNvSpPr>
            <a:spLocks/>
          </p:cNvSpPr>
          <p:nvPr/>
        </p:nvSpPr>
        <p:spPr bwMode="auto">
          <a:xfrm>
            <a:off x="152400" y="15240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1371600" y="6858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Отчет предоставлен во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152400" y="2133600"/>
            <a:ext cx="4705350" cy="4343400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495800" y="1752600"/>
            <a:ext cx="4648200" cy="4724400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914400" y="2819400"/>
            <a:ext cx="3157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Ст. 14 устава муниципального образования 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Нытвенский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5181600" y="2514600"/>
            <a:ext cx="3276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Ст. 51 Решения ЗС  НМР  от 26.10.2007 №  267  «О бюджетном процессе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Нытвенский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муниципальный район»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7E9B-904E-43E2-8BD2-392D086455C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1"/>
            <a:ext cx="6729429" cy="714380"/>
          </a:xfrm>
          <a:solidFill>
            <a:schemeClr val="bg1"/>
          </a:solidFill>
        </p:spPr>
        <p:txBody>
          <a:bodyPr/>
          <a:lstStyle/>
          <a:p>
            <a:r>
              <a:rPr lang="ru-RU" sz="2500" b="1" dirty="0" smtClean="0"/>
              <a:t>Исполнение резервного фонда</a:t>
            </a:r>
            <a:endParaRPr lang="ru-RU" sz="25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B24F-4024-4D58-9861-B18A48B073E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65" descr="nytvenskii_rayon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1285860"/>
            <a:ext cx="450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Утверждено 500,0 тыс.рублей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1785926"/>
            <a:ext cx="4786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Направлено 244,0 тыс.рублей</a:t>
            </a:r>
            <a:endParaRPr lang="ru-RU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21495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165,0 тыс.рублей </a:t>
            </a:r>
            <a:r>
              <a:rPr lang="ru-RU" dirty="0" smtClean="0"/>
              <a:t>гражданам, оказавшимся в трудной жизненной ситуации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429264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79,0 тыс.рублей </a:t>
            </a:r>
            <a:r>
              <a:rPr lang="ru-RU" dirty="0" smtClean="0"/>
              <a:t>на ликвидацию возгорания на свалке</a:t>
            </a:r>
            <a:endParaRPr lang="ru-RU" dirty="0"/>
          </a:p>
        </p:txBody>
      </p:sp>
      <p:pic>
        <p:nvPicPr>
          <p:cNvPr id="117762" name="Picture 2" descr="C:\Documents and Settings\1\Рабочий стол\Слайды к отчету 2016\картинки\68b418b6296d6cc7f4b81ea4e4e6b5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3714776" cy="2714644"/>
          </a:xfrm>
          <a:prstGeom prst="rect">
            <a:avLst/>
          </a:prstGeom>
          <a:noFill/>
        </p:spPr>
      </p:pic>
      <p:pic>
        <p:nvPicPr>
          <p:cNvPr id="117763" name="Picture 3" descr="C:\Documents and Settings\1\Рабочий стол\Слайды к отчету 2016\картинки\8a5d6679f50d099960d69fa1e9024a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643182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313"/>
            <a:ext cx="7372371" cy="1428737"/>
          </a:xfrm>
          <a:solidFill>
            <a:schemeClr val="bg1"/>
          </a:solidFill>
        </p:spPr>
        <p:txBody>
          <a:bodyPr/>
          <a:lstStyle/>
          <a:p>
            <a:r>
              <a:rPr lang="ru-RU" sz="2700" b="1" dirty="0" smtClean="0">
                <a:latin typeface="Times New Roman" pitchFamily="18" charset="0"/>
              </a:rPr>
              <a:t>Остатки денежных средств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на счете районного бюджета на 01.01.2017 года, млн.руб.</a:t>
            </a:r>
            <a:endParaRPr lang="ru-RU" sz="27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B24F-4024-4D58-9861-B18A48B073E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60" y="2143116"/>
            <a:ext cx="62151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ВСЕГО                                                               78,2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264318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Целевые (краевые средства)                           11,7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314324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Целевые (местные средства)                           9,0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3643314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Дефицит плановый                                           12,0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4071942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Оборотно-кассовая</a:t>
            </a:r>
            <a:r>
              <a:rPr lang="ru-RU" sz="2000" dirty="0" smtClean="0"/>
              <a:t> наличность                       22,0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8860" y="4500570"/>
            <a:ext cx="615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Резерв  (средства сняты со строительства детского сада)                                                    15,5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5283588"/>
            <a:ext cx="607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Итого остаток, подлежащий распределению   8,0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5154612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694F-B16B-4CA6-A708-95B3702DE0D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14313"/>
            <a:ext cx="7389836" cy="105444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Исполнение районного бюджета.                            Общие характеристики, млн.рублей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C9FF-560E-4AB2-B079-09A6F36BDBD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22574" name="Group 46"/>
          <p:cNvGraphicFramePr>
            <a:graphicFrameLocks noGrp="1"/>
          </p:cNvGraphicFramePr>
          <p:nvPr/>
        </p:nvGraphicFramePr>
        <p:xfrm>
          <a:off x="467544" y="1412776"/>
          <a:ext cx="8391553" cy="4078224"/>
        </p:xfrm>
        <a:graphic>
          <a:graphicData uri="http://schemas.openxmlformats.org/drawingml/2006/table">
            <a:tbl>
              <a:tblPr/>
              <a:tblGrid>
                <a:gridCol w="2589097"/>
                <a:gridCol w="1006783"/>
                <a:gridCol w="1093986"/>
                <a:gridCol w="1058482"/>
                <a:gridCol w="1357191"/>
                <a:gridCol w="1286014"/>
              </a:tblGrid>
              <a:tr h="609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 2016/ 2015,%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8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(уточ.)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23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50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8650" name="Picture 65" descr="nytvenskii_rayon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968" y="5589240"/>
            <a:ext cx="1763688" cy="1140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F94-9AD2-4E80-A14D-205BC906832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5875" y="2276475"/>
            <a:ext cx="7858125" cy="13684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 бюджета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140" y="2780928"/>
            <a:ext cx="14938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0648"/>
            <a:ext cx="3050900" cy="147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80728"/>
            <a:ext cx="3643605" cy="130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2232248" cy="1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013176"/>
            <a:ext cx="2232248" cy="16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653136"/>
            <a:ext cx="27363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54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0"/>
            <a:ext cx="7318398" cy="85723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</a:rPr>
              <a:t>Исполнение по налоговым и неналоговым поступлениям, млн.рублей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0B24F-4024-4D58-9861-B18A48B073E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/>
        </p:nvGraphicFramePr>
        <p:xfrm>
          <a:off x="323528" y="980729"/>
          <a:ext cx="8496944" cy="5688633"/>
        </p:xfrm>
        <a:graphic>
          <a:graphicData uri="http://schemas.openxmlformats.org/drawingml/2006/table">
            <a:tbl>
              <a:tblPr/>
              <a:tblGrid>
                <a:gridCol w="3611184"/>
                <a:gridCol w="1345354"/>
                <a:gridCol w="1203738"/>
                <a:gridCol w="1274546"/>
                <a:gridCol w="1062122"/>
              </a:tblGrid>
              <a:tr h="3681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снижение,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5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уточн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бюджету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2016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 2015г.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88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4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4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Транспортный налог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44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9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5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3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69694" name="Picture 65" descr="nytvenskii_rayon_c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6C55A8-C5DB-46FD-8141-CE3691E17F4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C98FB-B876-4F68-970E-A07A8BB53E4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323528" y="1524000"/>
          <a:ext cx="856895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381000"/>
            <a:ext cx="6336704" cy="715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лиц,          (млн. рублей)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5F60BFF-6264-4E93-AFF0-2B1D44A8C8DB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2971800" y="3581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7467600" y="20574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6705600" y="1143000"/>
            <a:ext cx="21336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latin typeface="Calibri" pitchFamily="34" charset="0"/>
              </a:rPr>
              <a:t>% к предыдущему году</a:t>
            </a:r>
          </a:p>
        </p:txBody>
      </p:sp>
      <p:pic>
        <p:nvPicPr>
          <p:cNvPr id="11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Диаграмма 20"/>
          <p:cNvGraphicFramePr>
            <a:graphicFrameLocks/>
          </p:cNvGraphicFramePr>
          <p:nvPr/>
        </p:nvGraphicFramePr>
        <p:xfrm>
          <a:off x="406400" y="863600"/>
          <a:ext cx="8213725" cy="5892800"/>
        </p:xfrm>
        <a:graphic>
          <a:graphicData uri="http://schemas.openxmlformats.org/presentationml/2006/ole">
            <p:oleObj spid="_x0000_s117762" name="Worksheet" r:id="rId4" imgW="8212024" imgH="5889246" progId="Excel.Sheet.8">
              <p:embed/>
            </p:oleObj>
          </a:graphicData>
        </a:graphic>
      </p:graphicFrame>
      <p:sp>
        <p:nvSpPr>
          <p:cNvPr id="12292" name="TextBox 15"/>
          <p:cNvSpPr txBox="1">
            <a:spLocks noChangeArrowheads="1"/>
          </p:cNvSpPr>
          <p:nvPr/>
        </p:nvSpPr>
        <p:spPr bwMode="auto">
          <a:xfrm>
            <a:off x="7239000" y="1371600"/>
            <a:ext cx="17065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>
                <a:cs typeface="Times New Roman" pitchFamily="18" charset="0"/>
              </a:rPr>
              <a:t>в % к пред. году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75463" y="6381750"/>
            <a:ext cx="2133600" cy="365125"/>
          </a:xfrm>
        </p:spPr>
        <p:txBody>
          <a:bodyPr/>
          <a:lstStyle/>
          <a:p>
            <a:pPr>
              <a:defRPr/>
            </a:pPr>
            <a:fld id="{56C12214-AFCB-45AD-9234-56F34776859B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1828800" y="293688"/>
            <a:ext cx="6629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36000" tIns="36000" rIns="36000" bIns="36000" anchor="ctr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CC"/>
                </a:solidFill>
                <a:latin typeface="Arial" charset="0"/>
                <a:ea typeface="+mj-ea"/>
              </a:defRPr>
            </a:lvl1pPr>
          </a:lstStyle>
          <a:p>
            <a:pPr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(млн. рублей)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5" descr="nytvenskii_rayon_c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6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6864" cy="108012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Исполнение по безвозмездным поступлениям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в районный бюджет, млн. рублей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3888367"/>
              </p:ext>
            </p:extLst>
          </p:nvPr>
        </p:nvGraphicFramePr>
        <p:xfrm>
          <a:off x="467544" y="1340768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65" descr="nytvenskii_rayon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02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85787" y="285729"/>
            <a:ext cx="80724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расходной</a:t>
            </a:r>
          </a:p>
          <a:p>
            <a:pPr algn="ctr"/>
            <a:r>
              <a:rPr lang="ru-RU" sz="5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части бюджета</a:t>
            </a:r>
            <a:endParaRPr lang="ru-RU" sz="5000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" name="Picture 65" descr="nytvenskii_rayon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 descr="C:\Documents and Settings\1\Мои документы\картинки\about_50_of_the_autobahn_network_is_unrestricted_large_154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3143272" cy="2071702"/>
          </a:xfrm>
          <a:prstGeom prst="rect">
            <a:avLst/>
          </a:prstGeom>
          <a:noFill/>
        </p:spPr>
      </p:pic>
      <p:pic>
        <p:nvPicPr>
          <p:cNvPr id="9" name="Picture 2" descr="C:\Documents and Settings\1\Рабочий стол\картинки\du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1429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1\Рабочий стол\картинки\spo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500570"/>
            <a:ext cx="2414574" cy="21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Documents and Settings\1\Мои документы\картинки\1431085283mt8m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786190"/>
            <a:ext cx="392909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4799</TotalTime>
  <Words>889</Words>
  <Application>Microsoft Office PowerPoint</Application>
  <PresentationFormat>Экран (4:3)</PresentationFormat>
  <Paragraphs>306</Paragraphs>
  <Slides>22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Worksheet</vt:lpstr>
      <vt:lpstr>Слайд 1</vt:lpstr>
      <vt:lpstr>Слайд 2</vt:lpstr>
      <vt:lpstr>Исполнение районного бюджета.                            Общие характеристики, млн.рублей</vt:lpstr>
      <vt:lpstr>Исполнение доходной части  бюджета</vt:lpstr>
      <vt:lpstr>    Исполнение по налоговым и неналоговым поступлениям, млн.рублей</vt:lpstr>
      <vt:lpstr>Налог на доходы физических лиц,          (млн. рублей)</vt:lpstr>
      <vt:lpstr>Слайд 7</vt:lpstr>
      <vt:lpstr>Исполнение по безвозмездным поступлениям  в районный бюджет, млн. рублей</vt:lpstr>
      <vt:lpstr>Слайд 9</vt:lpstr>
      <vt:lpstr>Слайд 10</vt:lpstr>
      <vt:lpstr>Исполнение расходов в разрезе муниципальных, ведомственных целевых программ, %</vt:lpstr>
      <vt:lpstr>Удельный вес расходов на социальную сферу в общем объеме расходов районного бюджета, млн. руб.</vt:lpstr>
      <vt:lpstr>Основные направления расходов в социальной сфере</vt:lpstr>
      <vt:lpstr>Поддержка малого бизнеса, сельского хозяйства и малых форм хозяйствования</vt:lpstr>
      <vt:lpstr>Основные направления инвестиционных проектов общественной инфраструктуры</vt:lpstr>
      <vt:lpstr>Исполнение дорожного фонда</vt:lpstr>
      <vt:lpstr>Исполнение иных межбюджетных  трансфертов, переданных бюджетам  поселений, млн.рублей</vt:lpstr>
      <vt:lpstr>Задолженность по бюджетным кредитам на 01.01.2017 года, тыс.рублей</vt:lpstr>
      <vt:lpstr>Исполнение плана приватизации, тыс.рублей</vt:lpstr>
      <vt:lpstr>Исполнение резервного фонда</vt:lpstr>
      <vt:lpstr>Остатки денежных средств  на счете районного бюджета на 01.01.2017 года, млн.руб.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</cp:lastModifiedBy>
  <cp:revision>705</cp:revision>
  <dcterms:modified xsi:type="dcterms:W3CDTF">2017-05-23T06:13:57Z</dcterms:modified>
</cp:coreProperties>
</file>