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72" r:id="rId4"/>
    <p:sldId id="263" r:id="rId5"/>
    <p:sldId id="279" r:id="rId6"/>
    <p:sldId id="268" r:id="rId7"/>
    <p:sldId id="264" r:id="rId8"/>
    <p:sldId id="273" r:id="rId9"/>
    <p:sldId id="274" r:id="rId10"/>
    <p:sldId id="275" r:id="rId11"/>
    <p:sldId id="276" r:id="rId12"/>
    <p:sldId id="258" r:id="rId13"/>
    <p:sldId id="267" r:id="rId14"/>
    <p:sldId id="261" r:id="rId15"/>
    <p:sldId id="26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2;.%200503117%20&#1085;&#1072;%2001.01.2018&#1075;.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Браков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570048"/>
        <c:axId val="145584128"/>
      </c:barChart>
      <c:catAx>
        <c:axId val="14557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5584128"/>
        <c:crosses val="autoZero"/>
        <c:auto val="1"/>
        <c:lblAlgn val="ctr"/>
        <c:lblOffset val="100"/>
        <c:noMultiLvlLbl val="0"/>
      </c:catAx>
      <c:valAx>
        <c:axId val="14558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570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Lbls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12609.2</c:v>
                </c:pt>
                <c:pt idx="1">
                  <c:v>7460.1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00960034422985E-2"/>
          <c:y val="1.5362638550054562E-2"/>
          <c:w val="0.74834623797025368"/>
          <c:h val="0.446478929717118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 с юр.лиц</c:v>
                </c:pt>
                <c:pt idx="2">
                  <c:v>земельный налог с физ.лиц</c:v>
                </c:pt>
                <c:pt idx="3">
                  <c:v>транспортный налог с юр.лиц</c:v>
                </c:pt>
                <c:pt idx="4">
                  <c:v>транспортный налог с физ.лиц</c:v>
                </c:pt>
                <c:pt idx="5">
                  <c:v>налог на имущество физ.диц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88.8</c:v>
                </c:pt>
                <c:pt idx="1">
                  <c:v>1.1000000000000001</c:v>
                </c:pt>
                <c:pt idx="2">
                  <c:v>386.7</c:v>
                </c:pt>
                <c:pt idx="3">
                  <c:v>0</c:v>
                </c:pt>
                <c:pt idx="4">
                  <c:v>2182.9</c:v>
                </c:pt>
                <c:pt idx="5">
                  <c:v>309.7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 с юр.лиц</c:v>
                </c:pt>
                <c:pt idx="2">
                  <c:v>земельный налог с физ.лиц</c:v>
                </c:pt>
                <c:pt idx="3">
                  <c:v>транспортный налог с юр.лиц</c:v>
                </c:pt>
                <c:pt idx="4">
                  <c:v>транспортный налог с физ.лиц</c:v>
                </c:pt>
                <c:pt idx="5">
                  <c:v>налог на имущество физ.диц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238.2</c:v>
                </c:pt>
                <c:pt idx="1">
                  <c:v>20.8</c:v>
                </c:pt>
                <c:pt idx="2">
                  <c:v>705.2</c:v>
                </c:pt>
                <c:pt idx="3">
                  <c:v>0</c:v>
                </c:pt>
                <c:pt idx="4">
                  <c:v>2420.6</c:v>
                </c:pt>
                <c:pt idx="5">
                  <c:v>380.3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70144"/>
        <c:axId val="19671680"/>
        <c:axId val="0"/>
      </c:bar3DChart>
      <c:catAx>
        <c:axId val="1967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9671680"/>
        <c:crosses val="autoZero"/>
        <c:auto val="1"/>
        <c:lblAlgn val="ctr"/>
        <c:lblOffset val="100"/>
        <c:noMultiLvlLbl val="0"/>
      </c:catAx>
      <c:valAx>
        <c:axId val="1967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7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975" y="2204864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исполнении бюджета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григорьевского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за 2017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AutoShape 20" descr="data:image/jpeg;base64,/9j/4AAQSkZJRgABAQAAAQABAAD/2wCEAAkGBggREBATBxQSExURGBoWGBgXDRobHxwWGx8hIB8jFRUfJyceGh4vJRcYIDsgLyc1ODg4HR40NTA2NSorLCoBCQoKDQwOGg8PGSwkHyMxKSwyLSwyKy41NTIyKzUwLjQxNSw2LDAzLzI0NTU1NS0vLzQ2MC8sNDQqKTQuLy4qLf/AABEIAGoAoAMBIgACEQEDEQH/xAAaAAEBAQEBAQEAAAAAAAAAAAAABQMGBAIB/8QAPRAAAQIDAwcKBAYCAwEAAAAAAQIDAAQRBRIhBhMUMUFRYQciM1JTcXKSk9EygaGyFUJikbHBI/AkQ8Il/8QAGgEBAQEAAwEAAAAAAAAAAAAAAAECAwUGBP/EAC4RAAECBAQDCAIDAAAAAAAAAAEAAgMREiEEFDFRE0FxIjJhgZGh0fAFQrHB4f/aAAwDAQACEQMRAD8AnT09NZ12jjnxq/7VbzxjDT5vtHPVV7wn+ld8avuMYR8C8Q5zpm630+b7Rz1Ve8NPm+0c9VXvGEILNTt1vp832jnqq94afN9o56qveMIQSp2630+b7Rz1Ve8NPm+0c9VXvGEIJU7db6fN9o56qveGnzfaOeqr3jCEEqdut9Pm+0c9VXvDT5vtHPVV7xhCCVO3W+nzfaOeqr3hp832jnqq94whBKnbrfT5vtHPVV7w0+b7Rz1Ve8YQglTt1vp832jnqq94afN9o56qveMIQSp2630+b7Rz1Ve8byM9NZ1qrjnxp/7VbxxjwxvIdK140/cILTXOmLpP9K741fcYwjef6V3xq+4xhBZdqUhCEFlIQhBEhCEESOhySsJl1S37T5stLc5wn8x2JG+uH03iICAkkXzQVxNK0HdtjukTEtMJZZswKTKS9CbwoXXt6xuGv/RTijR2QIZiP0C7DAYYx4oaLnb58Bz9FFyusJloomLLxlpnnIPVVtSd236jZHOx3xmZaXS8zaaVKlJipokVLTu9A3HX3j9+DdCAohs1AJoaUqN9NndCDHZHhiIzQ+yfkMMcPFLTY7fHgeXovmEIRyrr0hCEESEIQRI3kOla8afuEYRvIdK140/cILTdQk/0rvjV9xjCN5/pXfGr7jGEEdqUhCEFlIQhBEhCEEXps+RcecShrbrO4bTHWzys0huXs7Ba8BwTtUfr9Ym2HadmS7ZvElxWKuYfkAY9Dkw4xLzE5NJKnCmoTT4U/lHAYgmPN46JEiRRU3sgyaD+zvgfdV7D8XAhshUw3Avd3iP1bt1P3Reuz15xDktaOK0Ch/UnYofT6RyVp2e4w4UOd4O8b46Fh92YlpeblgUupTUinxAYKHEYEjvjK2bVsyYa1kLGKeYcDtBO6JgokSFGNLeyTJwH6u36H7otfk4EN8KiI4B7btJ/Zu3Uf7zXMwhCPSrxqQhCCJCEIIkbyHSteNP3CMI3kOla8afuEFpuoSf6V3xq+4xhG8/0rvjV9xjCCO1KQhCCykIQgiQhCCL9SoggjZHvNv2ltcV9InwjjfChv77QeoXNDjxYXccR0JCoC37S2OK+keBaiSSrWcY/IQZChs7jQOgSJHixe+4nqSUhCEci4UhCEESEIQRI3kOla8afuEYRvIdK140/cILTdQuxl+TtbvPtB9thbt90NmhIbrWpxG8V3Vjznk2ns9QuN6PczmkVF273V1/OlMax9Bh613W1PoTLtSiCh5+8ReSNgrhq2bKmuwRWykt5LCW5GymWZhiYYCWkpcKlXicCoDGm3jrrgY7rJsmBK/Mbe67rgYcguLbbzN/L74KXaHJo8ltSrLfbmFpSF5tNASg6inE7sN9DGjHJmLv/AD5pppaUpUtGBuXsBeNR3VilY1jN2ZLTDmcYXPJavFK3sEI3AVx1fM0GG2XLWc1ab6p61kplJUBIWc4RnVD9R2VoK8ANdSAwcIz2HP8Ayapw0ES7HaPKZt4z/lYs8ms8HHRaTjbLTdAHVEUXXVdFRTXt24Yx9WnyZzqB/wDKcRMkKCFpFElJNKVxO+p/eKOVlrzb7rtmSjDLoVczJQ4TcSBrXuIH7DfHrQJeyJNxdmrZffS4gTBU7if0pGuuOA7zspEyjJAyudB/etlcth5kU2GpmfQb/Cmp5MGqUM4zeBCCLowcIrd11rwpXhHjs7k1nVXvxZxEtz82ipBvq/TiMN207o91g5Py0xMadbYRLMvOgssldL6zqJr8zxJOzX8W3P2laj5km2mr7Dyjn0OEpQ2OO/fxFAK6rk4c5ep297rOXgSqo6CZv8LyzfJpP32hZjjb6FkpUsEAII13hU7jq24R6V8mKCn/AIU2y4tV64mgF5SdYBqdW3DCKk3a0nZMqwLFzMw2pxSXv83PWsChugYd+7Abax58kMlmWHEzNr5tp5y+uXl1OFIThWpBqdVMNg144DOUh01HTl4+9lrKwKqQ2/O5t03+VMszk1mFoT+KPIl3F3iltVCq6nWdY78OEfCuTWfzyAy42qXUm/pAIuhPdXXuxptrgY0cVOW063nkNsiWCg9MJUbt2pwQa0pSp1nWTWmutbtvsSbUvK2O0zMy0wypKEh0qUpZNKqAxoSdms11UjRwTJhsrnlt5zWRh8NTUW2HOZv5ffBSpzk1WGyqy5ht9d0OJbAAKkHak1Py3x9SvJpzAbSmWmXAi+tBobiTtUaj99UUsnsn27OZedfWyZ4MlaULeoG0cd/E/IbSZTUp+LPGctNKZWXbQEvLvkZwp1gE/IcMBidQYOEZ7Dn9Kpw0ES7HaPKZ/lZp5NZ5LronnG2mGxez5IuqB1UFcDvr/cfdqcmc2hJNluomVpICkJolQCtR1nfXuxillZbTylrs2RYZeQ4hsMXHCSnivdQYjcACagxvKyrNkyb65JbD00i5nr7uoHUlI16tW/5UiZRkgZXOg/s3smWw8yA2wnMzNvAbqc3yYN0o/OMpWkpSpNAbq1ak1qMTXDDGPJI8ms8Sv8Wcbl0hYQhRIOcUdVzEYH9+EeuyrDlpyYVP22lEtLOrBQ2XKZxZwBJOwmvfjTCpOmUlpWjaD7lntMtKW27VLqXCQhsbVHYrGh7yKVpFycOqn18Pe6ZeBTVR0Ezf4Xhn+TOfCm/wpxEwlSihZBAuKGu/icPrwj2N8nDKKLam2llCjRISOctvFSQa6xQ90UnbQlLIlGzY6mXxnrswS9z1LpjdGwj6CmupMTsnMlpcK0q2ghgvFapeXv0oSCa0ONaAUHdwETKQqS46cvHyn9CuWghwAbfncyHn9uo6eUWaba0dtiXzSULbUkowUon4lD+RtqeFIuTeUjsktxcuhta1IKUqUMUE7U+0TJn41+I/zGUd82DDDZS11XwGPEJBnpoq+UWUbs66l2YQ2hQSEqup+Ijar23RXtLlFmnmHJdbDCWlIShKQjBBTrKf6GzDjXkYReCwyEtNFBHiAkz11V/JzLCZkUOiSQ0VuFP+RSakAaxxB3f6PNaNv56cMytpoVUFFu7zTTrb67TxiTCLwmVF0rlTivpDZ2C6nKHL6bnGVNTTTQF8LQQnFCRsSf8A134bvzJ3L2akmUtSbTXSX1qIxWnqk/39N/LwjPAh00SstZiLVXO6rWfb2anBM5ppVFlebu0SK9UbKbDwj1ZSZYzc8hpM8hoKbKjfSmhIOocAPrh8+fhGuEyoOlcLPFfSWzsV1tmcok0ww2wywwW0pUlYKekKtqv7348KScnMonJN5TrLba1FKkpvD4Sdqd3duqIkQicFlxLXVXjxLGemisZSZSvzqm1zSG0rQgIUpKaFZ3q9tmMVpnlGmly6pfMS4aLQbCbmCVD8wH9bMDXXXkYQMGGQBLTRBHiAkz11VzJvKyYkQ9oaGytwABak1Kabt4O7ujG2rfVMzWkONNJJKSUBPNUU9faqtMYkwi8NlVUrqcV9NE7Lq7e5QZqbZcZfaZCFKSUUTi2EjUk7+PEjuxycy5mpJookm2iVOBallOKk9U++zGOahGeBDpplZazEWqud1Wbt0Cd0ostH/JnM1d5ncB9a78abIo23ltNzwZROttAodvBaU4hJIokbhx20G7HmI1lvjR4h/MV0JmsrhQRXyLZ2KTPxr8R/mMo6OZlWL6+Yn4lfkG8xnorHUT5BHCMSJaKGHdQIRf0VjqJ8ghorHUT5BFzI2UoUCEX9FY6ifIIaKx1E+QQzI2ShQIRf0VjqJ8ghorHUT5BDMjZKFAhF/RWOonyCGisdRPkEMyNkoUCEX9FY6ifIIaKx1E+QQzI2ShQIRf0VjqJ8ghorHUT5BDMjZKFAhF/RWOonyCGisdRPkEMyNkoUCEX9FY6ifIIaKx1E+QQzI2ShQI1lvjR4h/MWtFY6ifII0lpVi+jmJ+JP5BvEQ4kS0VDL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1" y="7937"/>
            <a:ext cx="792088" cy="1131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000" dirty="0" smtClean="0"/>
              <a:t>Коммунальное хозяйство</a:t>
            </a:r>
            <a:endParaRPr lang="ru-RU" sz="3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- техническое обслуживание газопроводов 134,1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- строительство газопровода с. Григорьевское ул. Кооперативная, Чайковского (доля местного бюджета) 1134,6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- оплата работ за </a:t>
            </a:r>
            <a:r>
              <a:rPr lang="ru-RU" sz="2000" b="1" dirty="0" err="1" smtClean="0"/>
              <a:t>гос.экспертизу</a:t>
            </a:r>
            <a:r>
              <a:rPr lang="ru-RU" sz="2000" b="1" dirty="0" smtClean="0"/>
              <a:t> проекта строительства газопровода с. </a:t>
            </a:r>
            <a:r>
              <a:rPr lang="ru-RU" sz="2000" b="1" dirty="0"/>
              <a:t>Григорьевское ул. Кооперативная, </a:t>
            </a:r>
            <a:r>
              <a:rPr lang="ru-RU" sz="2000" b="1" dirty="0" smtClean="0"/>
              <a:t>Чайковского 96,3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- разработана программа комплексного развития поселения 95,0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- оплата расходов за зоны санитарной охраны 24,0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- произведена оплата за анализ качества воды скважин с. </a:t>
            </a:r>
            <a:r>
              <a:rPr lang="ru-RU" sz="2000" b="1" dirty="0" err="1" smtClean="0"/>
              <a:t>Мокино</a:t>
            </a:r>
            <a:r>
              <a:rPr lang="ru-RU" sz="2000" b="1" dirty="0" smtClean="0"/>
              <a:t> 43,7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78599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000" dirty="0" smtClean="0"/>
              <a:t>благоустройство</a:t>
            </a:r>
            <a:endParaRPr lang="ru-RU" sz="3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- очистка территории населенных пунктов 300,0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 (уплотнение мусора в местах складирования мусора д. </a:t>
            </a:r>
            <a:r>
              <a:rPr lang="ru-RU" sz="2000" b="1" dirty="0" err="1" smtClean="0"/>
              <a:t>Арапово</a:t>
            </a:r>
            <a:r>
              <a:rPr lang="ru-RU" sz="2000" b="1" dirty="0" smtClean="0"/>
              <a:t>, Бураки, с. </a:t>
            </a:r>
            <a:r>
              <a:rPr lang="ru-RU" sz="2000" b="1" dirty="0" err="1" smtClean="0"/>
              <a:t>Мокино</a:t>
            </a:r>
            <a:r>
              <a:rPr lang="ru-RU" sz="2000" b="1" dirty="0" smtClean="0"/>
              <a:t>; очистка мостиков от снега; уборка мусора у памятника; очистка мусора кладбищ, обрезка деревьев ст. </a:t>
            </a:r>
            <a:r>
              <a:rPr lang="ru-RU" sz="2000" b="1" dirty="0" err="1" smtClean="0"/>
              <a:t>григорьевская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Мокино</a:t>
            </a:r>
            <a:r>
              <a:rPr lang="ru-RU" sz="2000" b="1" dirty="0" smtClean="0"/>
              <a:t>, с. Григорьевское, с. Покровское, вывоз ТБО с. Покровское ст. Григорьевская)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- уличное освещение (содержание и оплата за </a:t>
            </a:r>
            <a:r>
              <a:rPr lang="ru-RU" sz="2000" b="1" dirty="0" err="1" smtClean="0"/>
              <a:t>эл.энергию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ул.освещения</a:t>
            </a:r>
            <a:r>
              <a:rPr lang="ru-RU" sz="2000" b="1" dirty="0" smtClean="0"/>
              <a:t> Приобретение материалов: счётчики, лампы ДРЛ) – 1384,7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 Произведена замены ламп ДРЛ на энергосберегающие фонари в с. </a:t>
            </a:r>
            <a:r>
              <a:rPr lang="ru-RU" sz="2000" b="1" dirty="0" err="1" smtClean="0"/>
              <a:t>Мокино</a:t>
            </a:r>
            <a:r>
              <a:rPr lang="ru-RU" sz="2000" b="1" dirty="0" smtClean="0"/>
              <a:t> ул. Пономарева</a:t>
            </a:r>
          </a:p>
          <a:p>
            <a:endParaRPr lang="ru-RU" sz="2000" b="1" dirty="0"/>
          </a:p>
          <a:p>
            <a:r>
              <a:rPr lang="ru-RU" sz="2000" b="1" dirty="0" smtClean="0"/>
              <a:t>- обработка кладбищ 13,7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 smtClean="0"/>
              <a:t>- ремонт изгороди на кладбище с. Григорьевское 8,5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 smtClean="0"/>
              <a:t>- ремонт моста в районе РТП с. Григорьевское, установка детской площадки ул. Молодежная с. Григорьевское - 116,7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</p:txBody>
      </p:sp>
      <p:pic>
        <p:nvPicPr>
          <p:cNvPr id="4" name="Picture 10" descr="http://kolos.smi44.ru/wp-content/uploads/2014/01/%D0%BE%D1%81%D0%B2%D0%B5%D1%89%D0%B5%D0%BD%D0%B8%D0%B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72" y="3789040"/>
            <a:ext cx="1872208" cy="140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8gGxI_jBO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91751"/>
            <a:ext cx="1288112" cy="17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0517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71323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Обращения граждан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45098"/>
              </p:ext>
            </p:extLst>
          </p:nvPr>
        </p:nvGraphicFramePr>
        <p:xfrm>
          <a:off x="323528" y="1268760"/>
          <a:ext cx="8568952" cy="1991327"/>
        </p:xfrm>
        <a:graphic>
          <a:graphicData uri="http://schemas.openxmlformats.org/drawingml/2006/table">
            <a:tbl>
              <a:tblPr/>
              <a:tblGrid>
                <a:gridCol w="3319786"/>
                <a:gridCol w="3016919"/>
                <a:gridCol w="2232247"/>
              </a:tblGrid>
              <a:tr h="19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116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письменных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обращений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письменных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обращений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меньше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сравнению с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годом на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50%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Основные вопросы связанные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ЖКХ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Основные вопросы связанные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ЖКХ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5672" cy="838200"/>
          </a:xfrm>
        </p:spPr>
        <p:txBody>
          <a:bodyPr/>
          <a:lstStyle/>
          <a:p>
            <a:pPr algn="r"/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2050" name="Picture 2" descr="H:\image_15017065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26" y="476672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image_1501711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image_1501730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85782"/>
            <a:ext cx="1899360" cy="14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image_1501744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23" y="1181911"/>
            <a:ext cx="1716065" cy="128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NqaUUDJrEK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088232" cy="11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UAN0u2JVIk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68961"/>
            <a:ext cx="2592288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49080"/>
            <a:ext cx="85581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учреждении работают 48 кружков и секций с посещаемостью 488 человек</a:t>
            </a:r>
          </a:p>
          <a:p>
            <a:endParaRPr lang="ru-RU" dirty="0"/>
          </a:p>
          <a:p>
            <a:r>
              <a:rPr lang="ru-RU" dirty="0" smtClean="0"/>
              <a:t>Возобновил работу музей с. </a:t>
            </a:r>
            <a:r>
              <a:rPr lang="ru-RU" dirty="0" err="1" smtClean="0"/>
              <a:t>Мокино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Расходы учреждения в 2017 году составили 4544,6 </a:t>
            </a:r>
            <a:r>
              <a:rPr lang="ru-RU" dirty="0" err="1" smtClean="0"/>
              <a:t>тыс.руб</a:t>
            </a:r>
            <a:r>
              <a:rPr lang="ru-RU" dirty="0" smtClean="0"/>
              <a:t>., в том числе</a:t>
            </a:r>
          </a:p>
          <a:p>
            <a:r>
              <a:rPr lang="ru-RU" dirty="0" smtClean="0"/>
              <a:t>- реконструкция </a:t>
            </a:r>
            <a:r>
              <a:rPr lang="ru-RU" dirty="0"/>
              <a:t>тамбура ДТ с. </a:t>
            </a:r>
            <a:r>
              <a:rPr lang="ru-RU" dirty="0" err="1" smtClean="0"/>
              <a:t>Мокино</a:t>
            </a:r>
            <a:r>
              <a:rPr lang="ru-RU" dirty="0" smtClean="0"/>
              <a:t> 77,4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- обработка чердачного перекрытия с. Григорьевское 57,1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установка </a:t>
            </a:r>
            <a:r>
              <a:rPr lang="ru-RU" dirty="0"/>
              <a:t>автоматической пожарной </a:t>
            </a:r>
            <a:r>
              <a:rPr lang="ru-RU" dirty="0" smtClean="0"/>
              <a:t>сигнализации с. </a:t>
            </a:r>
            <a:r>
              <a:rPr lang="ru-RU" dirty="0" err="1" smtClean="0"/>
              <a:t>Мокино</a:t>
            </a:r>
            <a:r>
              <a:rPr lang="ru-RU" dirty="0" smtClean="0"/>
              <a:t> 45,7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ремонт </a:t>
            </a:r>
            <a:r>
              <a:rPr lang="ru-RU" dirty="0"/>
              <a:t>кровли ДД ст. </a:t>
            </a:r>
            <a:r>
              <a:rPr lang="ru-RU" dirty="0" smtClean="0"/>
              <a:t>Григорьевская 114,4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1006351"/>
          </a:xfrm>
        </p:spPr>
        <p:txBody>
          <a:bodyPr/>
          <a:lstStyle/>
          <a:p>
            <a:pPr algn="r"/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3074" name="Picture 2" descr="H:\AVXtL6cIb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1" y="1340768"/>
            <a:ext cx="3743062" cy="21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sTpzGffxPV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72" y="188640"/>
            <a:ext cx="3743060" cy="21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tvK-epW-u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XQYRB4EFj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12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8610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по разделу спорт составили 231,8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7" y="450737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результатам Спартакиады Нытвенского муниципального района Григорьевское сельское поселение заняло 1 место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2912" cy="905545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/>
              <a:t>проекты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496855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В 2017 году поселение принимало участие в проектах с участием инициатив граждан: Инициативное бюджетирование и реализация проектов ТОС.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По результатам проектов победителями стали </a:t>
            </a:r>
          </a:p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Проект ТОС с. </a:t>
            </a:r>
            <a:r>
              <a:rPr lang="ru-RU" sz="2200" dirty="0" err="1" smtClean="0">
                <a:solidFill>
                  <a:schemeClr val="tx1"/>
                </a:solidFill>
              </a:rPr>
              <a:t>Мокино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«Установка детской спортивно-игровой площадки» стоимостью 500,0 </a:t>
            </a:r>
            <a:r>
              <a:rPr lang="ru-RU" sz="22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Проект инициативного бюджетирование </a:t>
            </a:r>
            <a:r>
              <a:rPr lang="ru-RU" sz="2200" b="1" dirty="0" smtClean="0">
                <a:solidFill>
                  <a:schemeClr val="tx1"/>
                </a:solidFill>
              </a:rPr>
              <a:t>«Ремонт сетей водоснабжения ст. Григорьевская 400 м.» 733,9 </a:t>
            </a:r>
            <a:r>
              <a:rPr lang="ru-RU" sz="2200" b="1" dirty="0" err="1" smtClean="0">
                <a:solidFill>
                  <a:schemeClr val="tx1"/>
                </a:solidFill>
              </a:rPr>
              <a:t>тыс.рублей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Участие в проекте «Устойчивое развитие сельских территорий» 239,9 </a:t>
            </a:r>
            <a:r>
              <a:rPr lang="ru-RU" sz="2200" dirty="0" err="1" smtClean="0">
                <a:solidFill>
                  <a:schemeClr val="tx1"/>
                </a:solidFill>
              </a:rPr>
              <a:t>тыс.руб</a:t>
            </a:r>
            <a:r>
              <a:rPr lang="ru-RU" sz="2200" dirty="0" smtClean="0">
                <a:solidFill>
                  <a:schemeClr val="tx1"/>
                </a:solidFill>
              </a:rPr>
              <a:t>. (обеспечение жильем 2-х молодых семей)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Демографическая ситуация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73815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1340768"/>
            <a:ext cx="600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Численность населения на 01.01.2018 – 4298 человек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0.gstatic.com/images?q=tbn:ANd9GcSSsy_0tvyVTe2w25AAmMAB9etzXB6hMhKkUVX6VW0Ze1B89jW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99648" cy="838200"/>
          </a:xfrm>
        </p:spPr>
        <p:txBody>
          <a:bodyPr/>
          <a:lstStyle/>
          <a:p>
            <a:pPr algn="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739357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 бюджета поселения за 2017 год по доходам составило 98,9%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20069,3 тыс.руб.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источником доходов (62,8%) служат  безвозмездные поступления, в виде дотаций, субсидий, субвенций и межбюджетных трансфертов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27584" y="2996952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0.gstatic.com/images?q=tbn:ANd9GcSSsy_0tvyVTe2w25AAmMAB9etzXB6hMhKkUVX6VW0Ze1B89jW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99648" cy="838200"/>
          </a:xfrm>
        </p:spPr>
        <p:txBody>
          <a:bodyPr/>
          <a:lstStyle/>
          <a:p>
            <a:pPr algn="r"/>
            <a:r>
              <a:rPr lang="ru-RU" dirty="0" smtClean="0"/>
              <a:t>недоимка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386156"/>
              </p:ext>
            </p:extLst>
          </p:nvPr>
        </p:nvGraphicFramePr>
        <p:xfrm>
          <a:off x="0" y="1340768"/>
          <a:ext cx="90364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0.gstatic.com/images?q=tbn:ANd9GcSSsy_0tvyVTe2w25AAmMAB9etzXB6hMhKkUVX6VW0Ze1B89jW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99648" cy="838200"/>
          </a:xfrm>
        </p:spPr>
        <p:txBody>
          <a:bodyPr/>
          <a:lstStyle/>
          <a:p>
            <a:pPr algn="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739357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 поселения за 2017 год по расходам составил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20216,0 тыс.руб.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(Совет депутатов, глава поселения, аппарат управления, переданные полномочия, представительские расходы, оценка имущества, опубликование НПА в печатных  изданиях, проведение выборов)– 6251,5 тыс.руб.;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Принятые полномочия (воинский учет, ЗАГС) – 251,1 тыс.руб.;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последствий ЧС природного и техногенного характера, ГО  и пожарная безопасность – 1134,6 тыс.руб.;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 – 2839,7 тыс.руб.;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– 4135,2 тыс. 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Культура – 4543,9 тыс. 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– 231,8 тыс. 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Пенсионное обеспечение – 322,4 тыс.руб.;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Коммунальные специалистам культуры на селе – 138,7 тыс.руб.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195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15672" cy="838200"/>
          </a:xfrm>
        </p:spPr>
        <p:txBody>
          <a:bodyPr/>
          <a:lstStyle/>
          <a:p>
            <a:pPr algn="r"/>
            <a:r>
              <a:rPr lang="ru-RU" dirty="0" smtClean="0"/>
              <a:t>Дорожное хозяйство</a:t>
            </a:r>
            <a:endParaRPr lang="ru-RU" dirty="0"/>
          </a:p>
        </p:txBody>
      </p:sp>
      <p:pic>
        <p:nvPicPr>
          <p:cNvPr id="4" name="Picture 2" descr="F:\Российская\IMG_20170829_15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15929" y="3946502"/>
            <a:ext cx="3327427" cy="2495570"/>
          </a:xfrm>
          <a:prstGeom prst="rect">
            <a:avLst/>
          </a:prstGeom>
          <a:noFill/>
        </p:spPr>
      </p:pic>
      <p:pic>
        <p:nvPicPr>
          <p:cNvPr id="1027" name="Picture 3" descr="F:\Полевая\IMG_20170829_155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38755" y="2375883"/>
            <a:ext cx="2520280" cy="18902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628800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дорог поселения (84,375 км) – 1115,8 тыс.руб.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Ремонт дорог – 1733,9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том числе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ул. Солнечная с. Григорьевское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ул. Строителей с. Григорьевское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ул. Российская ст. Григорьевская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-ул. Первомайская ст.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Григороьевская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-ул. Полевая 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Мокино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-подъезд к месту складирования мусора 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Мокино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Установлены 17 дорожных знаков к подъездам к       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образовательным учреждениям. Изготовлены паспорта дорог 5 улиц</a:t>
            </a:r>
          </a:p>
          <a:p>
            <a:pPr>
              <a:buFontTx/>
              <a:buChar char="-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000" dirty="0" smtClean="0"/>
              <a:t>Жилищное хозяйство</a:t>
            </a:r>
            <a:endParaRPr lang="ru-RU" sz="3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Расходы бюджета на жилищное хозяйство составили </a:t>
            </a:r>
            <a:r>
              <a:rPr lang="ru-RU" b="1" dirty="0" smtClean="0"/>
              <a:t>352,0 тыс.руб.</a:t>
            </a:r>
            <a:r>
              <a:rPr lang="ru-RU" dirty="0" smtClean="0"/>
              <a:t>, в том числе: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- Содержание муниципального жилья 222,8 тыс.руб. (оплата теплоснабжения пустующего муниципального жилья, пиломатериал для ремонта дома с. </a:t>
            </a:r>
            <a:r>
              <a:rPr lang="ru-RU" dirty="0" err="1" smtClean="0"/>
              <a:t>Мокино</a:t>
            </a:r>
            <a:r>
              <a:rPr lang="ru-RU" dirty="0" smtClean="0"/>
              <a:t> ул. Анчутина,9-1)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Взносы в фонд </a:t>
            </a:r>
            <a:r>
              <a:rPr lang="ru-RU" dirty="0" err="1" smtClean="0"/>
              <a:t>кап.ремонта</a:t>
            </a:r>
            <a:r>
              <a:rPr lang="ru-RU" dirty="0" smtClean="0"/>
              <a:t> 129,2 тыс.руб.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000" dirty="0" smtClean="0"/>
              <a:t>Коммунальное хозяйство</a:t>
            </a:r>
            <a:endParaRPr lang="ru-RU" sz="3000" dirty="0"/>
          </a:p>
        </p:txBody>
      </p:sp>
      <p:pic>
        <p:nvPicPr>
          <p:cNvPr id="4" name="Рисунок 23" descr="C:\Users\Home\Desktop\проект Григорьевская\черновики2\фото Григорьевское\IMG_9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41659"/>
            <a:ext cx="3311723" cy="240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Расходы бюджета на коммунальное хозяйство составили </a:t>
            </a:r>
            <a:r>
              <a:rPr lang="ru-RU" sz="2400" b="1" dirty="0" smtClean="0"/>
              <a:t> 1959,6 тыс.руб.</a:t>
            </a:r>
            <a:r>
              <a:rPr lang="ru-RU" sz="2400" dirty="0" smtClean="0"/>
              <a:t>, в том </a:t>
            </a:r>
            <a:r>
              <a:rPr lang="ru-RU" sz="2400" smtClean="0"/>
              <a:t>числе: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000" dirty="0" smtClean="0"/>
              <a:t>- </a:t>
            </a:r>
            <a:r>
              <a:rPr lang="ru-RU" sz="2000" dirty="0" smtClean="0"/>
              <a:t>ремонт водопроводов 243,5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ремонт </a:t>
            </a:r>
            <a:r>
              <a:rPr lang="ru-RU" sz="2000" dirty="0" err="1" smtClean="0"/>
              <a:t>вод.колодца</a:t>
            </a:r>
            <a:r>
              <a:rPr lang="ru-RU" sz="2000" dirty="0" smtClean="0"/>
              <a:t> ст. Григорьевская ул. М.Гвардии,18; </a:t>
            </a:r>
          </a:p>
          <a:p>
            <a:r>
              <a:rPr lang="ru-RU" sz="2000" dirty="0" smtClean="0"/>
              <a:t>с. </a:t>
            </a:r>
            <a:r>
              <a:rPr lang="ru-RU" sz="2000" dirty="0" err="1" smtClean="0"/>
              <a:t>Мокино</a:t>
            </a:r>
            <a:r>
              <a:rPr lang="ru-RU" sz="2000" dirty="0" smtClean="0"/>
              <a:t> скважина, с. </a:t>
            </a:r>
            <a:r>
              <a:rPr lang="ru-RU" sz="2000" dirty="0" err="1" smtClean="0"/>
              <a:t>Мокино</a:t>
            </a:r>
            <a:r>
              <a:rPr lang="ru-RU" sz="2000" dirty="0" smtClean="0"/>
              <a:t> Октябрьская, 7,</a:t>
            </a:r>
          </a:p>
          <a:p>
            <a:r>
              <a:rPr lang="ru-RU" sz="2000" dirty="0" smtClean="0"/>
              <a:t>с. Григорьевское ул. Заречная, </a:t>
            </a:r>
          </a:p>
          <a:p>
            <a:r>
              <a:rPr lang="ru-RU" sz="2000" dirty="0" smtClean="0"/>
              <a:t>ремонт </a:t>
            </a:r>
            <a:r>
              <a:rPr lang="ru-RU" sz="2000" dirty="0" err="1" smtClean="0"/>
              <a:t>вод.башни</a:t>
            </a:r>
            <a:r>
              <a:rPr lang="ru-RU" sz="2000" dirty="0" smtClean="0"/>
              <a:t> ст. Григорьевская. </a:t>
            </a:r>
          </a:p>
          <a:p>
            <a:r>
              <a:rPr lang="ru-RU" sz="2000" dirty="0" smtClean="0"/>
              <a:t>Приобретены 3 насоса с. Григорьевское, </a:t>
            </a:r>
          </a:p>
          <a:p>
            <a:r>
              <a:rPr lang="ru-RU" sz="2000" dirty="0" smtClean="0"/>
              <a:t>материалы для ремонта башен с. Григорьевское, ст. Григорьевская)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000" dirty="0" smtClean="0"/>
              <a:t>Коммунальное хозяйство</a:t>
            </a:r>
            <a:endParaRPr lang="ru-RU" sz="3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- тепловое хозяйство 171,3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 </a:t>
            </a:r>
          </a:p>
          <a:p>
            <a:r>
              <a:rPr lang="ru-RU" sz="2000" dirty="0" smtClean="0"/>
              <a:t>ремонт теплотрассы с. Григорьевское ул. Ленина,6, </a:t>
            </a:r>
          </a:p>
          <a:p>
            <a:r>
              <a:rPr lang="ru-RU" sz="2000" dirty="0" smtClean="0"/>
              <a:t>замена обрешетки котельная с. Григорьевская, ул. Чапаева, 5. </a:t>
            </a:r>
          </a:p>
          <a:p>
            <a:r>
              <a:rPr lang="ru-RU" sz="2000" dirty="0" smtClean="0"/>
              <a:t>приобретен насос на жилой дом ул. Матросова, 26 с. Григорьевское</a:t>
            </a:r>
          </a:p>
          <a:p>
            <a:r>
              <a:rPr lang="ru-RU" sz="2000" dirty="0" smtClean="0"/>
              <a:t>Приобретены двигатели, колосниковая решетка в котельную с. </a:t>
            </a:r>
            <a:r>
              <a:rPr lang="ru-RU" sz="2000" dirty="0" err="1" smtClean="0"/>
              <a:t>Мокино</a:t>
            </a:r>
            <a:endParaRPr lang="ru-RU" sz="2000" dirty="0" smtClean="0"/>
          </a:p>
          <a:p>
            <a:r>
              <a:rPr lang="ru-RU" sz="2000" dirty="0" smtClean="0"/>
              <a:t>утеплитель для обмотки теплотрасс с. </a:t>
            </a:r>
            <a:r>
              <a:rPr lang="ru-RU" sz="2000" dirty="0" err="1" smtClean="0"/>
              <a:t>Мокино</a:t>
            </a:r>
            <a:r>
              <a:rPr lang="ru-RU" sz="2000" dirty="0" smtClean="0"/>
              <a:t>, с. Григорьевское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493969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1271</TotalTime>
  <Words>872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Отчет ОБ исполнении бюджета григорьевского сельского поселения за 2017 год</vt:lpstr>
      <vt:lpstr>Демографическая ситуация</vt:lpstr>
      <vt:lpstr>БЮДЖЕТ</vt:lpstr>
      <vt:lpstr>недоимка</vt:lpstr>
      <vt:lpstr>БЮДЖЕТ</vt:lpstr>
      <vt:lpstr>Дорожное хозяйство</vt:lpstr>
      <vt:lpstr>Жилищное хозяйство</vt:lpstr>
      <vt:lpstr>Коммунальное хозяйство</vt:lpstr>
      <vt:lpstr>Коммунальное хозяйство</vt:lpstr>
      <vt:lpstr>Коммунальное хозяйство</vt:lpstr>
      <vt:lpstr>благоустройство</vt:lpstr>
      <vt:lpstr>Обращения граждан</vt:lpstr>
      <vt:lpstr>культура</vt:lpstr>
      <vt:lpstr>Спорт</vt:lpstr>
      <vt:lpstr>проекты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сельского поселения Аган за 2012 год</dc:title>
  <cp:lastModifiedBy>Admin</cp:lastModifiedBy>
  <cp:revision>103</cp:revision>
  <dcterms:modified xsi:type="dcterms:W3CDTF">2019-03-18T08:33:47Z</dcterms:modified>
</cp:coreProperties>
</file>