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8" r:id="rId3"/>
    <p:sldId id="320" r:id="rId4"/>
    <p:sldId id="381" r:id="rId5"/>
    <p:sldId id="379" r:id="rId6"/>
    <p:sldId id="382" r:id="rId7"/>
    <p:sldId id="383" r:id="rId8"/>
    <p:sldId id="384" r:id="rId9"/>
    <p:sldId id="385" r:id="rId10"/>
    <p:sldId id="390" r:id="rId11"/>
    <p:sldId id="386" r:id="rId12"/>
    <p:sldId id="387" r:id="rId13"/>
    <p:sldId id="391" r:id="rId14"/>
    <p:sldId id="388" r:id="rId15"/>
    <p:sldId id="392" r:id="rId16"/>
    <p:sldId id="389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CC"/>
    <a:srgbClr val="CCECFF"/>
    <a:srgbClr val="99CC00"/>
    <a:srgbClr val="BD1E03"/>
    <a:srgbClr val="E7FC9C"/>
    <a:srgbClr val="0099CC"/>
    <a:srgbClr val="00FFFF"/>
    <a:srgbClr val="F9AFE6"/>
    <a:srgbClr val="00FF99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06" autoAdjust="0"/>
    <p:restoredTop sz="82302" autoAdjust="0"/>
  </p:normalViewPr>
  <p:slideViewPr>
    <p:cSldViewPr>
      <p:cViewPr>
        <p:scale>
          <a:sx n="80" d="100"/>
          <a:sy n="80" d="100"/>
        </p:scale>
        <p:origin x="-69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2814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</a:t>
            </a:r>
            <a:r>
              <a:rPr lang="ru-RU" dirty="0" smtClean="0"/>
              <a:t>проектов </a:t>
            </a:r>
            <a:r>
              <a:rPr lang="ru-RU" dirty="0" smtClean="0">
                <a:solidFill>
                  <a:srgbClr val="FF0000"/>
                </a:solidFill>
              </a:rPr>
              <a:t>всего проектов </a:t>
            </a:r>
            <a:r>
              <a:rPr lang="ru-RU" dirty="0" smtClean="0"/>
              <a:t>(</a:t>
            </a:r>
            <a:r>
              <a:rPr lang="ru-RU" dirty="0"/>
              <a:t>шт.)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461757839925415"/>
          <c:y val="0.10360941696133381"/>
          <c:w val="0.84482086318774041"/>
          <c:h val="0.44325965697298009"/>
        </c:manualLayout>
      </c:layout>
      <c:barChart>
        <c:barDir val="col"/>
        <c:grouping val="clustered"/>
        <c:ser>
          <c:idx val="0"/>
          <c:order val="0"/>
          <c:tx>
            <c:strRef>
              <c:f>Лист1!$D$1</c:f>
              <c:strCache>
                <c:ptCount val="1"/>
                <c:pt idx="0">
                  <c:v>Количество проектов (шт.)3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Лист1!$C$2:$C$15</c:f>
              <c:strCache>
                <c:ptCount val="14"/>
                <c:pt idx="0">
                  <c:v>Создание детских/спорт площадок</c:v>
                </c:pt>
                <c:pt idx="1">
                  <c:v>Благоустройство парков, скверов</c:v>
                </c:pt>
                <c:pt idx="2">
                  <c:v>Ремонт Дома культуры</c:v>
                </c:pt>
                <c:pt idx="3">
                  <c:v>Ремонт водопроводов</c:v>
                </c:pt>
                <c:pt idx="4">
                  <c:v>Ремонт а/дорог</c:v>
                </c:pt>
                <c:pt idx="5">
                  <c:v>Памятники воинам ВОВ</c:v>
                </c:pt>
                <c:pt idx="6">
                  <c:v>Освещение</c:v>
                </c:pt>
                <c:pt idx="7">
                  <c:v>Ремонт тротуаров</c:v>
                </c:pt>
                <c:pt idx="8">
                  <c:v>Очистка территории, установка контейнеров под ТБО</c:v>
                </c:pt>
                <c:pt idx="9">
                  <c:v>Приобретение техники</c:v>
                </c:pt>
                <c:pt idx="10">
                  <c:v>Создание музейных экспозиций</c:v>
                </c:pt>
                <c:pt idx="11">
                  <c:v>Приобретение муз.инстр. </c:v>
                </c:pt>
                <c:pt idx="12">
                  <c:v>Обустройство родников</c:v>
                </c:pt>
                <c:pt idx="13">
                  <c:v>Пошив костюмов для ансамбля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162</c:v>
                </c:pt>
                <c:pt idx="1">
                  <c:v>90</c:v>
                </c:pt>
                <c:pt idx="2">
                  <c:v>43</c:v>
                </c:pt>
                <c:pt idx="3">
                  <c:v>34</c:v>
                </c:pt>
                <c:pt idx="4">
                  <c:v>32</c:v>
                </c:pt>
                <c:pt idx="5">
                  <c:v>29</c:v>
                </c:pt>
                <c:pt idx="6">
                  <c:v>21</c:v>
                </c:pt>
                <c:pt idx="7">
                  <c:v>16</c:v>
                </c:pt>
                <c:pt idx="8">
                  <c:v>11</c:v>
                </c:pt>
                <c:pt idx="9">
                  <c:v>10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</c:ser>
        <c:dLbls/>
        <c:axId val="71867776"/>
        <c:axId val="72201344"/>
      </c:barChart>
      <c:catAx>
        <c:axId val="71867776"/>
        <c:scaling>
          <c:orientation val="minMax"/>
        </c:scaling>
        <c:axPos val="b"/>
        <c:numFmt formatCode="#,##0.00" sourceLinked="0"/>
        <c:tickLblPos val="nextTo"/>
        <c:crossAx val="72201344"/>
        <c:crosses val="autoZero"/>
        <c:auto val="1"/>
        <c:lblAlgn val="ctr"/>
        <c:lblOffset val="100"/>
      </c:catAx>
      <c:valAx>
        <c:axId val="72201344"/>
        <c:scaling>
          <c:orientation val="minMax"/>
        </c:scaling>
        <c:axPos val="l"/>
        <c:majorGridlines/>
        <c:numFmt formatCode="General" sourceLinked="1"/>
        <c:tickLblPos val="nextTo"/>
        <c:crossAx val="718677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</a:t>
            </a:r>
            <a:r>
              <a:rPr lang="ru-RU" dirty="0" smtClean="0"/>
              <a:t>проектов, </a:t>
            </a:r>
            <a:r>
              <a:rPr lang="ru-RU" dirty="0" smtClean="0">
                <a:solidFill>
                  <a:srgbClr val="00B050"/>
                </a:solidFill>
              </a:rPr>
              <a:t>победивших в конкурсе</a:t>
            </a:r>
            <a:r>
              <a:rPr lang="ru-RU" dirty="0" smtClean="0"/>
              <a:t> (</a:t>
            </a:r>
            <a:r>
              <a:rPr lang="ru-RU" dirty="0"/>
              <a:t>шт.)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461757839925415"/>
          <c:y val="0.10360941696133381"/>
          <c:w val="0.84482086318774041"/>
          <c:h val="0.44325965697298003"/>
        </c:manualLayout>
      </c:layout>
      <c:barChart>
        <c:barDir val="col"/>
        <c:grouping val="clustered"/>
        <c:ser>
          <c:idx val="0"/>
          <c:order val="0"/>
          <c:tx>
            <c:strRef>
              <c:f>Лист1!$D$1</c:f>
              <c:strCache>
                <c:ptCount val="1"/>
                <c:pt idx="0">
                  <c:v>Количество проектов (шт.)2</c:v>
                </c:pt>
              </c:strCache>
            </c:strRef>
          </c:tx>
          <c:dLbls>
            <c:showVal val="1"/>
          </c:dLbls>
          <c:cat>
            <c:strRef>
              <c:f>Лист1!$C$2:$C$13</c:f>
              <c:strCache>
                <c:ptCount val="12"/>
                <c:pt idx="0">
                  <c:v>Создание детских/спорт площадок</c:v>
                </c:pt>
                <c:pt idx="1">
                  <c:v>Благоустройство парков, скверов</c:v>
                </c:pt>
                <c:pt idx="2">
                  <c:v>Ремонт Дома культуры</c:v>
                </c:pt>
                <c:pt idx="3">
                  <c:v>Ремонт тротуаров</c:v>
                </c:pt>
                <c:pt idx="4">
                  <c:v>Ремонт а/дорог</c:v>
                </c:pt>
                <c:pt idx="5">
                  <c:v>Освещение</c:v>
                </c:pt>
                <c:pt idx="6">
                  <c:v>Ремонт водопроводов</c:v>
                </c:pt>
                <c:pt idx="7">
                  <c:v>Памятники воинам ВОВ</c:v>
                </c:pt>
                <c:pt idx="8">
                  <c:v>Обустройство родников</c:v>
                </c:pt>
                <c:pt idx="9">
                  <c:v>Создание музейных экспозиций</c:v>
                </c:pt>
                <c:pt idx="10">
                  <c:v>Приобретение техники</c:v>
                </c:pt>
                <c:pt idx="11">
                  <c:v>Очистка территории, установка контейнеров под ТБО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25</c:v>
                </c:pt>
                <c:pt idx="1">
                  <c:v>19</c:v>
                </c:pt>
                <c:pt idx="2">
                  <c:v>11</c:v>
                </c:pt>
                <c:pt idx="3">
                  <c:v>9</c:v>
                </c:pt>
                <c:pt idx="4">
                  <c:v>6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/>
        <c:axId val="82764544"/>
        <c:axId val="82766080"/>
      </c:barChart>
      <c:catAx>
        <c:axId val="82764544"/>
        <c:scaling>
          <c:orientation val="minMax"/>
        </c:scaling>
        <c:axPos val="b"/>
        <c:numFmt formatCode="#,##0.00" sourceLinked="0"/>
        <c:tickLblPos val="nextTo"/>
        <c:crossAx val="82766080"/>
        <c:crosses val="autoZero"/>
        <c:auto val="1"/>
        <c:lblAlgn val="ctr"/>
        <c:lblOffset val="100"/>
      </c:catAx>
      <c:valAx>
        <c:axId val="82766080"/>
        <c:scaling>
          <c:orientation val="minMax"/>
        </c:scaling>
        <c:axPos val="l"/>
        <c:majorGridlines/>
        <c:numFmt formatCode="General" sourceLinked="1"/>
        <c:tickLblPos val="nextTo"/>
        <c:crossAx val="827645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0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E8669-C540-4BB2-811D-2A16581473C5}" type="datetimeFigureOut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7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4A11F-C6F3-4B24-ACD9-B3CFA1F891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8424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F41FA-8FB8-4BE5-A962-843F65C94628}" type="datetimeFigureOut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E1539-722A-43A3-AE24-3CADB4992A4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0945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sz="12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3430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204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162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450000" algn="just">
              <a:lnSpc>
                <a:spcPts val="1400"/>
              </a:lnSpc>
              <a:buFont typeface="Arial" panose="020B0604020202020204" pitchFamily="34" charset="0"/>
              <a:buNone/>
            </a:pPr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850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450000" algn="just">
              <a:lnSpc>
                <a:spcPts val="1400"/>
              </a:lnSpc>
              <a:buFont typeface="Arial" panose="020B0604020202020204" pitchFamily="34" charset="0"/>
              <a:buNone/>
            </a:pPr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5850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450000" algn="just">
              <a:lnSpc>
                <a:spcPts val="1400"/>
              </a:lnSpc>
              <a:buFont typeface="Arial" panose="020B0604020202020204" pitchFamily="34" charset="0"/>
              <a:buNone/>
            </a:pPr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850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7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742D9-6687-4E72-9DF0-1BAA62CF78F0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74F9-CB78-43BD-A741-584B481A4548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08601-4F55-4227-A9B9-E2F0B0131938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52B-08B9-4168-A833-EE57A43B7E78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26D4E-0C7C-47DE-85AA-D58D5CB8AD43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B76AE-ECC4-4620-97EF-4CACD6CE8140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BEE99-7C88-437B-A761-504B6956D319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499BC-DD28-49A8-92A8-388B440A23EF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81281-C3C4-4882-B002-AA8E9D266F9C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983F-2EB5-4F51-9359-91A4F484D219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38709-4793-4344-AB46-F3E5AB591A30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4DF860-22A2-4E99-9713-3CB4853B8CF9}" type="datetime1">
              <a:rPr lang="ru-RU" smtClean="0"/>
              <a:pPr/>
              <a:t>25.05.2017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506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7664" y="5589240"/>
            <a:ext cx="7406640" cy="93610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Министерство территориального развития </a:t>
            </a:r>
          </a:p>
          <a:p>
            <a:pPr algn="r"/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Пермского края</a:t>
            </a:r>
          </a:p>
          <a:p>
            <a:pPr algn="r"/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8457" y="3645024"/>
            <a:ext cx="8195543" cy="126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 descr="http://www.flatfish-ltd.co.uk/wp-content/uploads/2016/09/41d33ae044dc4c5567b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6033" y="199027"/>
            <a:ext cx="2283903" cy="171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37402" y="1964112"/>
            <a:ext cx="7511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конкурса проектов  инициативного бюджетирования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0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16991" y="791126"/>
            <a:ext cx="7579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краевого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-110573" y="2934765"/>
            <a:ext cx="2646667" cy="1210390"/>
            <a:chOff x="0" y="366098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366098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88417" y="454515"/>
              <a:ext cx="2850489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Сельские поселения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численностью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1000 до 2000 человек </a:t>
              </a: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483768" y="1268759"/>
            <a:ext cx="6660232" cy="5400601"/>
            <a:chOff x="3020487" y="-293817"/>
            <a:chExt cx="5616119" cy="4443332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3628943" y="-858148"/>
              <a:ext cx="4443332" cy="5571994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3020487" y="298629"/>
              <a:ext cx="5616119" cy="37656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11.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Кордонское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Кишертский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«Текущий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ремонт участка а/д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ул.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Бачурина»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991 990,79 руб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12.</a:t>
              </a:r>
              <a:r>
                <a:rPr lang="ru-RU" sz="1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Кордонское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(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Кишертский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 баллов «Текущий ремонт участка а/д по ул. Ленина» 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981 820 ,80 руб</a:t>
              </a:r>
              <a:r>
                <a:rPr lang="ru-RU" sz="1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13.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Посерское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баллов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«Ремонт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окон в </a:t>
              </a:r>
              <a:r>
                <a:rPr lang="ru-RU" sz="1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Посерском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ДК»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379 026,90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14.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Крыловское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Осинский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баллов «Аллея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памяти героев»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792 000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15.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Дубовское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(Березовский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баллов «Ремонт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памятника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ВВОВ 1941-1945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гг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344 709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16.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Юксеевское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Кочевский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54 балла «Обустройство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д/площадки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Дворик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детства»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495 000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17.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Касибское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(Соликамский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54 балла </a:t>
              </a:r>
              <a:r>
                <a:rPr lang="ru-RU" sz="16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Сохранение культурного наследия»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899 990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18.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Сенькинское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Добрянский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54 балла «Двигайся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больше-проживешь дольше»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433 100  руб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0" lvl="1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24781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16991" y="4204029"/>
            <a:ext cx="1502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4781" y="5107670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14,52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16991" y="5107668"/>
            <a:ext cx="1502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1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43608" y="766674"/>
            <a:ext cx="7579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краевого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-26500" y="2530384"/>
            <a:ext cx="2726292" cy="1272508"/>
            <a:chOff x="0" y="366098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366098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88417" y="454515"/>
              <a:ext cx="2850489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Сельские поселения с численностью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2000 до 5000 человек </a:t>
              </a:r>
              <a:endParaRPr lang="ru-RU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483766" y="1314349"/>
            <a:ext cx="6660234" cy="5496561"/>
            <a:chOff x="2951047" y="-211733"/>
            <a:chExt cx="5689183" cy="3836535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3877370" y="-1138056"/>
              <a:ext cx="3836535" cy="5689181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2951049" y="761662"/>
              <a:ext cx="5689181" cy="2764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Родниковское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(Соликамский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«Организация 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культурно-досугового 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центра 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 с. Родники»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1724 845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Трольжанское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(Кунгурский МР)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Ремонт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водопровода по </a:t>
              </a:r>
              <a:r>
                <a:rPr lang="ru-RU" sz="1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ул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Ленина в с.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Троельга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1 746 729,89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Большеусинское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Куединский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</a:t>
              </a:r>
              <a:r>
                <a:rPr lang="ru-RU" sz="16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Стадион </a:t>
              </a:r>
              <a:r>
                <a:rPr lang="ru-RU" sz="1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Олимпик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1980 000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Юговское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(Пермский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«Чистый 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юг»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1 168 298 </a:t>
              </a:r>
              <a:r>
                <a:rPr lang="ru-RU" sz="1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</a:t>
              </a:r>
              <a:r>
                <a:rPr lang="ru-RU" sz="10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Верхнекалинское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</a:t>
              </a:r>
              <a:r>
                <a:rPr lang="ru-RU" sz="16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Детская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игровая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площадка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Крылатые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качели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д.Салматово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449 998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Верхнекалинское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баллов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«Детская 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игровая площадка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Веселое 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детство д. </a:t>
              </a:r>
              <a:r>
                <a:rPr lang="ru-RU" sz="1400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Копально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449 273,79 руб. 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Краснослудское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Добрянский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)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баллов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«Вода-это жизнь» 1 544 999,97руб.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Верхнекалинское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«Установка  контейнеров площадок под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ТКО в с. Верхнее Калино»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263 674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Зюкайское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Верещагинский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Сады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 парки на радость людям»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1 956 174руб.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Верх-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Иньвенское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Кудымкарский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53 балла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Площадка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для активного отдыха»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898 510,36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Юговское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(Пермский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52 балла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Безопасный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юг»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564 411,85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Осинцевское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Кишертский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52 балла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Центр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культуры»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(Ремонт клуба в с.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Осинцево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)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511 400 </a:t>
              </a:r>
              <a:r>
                <a:rPr lang="ru-RU" sz="1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</a:t>
              </a:r>
              <a:endPara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Асовское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(Березовский МР)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50 баллов «Детская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площадка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Дворик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детства»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324 993руб.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24781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16991" y="4204029"/>
            <a:ext cx="1502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4781" y="5107670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13,58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16991" y="5107668"/>
            <a:ext cx="1502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20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59632" y="991901"/>
            <a:ext cx="7579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краевого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-47704" y="2852934"/>
            <a:ext cx="2411760" cy="1272508"/>
            <a:chOff x="0" y="366098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366098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88417" y="454515"/>
              <a:ext cx="2850489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Сельские поселения с численностью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5000 и выше </a:t>
              </a: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411760" y="1052737"/>
            <a:ext cx="6644740" cy="5760640"/>
            <a:chOff x="2813595" y="-293818"/>
            <a:chExt cx="5652625" cy="4757444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3261186" y="-741409"/>
              <a:ext cx="4757443" cy="5652625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2813595" y="2308687"/>
              <a:ext cx="5652624" cy="2154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Юго-Камское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58 баллов «По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ремонту входной и наружных стен здания Дома 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культуры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Вход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разрешается! Шаг в культуру!»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616 500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Култаевское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Возродим наш стадион вместе»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477 000 руб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Ключевское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Интерактивная выставочная площадка Посиделки в русской избе»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933 919,02 руб., 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Гамовское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«Тропа здоровья»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1 485 000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Лобановское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«Парк культуры и отдыха»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665 000 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ултаевское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«Пешеходная дорожка Безопасный путь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820 071  </a:t>
              </a:r>
              <a:r>
                <a:rPr lang="ru-RU" sz="1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Сылвенское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«Дворик детства»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499 500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Березовское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(Березовский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Благоустройство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уличной спортивно-игровой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площадки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Дворик детства»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437 659,20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Усть-Кишертское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Кишермский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Ремонт части а/д в с. Усть-Кишерть, по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ул. Аксенова»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1059 072,30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AutoNum type="arabicPeriod"/>
              </a:pPr>
              <a:r>
                <a:rPr lang="ru-RU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Лобановское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«Парк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Мулянки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.-Мой зеленый.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Родной»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668 000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4994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18109" y="4204029"/>
            <a:ext cx="1293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303" y="5107669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10,78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58176" y="5107667"/>
            <a:ext cx="1253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63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59632" y="991901"/>
            <a:ext cx="7579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краевого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-47704" y="2852934"/>
            <a:ext cx="2411760" cy="1272508"/>
            <a:chOff x="0" y="366098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366098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88417" y="454515"/>
              <a:ext cx="2850489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Сельские поселения с численностью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5000 и выше </a:t>
              </a: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411760" y="1052737"/>
            <a:ext cx="6644740" cy="5760640"/>
            <a:chOff x="2813595" y="-293818"/>
            <a:chExt cx="5652625" cy="4757444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3261186" y="-741409"/>
              <a:ext cx="4757443" cy="5652625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2813595" y="2308687"/>
              <a:ext cx="5652624" cy="2154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11.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Култаевское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Строительство д/игр площадки Здоровье»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290 196 руб. 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12.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Ключевское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«Татарский дом </a:t>
              </a:r>
              <a:r>
                <a:rPr lang="ru-RU" sz="1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Аулак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Эй»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717 095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13.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Усть-Качкинское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(Пермский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Дорога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 дому»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853 186,85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14.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Менделеевское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</a:t>
              </a:r>
              <a:r>
                <a:rPr lang="ru-RU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«Доступные тренажеры»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193 999 руб. 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15.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Менделеевское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54 балла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Спортивно-игровая площадка в с Азово»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197 758,80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16.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Култаевское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53 балла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Устройство детской игровой площадки Островок детства»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330 885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17.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Усть-Кишертское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52 балла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Ремонт части а/д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 с. Усть-Кишерть по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ул. </a:t>
              </a:r>
              <a:r>
                <a:rPr lang="ru-RU" sz="1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Сылвенская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», в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т.ч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 К домам №№50,52,52а,52б, 54,56 а 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538 414,20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endPara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4994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18109" y="4204029"/>
            <a:ext cx="1293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303" y="5107669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10,78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58176" y="5107667"/>
            <a:ext cx="1253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5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05880" y="872594"/>
            <a:ext cx="7579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краевого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1" y="2818654"/>
            <a:ext cx="2134348" cy="1272508"/>
            <a:chOff x="-624983" y="366097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-624983" y="366097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-448149" y="454515"/>
              <a:ext cx="2760101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Муниципальные районы </a:t>
              </a: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051720" y="1395815"/>
            <a:ext cx="7056783" cy="5462188"/>
            <a:chOff x="2688895" y="-293816"/>
            <a:chExt cx="5854489" cy="4673495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3340915" y="-822790"/>
              <a:ext cx="4673495" cy="5731443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2688895" y="2108916"/>
              <a:ext cx="5854489" cy="22707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Горнозаводский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58 баллов «Новое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лицо спортивной школы»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1 121 850 </a:t>
              </a:r>
              <a:r>
                <a:rPr lang="ru-RU" sz="1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</a:t>
              </a:r>
              <a:endPara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Горнозаводский 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58 баллов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Территрия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бассейна-мечты реальность»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453 600 руб.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Октябрьский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«Здоровые дети-счастливые родители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1147 060 руб.</a:t>
              </a:r>
              <a:endPara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Октябрьский 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Школа-территория широких возможностей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1215 000 руб.</a:t>
              </a:r>
              <a:endPara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Октябрьский МР</a:t>
              </a:r>
              <a:r>
                <a:rPr lang="ru-RU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Территория детства»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629 999,97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Юрлинский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</a:t>
              </a:r>
              <a:r>
                <a:rPr lang="ru-RU" sz="10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Асфальтирование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катка на межшкольном 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стадионе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   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1 180 251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Осинский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«Сквер </a:t>
              </a:r>
              <a:r>
                <a:rPr lang="ru-RU" sz="1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Витуса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Беренга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3 617 775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Кишертский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Устройство комплексной площадки в с. Усть-Кишерть для досуга детей и взрослых 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Сокровище нации»»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2 016 784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Юсьвинский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«Обустройство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катка»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1 149 236,67руб.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Горнозаводский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«Островок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культуры»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453 744 руб.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4994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18109" y="4204029"/>
            <a:ext cx="1293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303" y="5107669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25,8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58176" y="5107667"/>
            <a:ext cx="1253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4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05880" y="872594"/>
            <a:ext cx="7579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краевого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1" y="2818654"/>
            <a:ext cx="2134348" cy="1272508"/>
            <a:chOff x="-624983" y="366097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-624983" y="366097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-448149" y="454515"/>
              <a:ext cx="2760101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Муниципальные районы </a:t>
              </a: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051720" y="1395815"/>
            <a:ext cx="7056783" cy="5462188"/>
            <a:chOff x="2688895" y="-293816"/>
            <a:chExt cx="5854489" cy="4673495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3340915" y="-822790"/>
              <a:ext cx="4673495" cy="5731443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2688895" y="2108916"/>
              <a:ext cx="5854489" cy="22707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11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Юсьвинский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«Сельский 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парк культуры и отдыха»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2 430 000 </a:t>
              </a:r>
              <a:r>
                <a:rPr lang="ru-RU" sz="1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12. Чусовской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Создание нового общественного пространства по проекту «Городская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площадь»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 благоустройство территории вокруг нее (аллея, зона экономической эффективности)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3 996 000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13. Ильинский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«Ремонт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фасада здания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Ильинского Дома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культуры»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2 756 448 руб. 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14.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Нытвенский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баллов «Благоустройство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д/лагеря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отдыха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Гагаринец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1 993 567,94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15.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Юрлинский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баллов «Устройство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тротуара по ул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Кувинская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с. Юрла в железобетонном исполнении»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944 118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16.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Еловский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50 баллов «По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дорожке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-в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дивный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сад!»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450 000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17. Ильинский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49 баллов «Страна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под названием Детство»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144 000 руб.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18.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Горнозаводский 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48 баллов «Теплый дом»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104 400 руб.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4994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18109" y="4204029"/>
            <a:ext cx="1293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303" y="5107669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25,8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58176" y="5107667"/>
            <a:ext cx="1253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5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59632" y="991901"/>
            <a:ext cx="7579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краевого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182588" y="2839987"/>
            <a:ext cx="2726292" cy="1272508"/>
            <a:chOff x="0" y="366098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366098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88417" y="454515"/>
              <a:ext cx="2850489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Городские округа </a:t>
              </a:r>
              <a:endParaRPr lang="ru-RU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168285" y="2495372"/>
            <a:ext cx="5868212" cy="3957964"/>
            <a:chOff x="2581649" y="-293819"/>
            <a:chExt cx="6288542" cy="6084132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2683854" y="-396024"/>
              <a:ext cx="6084132" cy="6288541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2666978" y="3244447"/>
              <a:ext cx="6203213" cy="1473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Соликамский городской округ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52 балла «Благоустройство пешеходной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лестницы и прилегающей к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ней территории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парковой зоны по проспекту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Юбилейному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            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1 122 125,87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Соликамский городской округ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51 балл «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Доступный спорт»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1 349 899,94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  <a:endPara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Городской округ-город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Кудымкар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44 балла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«Обустройство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зоны отдыха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детей площадки отдыхаем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всей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семьей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во дворе дома № 17 по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ул.Плеханова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900 000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Лысьвенский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городской округ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43 балла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«Создание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спортивной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площадки 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Олимпиец в д.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Липовая-1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1 170 890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4994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4207533"/>
            <a:ext cx="1293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303" y="5107669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4,54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28343" y="5107666"/>
            <a:ext cx="1253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3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2</a:t>
            </a:fld>
            <a:endParaRPr lang="ru-RU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435608" y="44624"/>
            <a:ext cx="7498080" cy="7200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800" b="1" dirty="0" smtClean="0">
                <a:solidFill>
                  <a:srgbClr val="00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критерии оценки проектов </a:t>
            </a:r>
            <a:endParaRPr lang="ru-RU" sz="1800" b="1" dirty="0">
              <a:solidFill>
                <a:srgbClr val="0066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35608" y="683940"/>
            <a:ext cx="655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1161334" y="1179239"/>
            <a:ext cx="2762593" cy="839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 ПРОЕКТА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3968" y="862739"/>
            <a:ext cx="4752528" cy="14722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финансирования проекта за счет бюджета муниципального образования, средств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 (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населения) и организаций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10800000" flipH="1" flipV="1">
            <a:off x="1135627" y="2924944"/>
            <a:ext cx="276259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НАСЕЛЕНИЯ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3968" y="2694610"/>
            <a:ext cx="4752528" cy="1872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1.Освещение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проекте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СМИ;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Проведение предварительных собраний;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населения (неоплачиваемый труд, материалы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проекта); 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Количество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благополучателей от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48480" y="5013176"/>
            <a:ext cx="27368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ПРОЕКТА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3968" y="4869160"/>
            <a:ext cx="4752528" cy="15121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«Срок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жизни» результатов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проекта; </a:t>
            </a:r>
          </a:p>
          <a:p>
            <a:pPr algn="just"/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Будущее содержание реализованного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11403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35608" y="274638"/>
            <a:ext cx="7498080" cy="6340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1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00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конкурса проектов инициативного бюджетирования</a:t>
            </a:r>
          </a:p>
          <a:p>
            <a:endParaRPr lang="ru-RU" sz="1800" b="1" dirty="0">
              <a:solidFill>
                <a:srgbClr val="0099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27280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322" y="29704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905049" y="5161582"/>
            <a:ext cx="136815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85,8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1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1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8144" y="3157661"/>
            <a:ext cx="13681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270,7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1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752" y="5333289"/>
            <a:ext cx="107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 проектов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1655" y="2060848"/>
            <a:ext cx="3000983" cy="300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7115" y="1098390"/>
            <a:ext cx="2040789" cy="83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4001" y="1175445"/>
            <a:ext cx="21209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57996"/>
            <a:ext cx="96361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907204"/>
            <a:ext cx="2273820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5856" y="5193415"/>
            <a:ext cx="100647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788752" y="3242299"/>
            <a:ext cx="1079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Допущено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1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</a:t>
            </a:fld>
            <a:endParaRPr lang="ru-RU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75656" y="202630"/>
            <a:ext cx="7498080" cy="6340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800" b="1" dirty="0" smtClean="0">
                <a:solidFill>
                  <a:srgbClr val="00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реализации проектов инициативного бюджетирования</a:t>
            </a:r>
            <a:endParaRPr lang="ru-RU" sz="1800" b="1" dirty="0">
              <a:solidFill>
                <a:srgbClr val="676A55">
                  <a:satMod val="130000"/>
                </a:srgb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75656" y="836712"/>
            <a:ext cx="7200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150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652120" y="1268760"/>
            <a:ext cx="3202230" cy="493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подано 462 заявки (проекта) 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xmlns="" val="2433097960"/>
              </p:ext>
            </p:extLst>
          </p:nvPr>
        </p:nvGraphicFramePr>
        <p:xfrm>
          <a:off x="1140246" y="2132856"/>
          <a:ext cx="77141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8970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75656" y="202630"/>
            <a:ext cx="7498080" cy="6340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800" b="1" dirty="0" smtClean="0">
                <a:solidFill>
                  <a:srgbClr val="00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муниципальных образований - победителей</a:t>
            </a:r>
            <a:endParaRPr lang="ru-RU" sz="1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75656" y="836712"/>
            <a:ext cx="7200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150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0870310"/>
              </p:ext>
            </p:extLst>
          </p:nvPr>
        </p:nvGraphicFramePr>
        <p:xfrm>
          <a:off x="1326380" y="1268760"/>
          <a:ext cx="7499351" cy="3773982"/>
        </p:xfrm>
        <a:graphic>
          <a:graphicData uri="http://schemas.openxmlformats.org/drawingml/2006/table">
            <a:tbl>
              <a:tblPr/>
              <a:tblGrid>
                <a:gridCol w="5117061"/>
                <a:gridCol w="1215454"/>
                <a:gridCol w="1166836"/>
              </a:tblGrid>
              <a:tr h="811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Группа муниципального образования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проектов (шт.)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субсидии (млн.руб)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Городские поселения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поселения с численностью до 1000 чел.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5,97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поселения с численностью от 1000 до 2000 чел.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14,52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поселения с численностью от 2000 до 5000 чел.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13,58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0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поселения с численностью от 5000 чел и выше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10,78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Муниципальные районы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Городские округа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4,54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Всего: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85,69</a:t>
                      </a:r>
                    </a:p>
                  </a:txBody>
                  <a:tcPr marL="9116" marR="9116" marT="9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98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6</a:t>
            </a:fld>
            <a:endParaRPr lang="ru-RU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75656" y="202630"/>
            <a:ext cx="7498080" cy="6340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b="1" dirty="0" smtClean="0">
                <a:solidFill>
                  <a:srgbClr val="00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реализации проектов инициативного бюджетирования</a:t>
            </a:r>
            <a:endParaRPr lang="ru-RU" sz="1600" b="1" dirty="0">
              <a:solidFill>
                <a:srgbClr val="676A55">
                  <a:satMod val="130000"/>
                </a:srgb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75656" y="836712"/>
            <a:ext cx="7200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150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652120" y="1268760"/>
            <a:ext cx="3202230" cy="493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победило 89 проектов</a:t>
            </a:r>
          </a:p>
        </p:txBody>
      </p:sp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xmlns="" val="3599101797"/>
              </p:ext>
            </p:extLst>
          </p:nvPr>
        </p:nvGraphicFramePr>
        <p:xfrm>
          <a:off x="1140246" y="2132856"/>
          <a:ext cx="77141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5127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968376" y="991901"/>
            <a:ext cx="5871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4" descr="http://sageclarity.com/production/wp-content/uploads/2014/09/Crossing-the-FInish-Line-canstockphoto127619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91901"/>
            <a:ext cx="1515330" cy="11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-31506" y="2348667"/>
            <a:ext cx="2726292" cy="1667224"/>
            <a:chOff x="0" y="366098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366098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88417" y="454515"/>
              <a:ext cx="2850489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Городские поселения</a:t>
              </a:r>
              <a:endParaRPr lang="ru-RU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846970" y="1515121"/>
            <a:ext cx="6261534" cy="5154239"/>
            <a:chOff x="3064613" y="216856"/>
            <a:chExt cx="5478773" cy="3407945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4100027" y="-818558"/>
              <a:ext cx="3407945" cy="5478773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3064613" y="216857"/>
              <a:ext cx="5478772" cy="33603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kern="1200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</a:t>
              </a:r>
              <a:r>
                <a:rPr lang="ru-RU" sz="2000" kern="1200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 </a:t>
              </a:r>
              <a:r>
                <a:rPr lang="ru-RU" sz="2000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Уральское ГП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58 баллов </a:t>
              </a:r>
              <a:r>
                <a:rPr lang="ru-RU" sz="16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Спортивной площадке быть!»</a:t>
              </a:r>
            </a:p>
            <a:p>
              <a:pPr marL="0" lvl="1" defTabSz="622300" rtl="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857 532 </a:t>
              </a:r>
              <a:r>
                <a:rPr lang="ru-RU" sz="16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руб.</a:t>
              </a:r>
              <a:endParaRPr lang="ru-RU" sz="2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2</a:t>
              </a:r>
              <a:r>
                <a: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Нытвенское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ГП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58 баллов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«Ремонт тротуара по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пр.Ленина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, </a:t>
              </a:r>
              <a:b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</a:b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 центральная аллея»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1 980 000 руб. 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3. Город Чусовой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58 баллов «</a:t>
              </a:r>
              <a:r>
                <a:rPr lang="ru-RU" sz="1400" i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Сквер Земля Ермака» </a:t>
              </a:r>
              <a:r>
                <a:rPr lang="ru-RU" sz="14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1 997 000 руб.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4.</a:t>
              </a:r>
              <a:r>
                <a: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Очерское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ГП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58 баллов «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Очерская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жемчужина»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1 980 000 руб.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5.</a:t>
              </a:r>
              <a:r>
                <a:rPr lang="ru-RU" sz="20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Горнозаводское 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ГП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58 баллов «Рябиновая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Аллея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1 799 624</a:t>
              </a:r>
              <a:r>
                <a:rPr lang="ru-RU" sz="1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руб. </a:t>
              </a:r>
              <a:endParaRPr lang="ru-RU" sz="1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6. 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Горнозаводское 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ГП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58 баллов «Площадка для выгула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 дрессировки  собак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135 000 руб. </a:t>
              </a:r>
              <a:endPara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7.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Чернушинское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ГП</a:t>
              </a:r>
              <a:r>
                <a: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Давняя мечта»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891 170 руб.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8.</a:t>
              </a:r>
              <a:r>
                <a:rPr lang="ru-RU" sz="20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2000" b="1" kern="1200" dirty="0" err="1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Осинское</a:t>
              </a:r>
              <a:r>
                <a:rPr lang="ru-RU" sz="2000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ГП</a:t>
              </a:r>
              <a:r>
                <a:rPr lang="ru-RU" sz="20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</a:t>
              </a:r>
              <a:r>
                <a:rPr lang="ru-RU" sz="1400" i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«Освещение дворцово-паркового комплекса»</a:t>
              </a:r>
              <a:r>
                <a:rPr lang="ru-RU" sz="14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 419 500,80 руб. 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9.</a:t>
              </a:r>
              <a:r>
                <a: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Краснокамское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ГП</a:t>
              </a:r>
              <a:r>
                <a: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Дорога к храму» </a:t>
              </a:r>
              <a:r>
                <a:rPr lang="ru-RU" sz="1400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450 000 руб.</a:t>
              </a: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216991" y="4204029"/>
            <a:ext cx="1502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4781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4781" y="5107670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10,5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16991" y="5107668"/>
            <a:ext cx="1502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59632" y="991901"/>
            <a:ext cx="7579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краевого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19844" y="2305258"/>
            <a:ext cx="2726292" cy="1667224"/>
            <a:chOff x="0" y="366098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366098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88417" y="454515"/>
              <a:ext cx="2850489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Сельские поселения с численностью 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1000 человек </a:t>
              </a:r>
              <a:endParaRPr lang="ru-RU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847604" y="1466268"/>
            <a:ext cx="6296395" cy="5383585"/>
            <a:chOff x="3053155" y="-426805"/>
            <a:chExt cx="5570525" cy="4036589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3833234" y="-1206883"/>
              <a:ext cx="3918618" cy="5478773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3053155" y="-116114"/>
              <a:ext cx="5570525" cy="37258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342900" lvl="1" indent="-3429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Андреевское СП (</a:t>
              </a:r>
              <a:r>
                <a:rPr lang="ru-RU" b="1" kern="1200" dirty="0" err="1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Оханский</a:t>
              </a:r>
              <a:r>
                <a:rPr lang="ru-RU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«В нашей деревне огни не погашены…» </a:t>
              </a:r>
              <a:r>
                <a:rPr lang="ru-RU" sz="14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1 078 000 руб.</a:t>
              </a:r>
            </a:p>
            <a:p>
              <a:pPr marL="342900" lvl="1" indent="-3429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Биявашское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(Октябрьский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баллов «Текущий ремонт сетей водопровода в с.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Бияваш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557 954,86 руб.</a:t>
              </a:r>
            </a:p>
            <a:p>
              <a:pPr marL="342900" lvl="1" indent="-3429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b="1" kern="1200" dirty="0" err="1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Постаноговское</a:t>
              </a:r>
              <a:r>
                <a:rPr lang="ru-RU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(</a:t>
              </a:r>
              <a:r>
                <a:rPr lang="ru-RU" b="1" kern="1200" dirty="0" err="1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Нытвенский</a:t>
              </a:r>
              <a:r>
                <a:rPr lang="ru-RU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баллов «Детская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игровая и спортивная </a:t>
              </a:r>
              <a:r>
                <a:rPr lang="ru-RU" sz="1400" i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площадка в </a:t>
              </a:r>
              <a:r>
                <a:rPr lang="ru-RU" sz="1400" i="1" kern="1200" dirty="0" err="1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д.Постаноги</a:t>
              </a:r>
              <a:r>
                <a:rPr lang="ru-RU" sz="1400" i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721 668 </a:t>
              </a:r>
              <a:r>
                <a:rPr lang="ru-RU" sz="1400" kern="1200" dirty="0" err="1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</a:t>
              </a:r>
              <a:r>
                <a:rPr lang="ru-RU" sz="14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 startAt="4"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Постаноговское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Нытвенский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баллов «Детская игровая и спортивная площадка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 </a:t>
              </a:r>
              <a:r>
                <a:rPr lang="ru-RU" sz="1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kern="1200" dirty="0" err="1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д.Заполье</a:t>
              </a:r>
              <a:r>
                <a:rPr lang="ru-RU" sz="1400" i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736 574 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 startAt="5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Русско-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Сарсинское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(Октябрьский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55 баллов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«Приобретение снегоуборочной техники» 1 944 000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 startAt="5"/>
              </a:pPr>
              <a:r>
                <a:rPr lang="ru-RU" b="1" kern="1200" dirty="0" err="1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Медведкинское</a:t>
              </a:r>
              <a:r>
                <a:rPr lang="ru-RU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(Горнозаводский МР) </a:t>
              </a:r>
              <a:r>
                <a:rPr lang="ru-RU" sz="14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«Создание детской игровой площадки» 54 балла 87 300 руб. 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 startAt="5"/>
              </a:pPr>
              <a:r>
                <a:rPr lang="ru-RU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Верх-</a:t>
              </a:r>
              <a:r>
                <a:rPr lang="ru-RU" b="1" kern="1200" dirty="0" err="1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Тюшевское</a:t>
              </a:r>
              <a:r>
                <a:rPr lang="ru-RU" b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(Октябрьский МР) </a:t>
              </a:r>
              <a:r>
                <a:rPr lang="ru-RU" sz="1400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52 балла </a:t>
              </a:r>
              <a:r>
                <a:rPr lang="ru-RU" sz="1400" i="1" kern="12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«За культуру-всем селом» 428 233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 startAt="5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Сосновское СП (Березовский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52 балла «Чистая вода» ремонт водопроводной сети в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с.Сосновка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 ул. Полевая» 288 252,90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 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 startAt="5"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Сосновское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(Березовский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50 баллов «Безопасный  доступ  к социальным объектам» 64 836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 startAt="5"/>
              </a:pPr>
              <a:r>
                <a: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Филатовское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(Ильинский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50 баллов «Климат-контроль на 5+!» 70 065 </a:t>
              </a:r>
              <a:r>
                <a:rPr lang="ru-RU" sz="1400" i="1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руб.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24781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16991" y="4204029"/>
            <a:ext cx="1502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4781" y="5107670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5,97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16991" y="5107668"/>
            <a:ext cx="1502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88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36"/>
            <a:ext cx="684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16991" y="791126"/>
            <a:ext cx="7579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краевого конкурсного отбора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8109" y="88730"/>
            <a:ext cx="7560840" cy="7920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0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00436" y="189347"/>
            <a:ext cx="7498080" cy="63408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66CC"/>
                </a:solidFill>
                <a:effectLst/>
              </a:rPr>
              <a:t>Поддержка </a:t>
            </a:r>
            <a:r>
              <a:rPr lang="ru-RU" sz="1600" b="1" dirty="0">
                <a:solidFill>
                  <a:srgbClr val="0066CC"/>
                </a:solidFill>
                <a:effectLst/>
              </a:rPr>
              <a:t>инициатив граждан – приоритетное направление деятельности </a:t>
            </a:r>
            <a:r>
              <a:rPr lang="ru-RU" sz="1600" b="1" dirty="0" smtClean="0">
                <a:solidFill>
                  <a:srgbClr val="0066CC"/>
                </a:solidFill>
                <a:effectLst/>
              </a:rPr>
              <a:t>Правительства</a:t>
            </a:r>
            <a:endParaRPr lang="ru-RU" sz="1400" b="1" dirty="0">
              <a:solidFill>
                <a:srgbClr val="0066CC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5656" y="836712"/>
            <a:ext cx="74168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-110573" y="2934765"/>
            <a:ext cx="2646667" cy="1210390"/>
            <a:chOff x="0" y="366098"/>
            <a:chExt cx="3027323" cy="18112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366098"/>
              <a:ext cx="3027323" cy="181124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88417" y="454515"/>
              <a:ext cx="2850489" cy="1634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Сельские поселения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численностью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1000 до 2000 человек </a:t>
              </a: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483768" y="1268759"/>
            <a:ext cx="6660232" cy="5400601"/>
            <a:chOff x="3020487" y="-293817"/>
            <a:chExt cx="5616119" cy="4443332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3628943" y="-858148"/>
              <a:ext cx="4443332" cy="5571994"/>
            </a:xfrm>
            <a:prstGeom prst="round2SameRect">
              <a:avLst/>
            </a:prstGeom>
            <a:solidFill>
              <a:schemeClr val="bg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3020487" y="654094"/>
              <a:ext cx="5616119" cy="34102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Крыловское СП 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Осинский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«От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мечты к реальности»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1188 000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Богородское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(Октябрьский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«И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подвиг бессмертен, и память жива»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1 080 000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Покчинское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(Чердынский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«Благоустройство-дело техники!»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1 897 200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Басинское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(Октябрьский МР)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«Где тепло и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светло отдыхается легко»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378 195,18 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руб. 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Басинское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(Октябрьский МР)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«Оконце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349 659,25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Гремячинское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Осинский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Восстановление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противопожарного  водоема и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благоустройство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прилагающей территории» 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968 994,90 руб.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Гремячинское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Осинский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Святой источник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Пантелеймона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Целителя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900 000  руб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Дивьинское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Добрянский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</a:t>
              </a:r>
              <a:r>
                <a:rPr lang="ru-RU" sz="16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Вода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источник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жизни!»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562 000 руб.  </a:t>
              </a: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Дивьинское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(</a:t>
              </a: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Добрянский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МР)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57 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Детям -чистая вода!»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310 182 руб.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AutoNum type="arabicPeriod"/>
              </a:pPr>
              <a:r>
                <a:rPr lang="ru-RU" sz="16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Кляповское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СП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(Березовский МР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56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баллов «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Выполнение 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ямочного ремонта  асфальтобетонного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покрытия участка дороги </a:t>
              </a:r>
              <a:r>
                <a:rPr lang="ru-RU" sz="1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ул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 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Мичурина,15 </a:t>
              </a:r>
              <a:r>
                <a:rPr lang="ru-RU" sz="1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д.Кляпово</a:t>
              </a:r>
              <a:r>
                <a:rPr lang="ru-RU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» 1 574 345,70 руб</a:t>
              </a:r>
              <a:r>
                <a:rPr lang="ru-RU" sz="1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.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24781" y="407939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16991" y="4204029"/>
            <a:ext cx="1502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4781" y="5107670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14,52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16991" y="5107668"/>
            <a:ext cx="1502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35083</TotalTime>
  <Words>2010</Words>
  <Application>Microsoft Office PowerPoint</Application>
  <PresentationFormat>Экран (4:3)</PresentationFormat>
  <Paragraphs>334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Поддержка инициатив граждан – приоритетное направление деятельности Правительства</vt:lpstr>
      <vt:lpstr>Поддержка инициатив граждан – приоритетное направление деятельности Правительства</vt:lpstr>
      <vt:lpstr>Поддержка инициатив граждан – приоритетное направление деятельности Правительства</vt:lpstr>
      <vt:lpstr>Поддержка инициатив граждан – приоритетное направление деятельности Правительства</vt:lpstr>
      <vt:lpstr>Поддержка инициатив граждан – приоритетное направление деятельности Правительства</vt:lpstr>
      <vt:lpstr>Поддержка инициатив граждан – приоритетное направление деятельности Правительства</vt:lpstr>
      <vt:lpstr>Поддержка инициатив граждан – приоритетное направление деятельности Правительства</vt:lpstr>
      <vt:lpstr>Поддержка инициатив граждан – приоритетное направление деятельности Правительства</vt:lpstr>
      <vt:lpstr>Поддержка инициатив граждан – приоритетное направление деятельности Правительства</vt:lpstr>
      <vt:lpstr>Поддержка инициатив граждан – приоритетное направление деятельности Правительства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мероприятиях Министерства территориального развития Пермского края,  направленных на развитие и поддержку территориального общественного самоуправления  на 2015-2017гг.</dc:title>
  <dc:creator>Худякова Элина Александровна</dc:creator>
  <cp:lastModifiedBy>1</cp:lastModifiedBy>
  <cp:revision>1756</cp:revision>
  <cp:lastPrinted>2017-05-24T08:51:54Z</cp:lastPrinted>
  <dcterms:created xsi:type="dcterms:W3CDTF">2015-01-27T04:32:58Z</dcterms:created>
  <dcterms:modified xsi:type="dcterms:W3CDTF">2017-05-25T03:50:14Z</dcterms:modified>
</cp:coreProperties>
</file>