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58"/>
  </p:notesMasterIdLst>
  <p:sldIdLst>
    <p:sldId id="455" r:id="rId3"/>
    <p:sldId id="456" r:id="rId4"/>
    <p:sldId id="457" r:id="rId5"/>
    <p:sldId id="458" r:id="rId6"/>
    <p:sldId id="461" r:id="rId7"/>
    <p:sldId id="462" r:id="rId8"/>
    <p:sldId id="463" r:id="rId9"/>
    <p:sldId id="464" r:id="rId10"/>
    <p:sldId id="465" r:id="rId11"/>
    <p:sldId id="466" r:id="rId12"/>
    <p:sldId id="467" r:id="rId13"/>
    <p:sldId id="468" r:id="rId14"/>
    <p:sldId id="470" r:id="rId15"/>
    <p:sldId id="471" r:id="rId16"/>
    <p:sldId id="472" r:id="rId17"/>
    <p:sldId id="473" r:id="rId18"/>
    <p:sldId id="469" r:id="rId19"/>
    <p:sldId id="459" r:id="rId20"/>
    <p:sldId id="474" r:id="rId21"/>
    <p:sldId id="475" r:id="rId22"/>
    <p:sldId id="476" r:id="rId23"/>
    <p:sldId id="477" r:id="rId24"/>
    <p:sldId id="478" r:id="rId25"/>
    <p:sldId id="479" r:id="rId26"/>
    <p:sldId id="480" r:id="rId27"/>
    <p:sldId id="460" r:id="rId28"/>
    <p:sldId id="485" r:id="rId29"/>
    <p:sldId id="486" r:id="rId30"/>
    <p:sldId id="487" r:id="rId31"/>
    <p:sldId id="488" r:id="rId32"/>
    <p:sldId id="489" r:id="rId33"/>
    <p:sldId id="481" r:id="rId34"/>
    <p:sldId id="482" r:id="rId35"/>
    <p:sldId id="483" r:id="rId36"/>
    <p:sldId id="484" r:id="rId37"/>
    <p:sldId id="490" r:id="rId38"/>
    <p:sldId id="491" r:id="rId39"/>
    <p:sldId id="492" r:id="rId40"/>
    <p:sldId id="493" r:id="rId41"/>
    <p:sldId id="494" r:id="rId42"/>
    <p:sldId id="495" r:id="rId43"/>
    <p:sldId id="496" r:id="rId44"/>
    <p:sldId id="500" r:id="rId45"/>
    <p:sldId id="501" r:id="rId46"/>
    <p:sldId id="502" r:id="rId47"/>
    <p:sldId id="503" r:id="rId48"/>
    <p:sldId id="504" r:id="rId49"/>
    <p:sldId id="497" r:id="rId50"/>
    <p:sldId id="505" r:id="rId51"/>
    <p:sldId id="506" r:id="rId52"/>
    <p:sldId id="507" r:id="rId53"/>
    <p:sldId id="498" r:id="rId54"/>
    <p:sldId id="499" r:id="rId55"/>
    <p:sldId id="514" r:id="rId56"/>
    <p:sldId id="510" r:id="rId57"/>
  </p:sldIdLst>
  <p:sldSz cx="9144000" cy="6858000" type="screen4x3"/>
  <p:notesSz cx="6796088" cy="99282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00CC"/>
    <a:srgbClr val="008080"/>
    <a:srgbClr val="003300"/>
    <a:srgbClr val="006600"/>
    <a:srgbClr val="333300"/>
    <a:srgbClr val="CC9900"/>
    <a:srgbClr val="00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344" autoAdjust="0"/>
    <p:restoredTop sz="93857" autoAdjust="0"/>
  </p:normalViewPr>
  <p:slideViewPr>
    <p:cSldViewPr>
      <p:cViewPr varScale="1">
        <p:scale>
          <a:sx n="98" d="100"/>
          <a:sy n="98" d="100"/>
        </p:scale>
        <p:origin x="-360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479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Times New Roman" pitchFamily="16" charset="0"/>
              <a:ea typeface="+mn-ea"/>
              <a:cs typeface="Lucida Sans Unicode" charset="0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Times New Roman" pitchFamily="16" charset="0"/>
              <a:ea typeface="+mn-ea"/>
              <a:cs typeface="Lucida Sans Unicode" charset="0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Times New Roman" pitchFamily="16" charset="0"/>
              <a:ea typeface="+mn-ea"/>
              <a:cs typeface="Lucida Sans Unicode" charset="0"/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Times New Roman" pitchFamily="16" charset="0"/>
              <a:ea typeface="+mn-ea"/>
              <a:cs typeface="Lucida Sans Unicode" charset="0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Times New Roman" pitchFamily="16" charset="0"/>
              <a:ea typeface="+mn-ea"/>
              <a:cs typeface="Lucida Sans Unicode" charset="0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Times New Roman" pitchFamily="16" charset="0"/>
              <a:ea typeface="+mn-ea"/>
              <a:cs typeface="Lucida Sans Unicode" charset="0"/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Times New Roman" pitchFamily="16" charset="0"/>
              <a:ea typeface="+mn-ea"/>
              <a:cs typeface="Lucida Sans Unicode" charset="0"/>
            </a:endParaRPr>
          </a:p>
        </p:txBody>
      </p:sp>
      <p:sp>
        <p:nvSpPr>
          <p:cNvPr id="36873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9513" y="954088"/>
            <a:ext cx="4422775" cy="3424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81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50925" y="4722813"/>
            <a:ext cx="4686300" cy="3802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05/17/12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61E80-E178-4B45-B809-A9C29FAC7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05/17/12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B33C5-D1BE-48FC-8247-8AAA05E61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6700" y="128588"/>
            <a:ext cx="2052638" cy="5980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7100" cy="5980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05/17/12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F64F4-7A44-4011-ACF1-B923BD481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21112" cy="4308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906588"/>
            <a:ext cx="3822700" cy="4308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05/17/12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68589-D6F2-4B13-90F4-808D095CC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9863" y="503238"/>
            <a:ext cx="1947862" cy="57118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503238"/>
            <a:ext cx="5695950" cy="57118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503238"/>
            <a:ext cx="7796212" cy="11318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71513" y="1906588"/>
            <a:ext cx="7796212" cy="4308475"/>
          </a:xfrm>
        </p:spPr>
        <p:txBody>
          <a:bodyPr/>
          <a:lstStyle/>
          <a:p>
            <a:pPr lvl="0"/>
            <a:endParaRPr lang="ru-RU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05/17/12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3FCCE-6A89-467A-ADA2-31E698D86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907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8675" y="1600200"/>
            <a:ext cx="4030663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05/17/12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0B350-5A8E-4F50-BBA1-9BF690F6E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05/17/12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31473-9C22-4F10-ACD7-E17B10728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05/17/12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3495F-659E-4921-824F-431EEE3B9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05/17/12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F3D-D8CF-4751-90AD-CC7742814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05/17/12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5CC6F-EE33-4FFA-995A-BAC42C296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05/17/12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54C72-3223-47F7-9582-A5E5F1FA2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2138" cy="142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2138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16138" cy="347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r>
              <a:rPr lang="en-US"/>
              <a:t>05/17/12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Times New Roman" pitchFamily="16" charset="0"/>
              <a:ea typeface="+mn-ea"/>
              <a:cs typeface="Lucida Sans Unicode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16138" cy="347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fld id="{A3DC2E93-56B1-45DC-A1FD-1889568C2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Calibri" pitchFamily="32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Calibri" pitchFamily="32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Calibri" pitchFamily="32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Calibri" pitchFamily="32" charset="0"/>
          <a:ea typeface="Lucida Sans Unicode" pitchFamily="34" charset="0"/>
          <a:cs typeface="Lucida Sans Unicode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Calibri" pitchFamily="32" charset="0"/>
          <a:cs typeface="Lucida Sans Unicode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Calibri" pitchFamily="32" charset="0"/>
          <a:cs typeface="Lucida Sans Unicode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Calibri" pitchFamily="32" charset="0"/>
          <a:cs typeface="Lucida Sans Unicode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Calibri" pitchFamily="32" charset="0"/>
          <a:cs typeface="Lucida Sans Unicode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4" charset="0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4" charset="0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368300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 cap="sq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Times New Roman" pitchFamily="16" charset="0"/>
              <a:ea typeface="+mn-ea"/>
              <a:cs typeface="Lucida Sans Unicode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03238"/>
            <a:ext cx="7796212" cy="1131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6212" cy="430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30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 cap="sq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Times New Roman" pitchFamily="16" charset="0"/>
              <a:ea typeface="+mn-ea"/>
              <a:cs typeface="Lucida Sans Unicode" charset="0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 cap="sq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Times New Roman" pitchFamily="16" charset="0"/>
              <a:ea typeface="+mn-ea"/>
              <a:cs typeface="Lucida Sans Unicode" charset="0"/>
            </a:endParaRPr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 cap="sq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Times New Roman" pitchFamily="16" charset="0"/>
              <a:ea typeface="+mn-ea"/>
              <a:cs typeface="Lucida Sans Unicode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100" b="1">
          <a:solidFill>
            <a:srgbClr val="333333"/>
          </a:solidFill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100" b="1">
          <a:solidFill>
            <a:srgbClr val="333333"/>
          </a:solidFill>
          <a:latin typeface="Arial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100" b="1">
          <a:solidFill>
            <a:srgbClr val="333333"/>
          </a:solidFill>
          <a:latin typeface="Arial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100" b="1">
          <a:solidFill>
            <a:srgbClr val="333333"/>
          </a:solidFill>
          <a:latin typeface="Arial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100" b="1">
          <a:solidFill>
            <a:srgbClr val="333333"/>
          </a:solidFill>
          <a:latin typeface="Arial" charset="0"/>
          <a:ea typeface="Lucida Sans Unicode" pitchFamily="34" charset="0"/>
          <a:cs typeface="Lucida Sans Unicode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100" b="1">
          <a:solidFill>
            <a:srgbClr val="333333"/>
          </a:solidFill>
          <a:latin typeface="Arial" charset="0"/>
          <a:cs typeface="Lucida Sans Unicode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100" b="1">
          <a:solidFill>
            <a:srgbClr val="333333"/>
          </a:solidFill>
          <a:latin typeface="Arial" charset="0"/>
          <a:cs typeface="Lucida Sans Unicode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100" b="1">
          <a:solidFill>
            <a:srgbClr val="333333"/>
          </a:solidFill>
          <a:latin typeface="Arial" charset="0"/>
          <a:cs typeface="Lucida Sans Unicode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100" b="1">
          <a:solidFill>
            <a:srgbClr val="333333"/>
          </a:solidFill>
          <a:latin typeface="Arial" charset="0"/>
          <a:cs typeface="Lucida Sans Unicode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600">
          <a:solidFill>
            <a:srgbClr val="000000"/>
          </a:solidFill>
          <a:latin typeface="+mn-lt"/>
          <a:ea typeface="Lucida Sans Unicode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300">
          <a:solidFill>
            <a:srgbClr val="000000"/>
          </a:solidFill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700">
          <a:solidFill>
            <a:srgbClr val="000000"/>
          </a:solidFill>
          <a:latin typeface="+mn-lt"/>
          <a:ea typeface="Lucida Sans Unicode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1700">
          <a:solidFill>
            <a:srgbClr val="000000"/>
          </a:solidFill>
          <a:latin typeface="+mn-lt"/>
          <a:ea typeface="Lucida Sans Unicode" pitchFamily="34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785794"/>
            <a:ext cx="8501122" cy="521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5"/>
            <a:ext cx="8286808" cy="600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285727"/>
            <a:ext cx="8715437" cy="628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42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285728"/>
            <a:ext cx="8643999" cy="621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285729"/>
            <a:ext cx="8286808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3" y="357165"/>
            <a:ext cx="8001057" cy="621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285720" y="357166"/>
            <a:ext cx="8572560" cy="4857784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785786" y="1714488"/>
            <a:ext cx="7786742" cy="206210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>
              <a:buClrTx/>
              <a:buSzTx/>
            </a:pPr>
            <a:r>
              <a:rPr lang="ru-RU" sz="16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2017 году  в муниципальную программу «Формирование современной городской среды в  Нытвенском городском поселении»  будет включена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наиболее посещаемая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муниципальная территория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общего пользования.</a:t>
            </a:r>
          </a:p>
          <a:p>
            <a:pPr lvl="0" algn="ctr" defTabSz="914400">
              <a:buClrTx/>
              <a:buSzTx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«Летний амфитеатр» г. Нытва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20202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ЦКиД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600" b="1" dirty="0" smtClean="0">
              <a:solidFill>
                <a:srgbClr val="202020"/>
              </a:solidFill>
              <a:latin typeface="Calibri" pitchFamily="34" charset="0"/>
              <a:cs typeface="Times New Roman" pitchFamily="18" charset="0"/>
            </a:endParaRPr>
          </a:p>
          <a:p>
            <a:pPr lvl="0" algn="ctr" defTabSz="914400" eaLnBrk="0" hangingPunct="0">
              <a:buClrTx/>
              <a:buSzTx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«Летний амфитеатр» </a:t>
            </a:r>
            <a:r>
              <a:rPr lang="ru-RU" sz="1600" b="1" dirty="0" smtClean="0">
                <a:solidFill>
                  <a:srgbClr val="2020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 Нытва </a:t>
            </a:r>
            <a:r>
              <a:rPr lang="ru-RU" sz="1600" b="1" dirty="0" err="1" smtClean="0">
                <a:solidFill>
                  <a:srgbClr val="2020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ЦКиД</a:t>
            </a:r>
            <a:r>
              <a:rPr lang="ru-RU" sz="1600" b="1" dirty="0" smtClean="0">
                <a:solidFill>
                  <a:srgbClr val="20202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единственное место в городе, где проводятся массовые мероприятия.  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Users\1\Desktop\КАМЕНСКИХ\Формирование комфортной городской среды\Амфитеатр\DSC02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28604"/>
            <a:ext cx="8001056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C:\Users\1\Desktop\КАМЕНСКИХ\Формирование комфортной городской среды\Амфитеатр\DSC024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7858180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1\Desktop\КАМЕНСКИХ\Формирование комфортной городской среды\Амфитеатр\DSC02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286808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285720" y="214290"/>
            <a:ext cx="8715436" cy="135732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428596" y="285728"/>
            <a:ext cx="8501122" cy="12772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Приоритетный проект  «Формирование современной городской среды» включает: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Обустройство мест массового отдыха (городских парков);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Благоустройство дворовых территорий.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85720" y="1643050"/>
            <a:ext cx="8715436" cy="135732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428596" y="1714488"/>
            <a:ext cx="82868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Размер субсидии составляет 9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443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600, 00 рублей из них: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 благоустройство дворовых территорий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607 085,00 рублей;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 благоустройство наиболее посещаемой муниципальной территорий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общего пользования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803 542,00 рублей;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 ремонт автомобильных дорог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032 973,00 рублей.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85720" y="3071810"/>
            <a:ext cx="8715436" cy="364333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400">
              <a:buClrTx/>
              <a:buSzTx/>
            </a:pP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Порядок распределения субсидий: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hangingPunct="0">
              <a:buClrTx/>
              <a:buSzTx/>
            </a:pP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Средства федерального бюджета: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hangingPunct="0">
              <a:buClrTx/>
              <a:buSzTx/>
            </a:pP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 менее 2/3 – на </a:t>
            </a:r>
            <a:r>
              <a:rPr lang="ru-RU" sz="1200" b="1" dirty="0" err="1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софинансирование</a:t>
            </a: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мероприятий по благоустройству дворовых территорий многоквартирных домов;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hangingPunct="0">
              <a:buClrTx/>
              <a:buSzTx/>
            </a:pP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1/3 – на </a:t>
            </a:r>
            <a:r>
              <a:rPr lang="ru-RU" sz="1200" b="1" dirty="0" err="1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софинансирование</a:t>
            </a: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мероприятий по благоустройству наиболее посещаемой муниципальной территории общего пользования.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hangingPunct="0">
              <a:buClrTx/>
              <a:buSzTx/>
            </a:pP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Средства бюджета Пермского края, средства местного бюджета: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hangingPunct="0">
              <a:buClrTx/>
              <a:buSzTx/>
            </a:pP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на проведение обязательных видов работ,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hangingPunct="0">
              <a:buClrTx/>
              <a:buSzTx/>
              <a:buFontTx/>
              <a:buChar char="-"/>
            </a:pP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проведение дополнительных видов работ.</a:t>
            </a:r>
          </a:p>
          <a:p>
            <a:pPr lvl="0" defTabSz="914400" eaLnBrk="0" hangingPunct="0">
              <a:buClrTx/>
              <a:buSzTx/>
              <a:buFontTx/>
              <a:buChar char="-"/>
            </a:pPr>
            <a:endParaRPr lang="ru-RU" sz="1200" b="1" dirty="0" smtClean="0">
              <a:solidFill>
                <a:srgbClr val="20202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hangingPunct="0">
              <a:buClrTx/>
              <a:buSzTx/>
            </a:pP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Перечень работ по благоустройству дворовых территорий: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hangingPunct="0">
              <a:buClrTx/>
              <a:buSzTx/>
            </a:pP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Обязательные работы: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hangingPunct="0">
              <a:buClrTx/>
              <a:buSzTx/>
            </a:pP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ремонт проездов;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hangingPunct="0">
              <a:buClrTx/>
              <a:buSzTx/>
            </a:pP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обеспечение освещения;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hangingPunct="0">
              <a:buClrTx/>
              <a:buSzTx/>
            </a:pP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установка скамеек, урн для мусора.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hangingPunct="0">
              <a:buClrTx/>
              <a:buSzTx/>
            </a:pP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Дополнительные работы: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hangingPunct="0">
              <a:buClrTx/>
              <a:buSzTx/>
            </a:pP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оборудование детских и спортивных площадок;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hangingPunct="0">
              <a:buClrTx/>
              <a:buSzTx/>
            </a:pP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обустройство контейнерных площадок для сбора ТКО;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hangingPunct="0">
              <a:buClrTx/>
              <a:buSzTx/>
            </a:pPr>
            <a:r>
              <a:rPr lang="ru-RU" sz="1200" b="1" dirty="0" smtClean="0">
                <a:solidFill>
                  <a:srgbClr val="20202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обустройство парковок, озеленение территории.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0"/>
            <a:ext cx="184731" cy="3231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1\Desktop\КАМЕНСКИХ\Формирование комфортной городской среды\Амфитеатр\DSC02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358246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1\Desktop\КАМЕНСКИХ\Формирование комфортной городской среды\Амфитеатр\DSC02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8715436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Users\1\Desktop\КАМЕНСКИХ\Формирование комфортной городской среды\Амфитеатр\DSC02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8215370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Users\1\Desktop\КАМЕНСКИХ\Формирование комфортной городской среды\Амфитеатр\img2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501122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Users\1\Desktop\КАМЕНСКИХ\Формирование комфортной городской среды\Амфитеатр\img2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286808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Users\1\Desktop\КАМЕНСКИХ\Формирование комфортной городской среды\Амфитеатр\Скамей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1" y="357165"/>
            <a:ext cx="8143933" cy="600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285727"/>
            <a:ext cx="8572561" cy="642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09" y="357165"/>
            <a:ext cx="8358247" cy="614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9"/>
            <a:ext cx="8572560" cy="628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 bwMode="auto">
          <a:xfrm>
            <a:off x="571472" y="357166"/>
            <a:ext cx="8143932" cy="628654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928662" y="1285860"/>
            <a:ext cx="7358114" cy="447814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2017 году  в муниципальную программу «Формирование современной городской среды в  Нытвенском городском поселении» будут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20202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включены дворовые территории: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Многоквартирный дом по адресу г.Нытва, ул.Буденного 41;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Многоквартирный дом по адресу г. Нытва, ул. Буденного 43;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Многоквартирный дом по адресу г. Нытва, ул. Буденного 39;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Многоквартирный дом по адресу г. Нытва, ул. Буденного 45;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Многоквартирный дом по адресу г. Нытва, ул. Буденного 14;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Многоквартирный дом по адресу г. Нытва, ул. Буденного 16;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214290"/>
            <a:ext cx="8643999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428605"/>
            <a:ext cx="850112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8358245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3" y="214290"/>
            <a:ext cx="8215371" cy="628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3" y="2714620"/>
            <a:ext cx="8007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Центральный парк «ЦК и Д»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Users\1\Desktop\КАМЕНСКИХ\Формирование комфортной городской среды\Амфитеатр\Сквер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Users\1\Desktop\КАМЕНСКИХ\Формирование комфортной городской среды\Амфитеатр\Скве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358246" cy="60989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Users\1\Desktop\КАМЕНСКИХ\Формирование комфортной городской среды\ПАРКИ\ПАРК\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8143932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Users\1\Desktop\КАМЕНСКИХ\Формирование комфортной городской среды\ПАРКИ\ПАРК\IMG_20170330_11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215370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C:\Users\1\Desktop\КАМЕНСКИХ\Формирование комфортной городской среды\ПАРКИ\ПАРК\IMG_20170330_110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8429684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285728"/>
            <a:ext cx="8856693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Users\1\Desktop\КАМЕНСКИХ\Формирование комфортной городской среды\ПАРКИ\ПАРК\IMG_20170330_110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71480"/>
            <a:ext cx="7858180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КАМЕНСКИХ\Формирование комфортной городской среды\ПАРКИ\ПАРК\IMG_20170330_110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57166"/>
            <a:ext cx="6786610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\\Server_ngp\общие документы\Ощепков В.Ю\ИБ\Комфортная среда\ЦКиД\пакр\ЦКиД (downSquar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85728"/>
            <a:ext cx="7929618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\\Server_ngp\общие документы\Ощепков В.Ю\ИБ\Комфортная среда\ЦКиД\пакр\ЦКиД (downSquare)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665618"/>
            <a:ext cx="7429552" cy="5526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\\Server_ngp\общие документы\Ощепков В.Ю\ИБ\Комфортная среда\ЦКиД\пакр\ЦКиД (downSquare)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358246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Server_ngp\общие документы\Ощепков В.Ю\ИБ\Комфортная среда\ЦКиД\пакр\ЦКиД (downSquare)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665618"/>
            <a:ext cx="7929618" cy="5526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\\Server_ngp\общие документы\Ощепков В.Ю\ИБ\Комфортная среда\ЦКиД\пакр\ЦКиД (downSquare)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7166"/>
            <a:ext cx="8143932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\\Server_ngp\общие документы\Ощепков В.Ю\ИБ\Комфортная среда\ЦКиД\пакр\ЦКиД (downSquare)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572560" cy="5835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\\Server_ngp\общие документы\Ощепков В.Ю\ИБ\Комфортная среда\ЦКиД\пакр\ЦКиД (downSquare)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429684" cy="5835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\\Server_ngp\общие документы\Ощепков В.Ю\ИБ\Комфортная среда\ЦКиД\пакр\ЦКиД (downSquare)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72560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7" cy="635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\\Server_ngp\общие документы\Ощепков В.Ю\ИБ\Комфортная среда\ЦКиД\пакр\ЦКиД (downSquare)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358246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\\Server_ngp\общие документы\Ощепков В.Ю\ИБ\Комфортная среда\ЦКиД\пакр\ЦКиД (downSquare)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429684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\\Server_ngp\общие документы\Ощепков В.Ю\ИБ\Комфортная среда\ЦКиД\пакр\ЦКиД (downSquare)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572560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Server_ngp\общие документы\Ощепков В.Ю\ИБ\Комфортная среда\ЦКиД\пакр\ЦКиД (downSquare)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86808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\\Server_ngp\общие документы\Ощепков В.Ю\ИБ\Комфортная среда\ЦКиД\пакр\ЦКиД (downSquare)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572560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\\Server_ngp\общие документы\Ощепков В.Ю\ИБ\Комфортная среда\ЦКиД\пакр\ЦКиД (downSquare)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358246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09" y="142853"/>
            <a:ext cx="8286809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285728"/>
            <a:ext cx="8572561" cy="628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" y="214289"/>
            <a:ext cx="8501123" cy="642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285727"/>
            <a:ext cx="8286808" cy="635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"/>
        <a:cs typeface="Lucida Sans Unicode"/>
      </a:majorFont>
      <a:minorFont>
        <a:latin typeface="Calibri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20294</TotalTime>
  <Words>292</Words>
  <Application>Microsoft Office PowerPoint</Application>
  <PresentationFormat>Экран (4:3)</PresentationFormat>
  <Paragraphs>45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1</cp:lastModifiedBy>
  <cp:revision>1673</cp:revision>
  <cp:lastPrinted>2014-06-02T10:13:50Z</cp:lastPrinted>
  <dcterms:created xsi:type="dcterms:W3CDTF">1601-01-01T00:00:00Z</dcterms:created>
  <dcterms:modified xsi:type="dcterms:W3CDTF">2017-04-12T06:28:36Z</dcterms:modified>
</cp:coreProperties>
</file>