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rawings/drawing12.xml" ContentType="application/vnd.openxmlformats-officedocument.drawingml.chartshape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drawing10.xml" ContentType="application/vnd.openxmlformats-officedocument.drawingml.chartshapes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rawings/drawing11.xml" ContentType="application/vnd.openxmlformats-officedocument.drawingml.chartshape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charts/chart23.xml" ContentType="application/vnd.openxmlformats-officedocument.drawingml.chart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rawings/drawing16.xml" ContentType="application/vnd.openxmlformats-officedocument.drawingml.chartshapes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7" r:id="rId2"/>
    <p:sldId id="296" r:id="rId3"/>
    <p:sldId id="259" r:id="rId4"/>
    <p:sldId id="317" r:id="rId5"/>
    <p:sldId id="306" r:id="rId6"/>
    <p:sldId id="304" r:id="rId7"/>
    <p:sldId id="305" r:id="rId8"/>
    <p:sldId id="292" r:id="rId9"/>
    <p:sldId id="267" r:id="rId10"/>
    <p:sldId id="294" r:id="rId11"/>
    <p:sldId id="268" r:id="rId12"/>
    <p:sldId id="270" r:id="rId13"/>
    <p:sldId id="269" r:id="rId14"/>
    <p:sldId id="271" r:id="rId15"/>
    <p:sldId id="272" r:id="rId16"/>
    <p:sldId id="308" r:id="rId17"/>
    <p:sldId id="319" r:id="rId18"/>
    <p:sldId id="279" r:id="rId19"/>
    <p:sldId id="307" r:id="rId20"/>
    <p:sldId id="311" r:id="rId21"/>
    <p:sldId id="263" r:id="rId22"/>
    <p:sldId id="312" r:id="rId23"/>
    <p:sldId id="313" r:id="rId24"/>
    <p:sldId id="314" r:id="rId25"/>
    <p:sldId id="283" r:id="rId26"/>
    <p:sldId id="284" r:id="rId27"/>
    <p:sldId id="285" r:id="rId28"/>
    <p:sldId id="295" r:id="rId29"/>
    <p:sldId id="286" r:id="rId30"/>
    <p:sldId id="288" r:id="rId31"/>
    <p:sldId id="289" r:id="rId32"/>
    <p:sldId id="290" r:id="rId33"/>
    <p:sldId id="303" r:id="rId34"/>
    <p:sldId id="315" r:id="rId35"/>
    <p:sldId id="316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CCFF"/>
    <a:srgbClr val="FF66CC"/>
    <a:srgbClr val="996633"/>
    <a:srgbClr val="9999FF"/>
    <a:srgbClr val="EB5F87"/>
    <a:srgbClr val="F95123"/>
    <a:srgbClr val="D78F8D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47" autoAdjust="0"/>
    <p:restoredTop sz="94660"/>
  </p:normalViewPr>
  <p:slideViewPr>
    <p:cSldViewPr>
      <p:cViewPr>
        <p:scale>
          <a:sx n="100" d="100"/>
          <a:sy n="100" d="100"/>
        </p:scale>
        <p:origin x="-21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5145305749598457E-2"/>
          <c:y val="0.19401800252689397"/>
          <c:w val="0.88748353206837516"/>
          <c:h val="0.61117942109060963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rgbClr val="0000FF"/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rgbClr val="BF415C"/>
              </a:solidFill>
              <a:ln w="28575" cap="flat" cmpd="sng" algn="ctr">
                <a:solidFill>
                  <a:srgbClr val="0000F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0.10438097533444395"/>
                  <c:y val="-2.8862128284508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059179525403162E-2"/>
                  <c:y val="-4.18407190147276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040283663009982E-2"/>
                  <c:y val="-4.39820255014401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195577768581966E-2"/>
                  <c:y val="-2.94454935270907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3198218486857E-2"/>
                  <c:y val="-4.12624441904315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(прогноз)</c:v>
                </c:pt>
                <c:pt idx="4">
                  <c:v>2020 (прогноз)</c:v>
                </c:pt>
                <c:pt idx="5">
                  <c:v>2021 (прогноз)</c:v>
                </c:pt>
              </c:strCache>
            </c:strRef>
          </c:cat>
          <c:val>
            <c:numRef>
              <c:f>Лист1!$B$2:$G$2</c:f>
              <c:numCache>
                <c:formatCode>0.0</c:formatCode>
                <c:ptCount val="6"/>
                <c:pt idx="0">
                  <c:v>107.5</c:v>
                </c:pt>
                <c:pt idx="1">
                  <c:v>102.8</c:v>
                </c:pt>
                <c:pt idx="2">
                  <c:v>102.7</c:v>
                </c:pt>
                <c:pt idx="3">
                  <c:v>104.1</c:v>
                </c:pt>
                <c:pt idx="4">
                  <c:v>103.8</c:v>
                </c:pt>
                <c:pt idx="5">
                  <c:v>104.4</c:v>
                </c:pt>
              </c:numCache>
            </c:numRef>
          </c:val>
          <c:smooth val="1"/>
        </c:ser>
        <c:marker val="1"/>
        <c:axId val="89097344"/>
        <c:axId val="89098880"/>
      </c:lineChart>
      <c:catAx>
        <c:axId val="8909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89098880"/>
        <c:crosses val="autoZero"/>
        <c:auto val="1"/>
        <c:lblAlgn val="ctr"/>
        <c:lblOffset val="100"/>
        <c:noMultiLvlLbl val="1"/>
      </c:catAx>
      <c:valAx>
        <c:axId val="89098880"/>
        <c:scaling>
          <c:orientation val="minMax"/>
          <c:max val="117"/>
          <c:min val="101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" sourceLinked="0"/>
        <c:tickLblPos val="none"/>
        <c:crossAx val="89097344"/>
        <c:crosses val="autoZero"/>
        <c:crossBetween val="between"/>
        <c:majorUnit val="5"/>
        <c:minorUnit val="0.2"/>
      </c:valAx>
    </c:plotArea>
    <c:plotVisOnly val="1"/>
    <c:dispBlanksAs val="gap"/>
  </c:chart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4733433702845269"/>
          <c:y val="2.5730927801632046E-2"/>
          <c:w val="0.45266566297154781"/>
          <c:h val="0.934503092868576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-0.32771418674161534"/>
                  <c:y val="3.6099183977791466E-2"/>
                </c:manualLayout>
              </c:layout>
              <c:showVal val="1"/>
            </c:dLbl>
            <c:dLbl>
              <c:idx val="1"/>
              <c:layout>
                <c:manualLayout>
                  <c:x val="-0.31418624018399138"/>
                  <c:y val="3.8438359232485279E-2"/>
                </c:manualLayout>
              </c:layout>
              <c:showVal val="1"/>
            </c:dLbl>
            <c:dLbl>
              <c:idx val="2"/>
              <c:layout>
                <c:manualLayout>
                  <c:x val="-0.17194776606800141"/>
                  <c:y val="3.3760008723097645E-2"/>
                </c:manualLayout>
              </c:layout>
              <c:showVal val="1"/>
            </c:dLbl>
            <c:dLbl>
              <c:idx val="3"/>
              <c:layout>
                <c:manualLayout>
                  <c:x val="-2.6536077658089324E-3"/>
                  <c:y val="7.3674811171459003E-7"/>
                </c:manualLayout>
              </c:layout>
              <c:showVal val="1"/>
            </c:dLbl>
            <c:dLbl>
              <c:idx val="4"/>
              <c:layout>
                <c:manualLayout>
                  <c:x val="-1.1657477606398623E-2"/>
                  <c:y val="1.8916421951221656E-7"/>
                </c:manualLayout>
              </c:layout>
              <c:showVal val="1"/>
            </c:dLbl>
            <c:dLbl>
              <c:idx val="5"/>
              <c:layout>
                <c:manualLayout>
                  <c:x val="-2.9143694015996446E-3"/>
                  <c:y val="1.8916421951221656E-7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1.8916421951221656E-7"/>
                </c:manualLayout>
              </c:layout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815,8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7.9601965102999925E-3"/>
                  <c:y val="2.33935944172175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Дорожная инфраструктура</c:v>
                </c:pt>
                <c:pt idx="1">
                  <c:v>Развитие культуры</c:v>
                </c:pt>
                <c:pt idx="2">
                  <c:v>Развитие физической культуры и спорта</c:v>
                </c:pt>
                <c:pt idx="3">
                  <c:v>Энергосбережение и повышение энергетической эффективности</c:v>
                </c:pt>
                <c:pt idx="4">
                  <c:v>Благоустройство территории </c:v>
                </c:pt>
                <c:pt idx="5">
                  <c:v>Обеспечение качественным жильем</c:v>
                </c:pt>
                <c:pt idx="6">
                  <c:v>Развитие коммунально-инженерной инфраструктуры</c:v>
                </c:pt>
                <c:pt idx="7">
                  <c:v>Управление земельными ресурсами и имуществом </c:v>
                </c:pt>
                <c:pt idx="8">
                  <c:v>Формирование современной городской среды</c:v>
                </c:pt>
                <c:pt idx="9">
                  <c:v>Обеспечение безопасности жизнедеятельности населения </c:v>
                </c:pt>
                <c:pt idx="10">
                  <c:v>Экономическое развитие 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18445.7</c:v>
                </c:pt>
                <c:pt idx="1">
                  <c:v>16836</c:v>
                </c:pt>
                <c:pt idx="2">
                  <c:v>8218.9</c:v>
                </c:pt>
                <c:pt idx="3">
                  <c:v>5897</c:v>
                </c:pt>
                <c:pt idx="4">
                  <c:v>4444.8</c:v>
                </c:pt>
                <c:pt idx="5">
                  <c:v>2356.6999999999998</c:v>
                </c:pt>
                <c:pt idx="6">
                  <c:v>1950</c:v>
                </c:pt>
                <c:pt idx="7">
                  <c:v>1876.7</c:v>
                </c:pt>
                <c:pt idx="8">
                  <c:v>1372.2</c:v>
                </c:pt>
                <c:pt idx="9">
                  <c:v>815.8</c:v>
                </c:pt>
                <c:pt idx="10">
                  <c:v>230</c:v>
                </c:pt>
              </c:numCache>
            </c:numRef>
          </c:val>
        </c:ser>
        <c:dLbls>
          <c:showVal val="1"/>
        </c:dLbls>
        <c:axId val="146255872"/>
        <c:axId val="146257408"/>
      </c:barChart>
      <c:catAx>
        <c:axId val="14625587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6257408"/>
        <c:crosses val="autoZero"/>
        <c:auto val="1"/>
        <c:lblAlgn val="ctr"/>
        <c:lblOffset val="100"/>
      </c:catAx>
      <c:valAx>
        <c:axId val="146257408"/>
        <c:scaling>
          <c:orientation val="minMax"/>
        </c:scaling>
        <c:delete val="1"/>
        <c:axPos val="t"/>
        <c:numFmt formatCode="0.0" sourceLinked="1"/>
        <c:tickLblPos val="none"/>
        <c:crossAx val="146255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320607457593886E-2"/>
          <c:y val="2.6426241465856252E-2"/>
          <c:w val="0.89135878508481259"/>
          <c:h val="0.9591594450073130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399FF"/>
            </a:solidFill>
          </c:spPr>
          <c:cat>
            <c:strRef>
              <c:f>Лист1!$A$2:$A$12</c:f>
              <c:strCache>
                <c:ptCount val="11"/>
                <c:pt idx="0">
                  <c:v>Дорожная инфраструктура</c:v>
                </c:pt>
                <c:pt idx="1">
                  <c:v>Развитие культуры</c:v>
                </c:pt>
                <c:pt idx="2">
                  <c:v>Развитие физической культуры и спорта</c:v>
                </c:pt>
                <c:pt idx="3">
                  <c:v>Энергосбережение и повышение энергетической эффективности</c:v>
                </c:pt>
                <c:pt idx="4">
                  <c:v>Благоустройство территории </c:v>
                </c:pt>
                <c:pt idx="5">
                  <c:v>Обеспечение качественным жильем</c:v>
                </c:pt>
                <c:pt idx="6">
                  <c:v>Развитие коммунально-инженерной инфраструктуры</c:v>
                </c:pt>
                <c:pt idx="7">
                  <c:v>Управление земельными ресурсами и имуществом</c:v>
                </c:pt>
                <c:pt idx="8">
                  <c:v>Формирование современной городской среды</c:v>
                </c:pt>
                <c:pt idx="9">
                  <c:v>Обеспечение безопасности жизнедеятельности населения </c:v>
                </c:pt>
                <c:pt idx="10">
                  <c:v>Экономическое развитие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18535</c:v>
                </c:pt>
                <c:pt idx="1">
                  <c:v>15207.2</c:v>
                </c:pt>
                <c:pt idx="2">
                  <c:v>8153.8</c:v>
                </c:pt>
                <c:pt idx="3">
                  <c:v>2498</c:v>
                </c:pt>
                <c:pt idx="4">
                  <c:v>3475.5</c:v>
                </c:pt>
                <c:pt idx="5">
                  <c:v>2231.9</c:v>
                </c:pt>
                <c:pt idx="6">
                  <c:v>7748.8</c:v>
                </c:pt>
                <c:pt idx="7">
                  <c:v>1458.7</c:v>
                </c:pt>
                <c:pt idx="8">
                  <c:v>1106.9000000000001</c:v>
                </c:pt>
                <c:pt idx="9">
                  <c:v>383.8</c:v>
                </c:pt>
                <c:pt idx="10">
                  <c:v>190</c:v>
                </c:pt>
              </c:numCache>
            </c:numRef>
          </c:val>
        </c:ser>
        <c:axId val="146362752"/>
        <c:axId val="146364288"/>
      </c:barChart>
      <c:catAx>
        <c:axId val="146362752"/>
        <c:scaling>
          <c:orientation val="maxMin"/>
        </c:scaling>
        <c:delete val="1"/>
        <c:axPos val="l"/>
        <c:numFmt formatCode="General" sourceLinked="1"/>
        <c:tickLblPos val="none"/>
        <c:crossAx val="146364288"/>
        <c:crosses val="autoZero"/>
        <c:auto val="1"/>
        <c:lblAlgn val="ctr"/>
        <c:lblOffset val="100"/>
      </c:catAx>
      <c:valAx>
        <c:axId val="146364288"/>
        <c:scaling>
          <c:orientation val="minMax"/>
        </c:scaling>
        <c:delete val="1"/>
        <c:axPos val="t"/>
        <c:numFmt formatCode="0.0" sourceLinked="1"/>
        <c:tickLblPos val="none"/>
        <c:crossAx val="14636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258844499192775E-2"/>
          <c:y val="2.6788244773607691E-2"/>
          <c:w val="0.88148231100160923"/>
          <c:h val="0.9732117552263926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66"/>
            </a:solidFill>
          </c:spPr>
          <c:dLbls>
            <c:delete val="1"/>
          </c:dLbls>
          <c:cat>
            <c:strRef>
              <c:f>Лист1!$A$2:$A$12</c:f>
              <c:strCache>
                <c:ptCount val="11"/>
                <c:pt idx="0">
                  <c:v>Дорожная инфраструктура</c:v>
                </c:pt>
                <c:pt idx="1">
                  <c:v>Развитие культуры</c:v>
                </c:pt>
                <c:pt idx="2">
                  <c:v>Развитие физической культуры и спорта</c:v>
                </c:pt>
                <c:pt idx="3">
                  <c:v>Энергосбережение и повышение энергетической эффективности</c:v>
                </c:pt>
                <c:pt idx="4">
                  <c:v>Благоустройство территории </c:v>
                </c:pt>
                <c:pt idx="5">
                  <c:v>Обеспечение качественным жильем</c:v>
                </c:pt>
                <c:pt idx="6">
                  <c:v>Развитие коммунально-инженерной инфраструктуры</c:v>
                </c:pt>
                <c:pt idx="7">
                  <c:v>Управление земельными ресурсами и имуществом</c:v>
                </c:pt>
                <c:pt idx="8">
                  <c:v>Формирование современной городской среды</c:v>
                </c:pt>
                <c:pt idx="9">
                  <c:v>Обеспечение безопасности жизнедеятельности населения </c:v>
                </c:pt>
                <c:pt idx="10">
                  <c:v>Экономическое развитие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18933.3</c:v>
                </c:pt>
                <c:pt idx="1">
                  <c:v>15246.4</c:v>
                </c:pt>
                <c:pt idx="2">
                  <c:v>8186.8</c:v>
                </c:pt>
                <c:pt idx="3">
                  <c:v>810</c:v>
                </c:pt>
                <c:pt idx="4">
                  <c:v>3435.5</c:v>
                </c:pt>
                <c:pt idx="5">
                  <c:v>4146.1000000000004</c:v>
                </c:pt>
                <c:pt idx="6">
                  <c:v>14817.1</c:v>
                </c:pt>
                <c:pt idx="7">
                  <c:v>1428.6</c:v>
                </c:pt>
                <c:pt idx="8">
                  <c:v>1106.9000000000001</c:v>
                </c:pt>
                <c:pt idx="9">
                  <c:v>383.8</c:v>
                </c:pt>
                <c:pt idx="10">
                  <c:v>200</c:v>
                </c:pt>
              </c:numCache>
            </c:numRef>
          </c:val>
        </c:ser>
        <c:dLbls>
          <c:showVal val="1"/>
        </c:dLbls>
        <c:axId val="146424576"/>
        <c:axId val="146426112"/>
      </c:barChart>
      <c:catAx>
        <c:axId val="146424576"/>
        <c:scaling>
          <c:orientation val="maxMin"/>
        </c:scaling>
        <c:delete val="1"/>
        <c:axPos val="l"/>
        <c:numFmt formatCode="General" sourceLinked="1"/>
        <c:tickLblPos val="none"/>
        <c:crossAx val="146426112"/>
        <c:crosses val="autoZero"/>
        <c:auto val="1"/>
        <c:lblAlgn val="ctr"/>
        <c:lblOffset val="100"/>
      </c:catAx>
      <c:valAx>
        <c:axId val="146426112"/>
        <c:scaling>
          <c:orientation val="minMax"/>
        </c:scaling>
        <c:delete val="1"/>
        <c:axPos val="t"/>
        <c:numFmt formatCode="0.0" sourceLinked="1"/>
        <c:tickLblPos val="none"/>
        <c:crossAx val="146424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3333073184706012E-2"/>
          <c:y val="1.4697441025071274E-2"/>
          <c:w val="0.82546865775244449"/>
          <c:h val="0.723452745100409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99FF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15588.4</c:v>
                </c:pt>
                <c:pt idx="1">
                  <c:v>18445.7</c:v>
                </c:pt>
                <c:pt idx="2">
                  <c:v>18535</c:v>
                </c:pt>
                <c:pt idx="3">
                  <c:v>18933.3</c:v>
                </c:pt>
              </c:numCache>
            </c:numRef>
          </c:val>
        </c:ser>
        <c:overlap val="100"/>
        <c:axId val="126681856"/>
        <c:axId val="143418112"/>
      </c:barChart>
      <c:catAx>
        <c:axId val="126681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418112"/>
        <c:crosses val="autoZero"/>
        <c:auto val="1"/>
        <c:lblAlgn val="ctr"/>
        <c:lblOffset val="100"/>
      </c:catAx>
      <c:valAx>
        <c:axId val="143418112"/>
        <c:scaling>
          <c:orientation val="minMax"/>
        </c:scaling>
        <c:delete val="1"/>
        <c:axPos val="l"/>
        <c:numFmt formatCode="General" sourceLinked="1"/>
        <c:tickLblPos val="none"/>
        <c:crossAx val="126681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45584742191179E-3"/>
          <c:y val="6.1110683389792544E-2"/>
          <c:w val="0.96793285594529899"/>
          <c:h val="0.6687705887733177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99FF33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1658.6</c:v>
                </c:pt>
                <c:pt idx="1">
                  <c:v>1950</c:v>
                </c:pt>
                <c:pt idx="2">
                  <c:v>7748.8</c:v>
                </c:pt>
                <c:pt idx="3">
                  <c:v>14817.1</c:v>
                </c:pt>
              </c:numCache>
            </c:numRef>
          </c:val>
        </c:ser>
        <c:overlap val="100"/>
        <c:axId val="146872960"/>
        <c:axId val="146895232"/>
      </c:barChart>
      <c:catAx>
        <c:axId val="146872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895232"/>
        <c:crosses val="autoZero"/>
        <c:auto val="1"/>
        <c:lblAlgn val="ctr"/>
        <c:lblOffset val="100"/>
      </c:catAx>
      <c:valAx>
        <c:axId val="146895232"/>
        <c:scaling>
          <c:orientation val="minMax"/>
        </c:scaling>
        <c:delete val="1"/>
        <c:axPos val="l"/>
        <c:numFmt formatCode="General" sourceLinked="1"/>
        <c:tickLblPos val="none"/>
        <c:crossAx val="146872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366645212057032E-2"/>
          <c:y val="2.6088051148438627E-2"/>
          <c:w val="0.83275664503760349"/>
          <c:h val="0.8216273460654971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Лист1!$A$2:$A$5</c:f>
              <c:strCache>
                <c:ptCount val="4"/>
                <c:pt idx="0">
                  <c:v>2018 г. (ожидаемый)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5921.6</c:v>
                </c:pt>
                <c:pt idx="1">
                  <c:v>5897</c:v>
                </c:pt>
                <c:pt idx="2">
                  <c:v>2498</c:v>
                </c:pt>
                <c:pt idx="3">
                  <c:v>810</c:v>
                </c:pt>
              </c:numCache>
            </c:numRef>
          </c:val>
        </c:ser>
        <c:overlap val="100"/>
        <c:axId val="146474880"/>
        <c:axId val="147202048"/>
      </c:barChart>
      <c:catAx>
        <c:axId val="14647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202048"/>
        <c:crosses val="autoZero"/>
        <c:auto val="1"/>
        <c:lblAlgn val="ctr"/>
        <c:lblOffset val="100"/>
      </c:catAx>
      <c:valAx>
        <c:axId val="147202048"/>
        <c:scaling>
          <c:orientation val="minMax"/>
        </c:scaling>
        <c:delete val="1"/>
        <c:axPos val="l"/>
        <c:numFmt formatCode="0.0" sourceLinked="1"/>
        <c:tickLblPos val="none"/>
        <c:crossAx val="146474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6857814696438714E-2"/>
          <c:y val="0"/>
          <c:w val="0.79923190352588003"/>
          <c:h val="0.750958226863692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3848.6</c:v>
                </c:pt>
                <c:pt idx="1">
                  <c:v>4444.8</c:v>
                </c:pt>
                <c:pt idx="2">
                  <c:v>3475.5</c:v>
                </c:pt>
                <c:pt idx="3">
                  <c:v>3435.5</c:v>
                </c:pt>
              </c:numCache>
            </c:numRef>
          </c:val>
        </c:ser>
        <c:overlap val="100"/>
        <c:axId val="147154816"/>
        <c:axId val="147577472"/>
      </c:barChart>
      <c:catAx>
        <c:axId val="14715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47577472"/>
        <c:crosses val="autoZero"/>
        <c:auto val="1"/>
        <c:lblAlgn val="ctr"/>
        <c:lblOffset val="100"/>
      </c:catAx>
      <c:valAx>
        <c:axId val="147577472"/>
        <c:scaling>
          <c:orientation val="minMax"/>
        </c:scaling>
        <c:delete val="1"/>
        <c:axPos val="l"/>
        <c:numFmt formatCode="General" sourceLinked="1"/>
        <c:tickLblPos val="none"/>
        <c:crossAx val="147154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433789266756429E-2"/>
          <c:y val="2.593666063247875E-2"/>
          <c:w val="0.79631674911937556"/>
          <c:h val="0.816104497161134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842</c:v>
                </c:pt>
                <c:pt idx="1">
                  <c:v>2356.6999999999998</c:v>
                </c:pt>
                <c:pt idx="2">
                  <c:v>2231.9</c:v>
                </c:pt>
                <c:pt idx="3">
                  <c:v>4146.1000000000004</c:v>
                </c:pt>
              </c:numCache>
            </c:numRef>
          </c:val>
        </c:ser>
        <c:overlap val="100"/>
        <c:axId val="156462080"/>
        <c:axId val="156747648"/>
      </c:barChart>
      <c:catAx>
        <c:axId val="15646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747648"/>
        <c:crosses val="autoZero"/>
        <c:auto val="1"/>
        <c:lblAlgn val="ctr"/>
        <c:lblOffset val="100"/>
      </c:catAx>
      <c:valAx>
        <c:axId val="156747648"/>
        <c:scaling>
          <c:orientation val="minMax"/>
        </c:scaling>
        <c:delete val="1"/>
        <c:axPos val="l"/>
        <c:numFmt formatCode="0.0" sourceLinked="1"/>
        <c:tickLblPos val="none"/>
        <c:crossAx val="156462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560339943862987E-2"/>
          <c:y val="0"/>
          <c:w val="0.79923190352588025"/>
          <c:h val="0.7664327806169606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402</c:v>
                </c:pt>
                <c:pt idx="1">
                  <c:v>815.8</c:v>
                </c:pt>
                <c:pt idx="2" formatCode="0.0">
                  <c:v>383.8</c:v>
                </c:pt>
                <c:pt idx="3">
                  <c:v>383.8</c:v>
                </c:pt>
              </c:numCache>
            </c:numRef>
          </c:val>
        </c:ser>
        <c:overlap val="100"/>
        <c:axId val="157101440"/>
        <c:axId val="157687168"/>
      </c:barChart>
      <c:catAx>
        <c:axId val="157101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687168"/>
        <c:crosses val="autoZero"/>
        <c:auto val="1"/>
        <c:lblAlgn val="ctr"/>
        <c:lblOffset val="100"/>
      </c:catAx>
      <c:valAx>
        <c:axId val="157687168"/>
        <c:scaling>
          <c:orientation val="minMax"/>
        </c:scaling>
        <c:delete val="1"/>
        <c:axPos val="l"/>
        <c:numFmt formatCode="General" sourceLinked="1"/>
        <c:tickLblPos val="none"/>
        <c:crossAx val="15710144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7060998824595078E-2"/>
          <c:y val="0"/>
          <c:w val="0.79631674911937556"/>
          <c:h val="0.846491448866792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1">
                  <c:v>180</c:v>
                </c:pt>
                <c:pt idx="2">
                  <c:v>190</c:v>
                </c:pt>
                <c:pt idx="3">
                  <c:v>200</c:v>
                </c:pt>
              </c:numCache>
            </c:numRef>
          </c:val>
        </c:ser>
        <c:overlap val="100"/>
        <c:axId val="157684096"/>
        <c:axId val="157879680"/>
      </c:barChart>
      <c:catAx>
        <c:axId val="157684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879680"/>
        <c:crosses val="autoZero"/>
        <c:auto val="1"/>
        <c:lblAlgn val="ctr"/>
        <c:lblOffset val="100"/>
      </c:catAx>
      <c:valAx>
        <c:axId val="157879680"/>
        <c:scaling>
          <c:orientation val="minMax"/>
        </c:scaling>
        <c:delete val="1"/>
        <c:axPos val="l"/>
        <c:numFmt formatCode="General" sourceLinked="1"/>
        <c:tickLblPos val="none"/>
        <c:crossAx val="157684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708824478383804E-2"/>
          <c:y val="7.1509814299710581E-2"/>
          <c:w val="0.93257401473960033"/>
          <c:h val="0.77052810279395034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rgbClr val="0000FF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28575" cap="flat" cmpd="sng" algn="ctr">
                <a:solidFill>
                  <a:srgbClr val="0000F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8.5814890331419355E-2"/>
                  <c:y val="-8.9387267874638188E-2"/>
                </c:manualLayout>
              </c:layout>
              <c:showVal val="1"/>
            </c:dLbl>
            <c:dLbl>
              <c:idx val="1"/>
              <c:layout>
                <c:manualLayout>
                  <c:x val="-6.742598526039971E-2"/>
                  <c:y val="-8.4917904480906317E-2"/>
                </c:manualLayout>
              </c:layout>
              <c:showVal val="1"/>
            </c:dLbl>
            <c:dLbl>
              <c:idx val="2"/>
              <c:layout>
                <c:manualLayout>
                  <c:x val="-6.7425985260399737E-2"/>
                  <c:y val="-8.9387267874638188E-2"/>
                </c:manualLayout>
              </c:layout>
              <c:showVal val="1"/>
            </c:dLbl>
            <c:dLbl>
              <c:idx val="3"/>
              <c:layout>
                <c:manualLayout>
                  <c:x val="-4.9037080189382104E-2"/>
                  <c:y val="-8.9387267874638188E-2"/>
                </c:manualLayout>
              </c:layout>
              <c:showVal val="1"/>
            </c:dLbl>
            <c:dLbl>
              <c:idx val="4"/>
              <c:layout>
                <c:manualLayout>
                  <c:x val="-6.4361167748563333E-2"/>
                  <c:y val="-7.1509814299710525E-2"/>
                </c:manualLayout>
              </c:layout>
              <c:showVal val="1"/>
            </c:dLbl>
            <c:dLbl>
              <c:idx val="5"/>
              <c:layout>
                <c:manualLayout>
                  <c:x val="-2.4518540094690788E-2"/>
                  <c:y val="-7.1509814299710581E-2"/>
                </c:manualLayout>
              </c:layout>
              <c:showVal val="1"/>
            </c:dLbl>
            <c:showVal val="1"/>
          </c:dLbls>
          <c:cat>
            <c:strRef>
              <c:f>Лист1!$B$1:$G$1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(прогноз)</c:v>
                </c:pt>
                <c:pt idx="4">
                  <c:v>2020 (прогноз)</c:v>
                </c:pt>
                <c:pt idx="5">
                  <c:v>2021 (прогноз)</c:v>
                </c:pt>
              </c:strCache>
            </c:strRef>
          </c:cat>
          <c:val>
            <c:numRef>
              <c:f>Лист1!$B$2:$G$2</c:f>
              <c:numCache>
                <c:formatCode>0.0</c:formatCode>
                <c:ptCount val="6"/>
                <c:pt idx="0">
                  <c:v>103.1</c:v>
                </c:pt>
                <c:pt idx="1">
                  <c:v>105.6</c:v>
                </c:pt>
                <c:pt idx="2">
                  <c:v>105.5</c:v>
                </c:pt>
                <c:pt idx="3">
                  <c:v>104.5</c:v>
                </c:pt>
                <c:pt idx="4">
                  <c:v>106.2</c:v>
                </c:pt>
                <c:pt idx="5">
                  <c:v>105.1</c:v>
                </c:pt>
              </c:numCache>
            </c:numRef>
          </c:val>
          <c:smooth val="1"/>
        </c:ser>
        <c:dLbls>
          <c:showVal val="1"/>
        </c:dLbls>
        <c:marker val="1"/>
        <c:axId val="88535040"/>
        <c:axId val="88536192"/>
      </c:lineChart>
      <c:catAx>
        <c:axId val="88535040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900"/>
            </a:pPr>
            <a:endParaRPr lang="ru-RU"/>
          </a:p>
        </c:txPr>
        <c:crossAx val="88536192"/>
        <c:crosses val="autoZero"/>
        <c:auto val="1"/>
        <c:lblAlgn val="ctr"/>
        <c:lblOffset val="100"/>
        <c:noMultiLvlLbl val="1"/>
      </c:catAx>
      <c:valAx>
        <c:axId val="88536192"/>
        <c:scaling>
          <c:orientation val="minMax"/>
          <c:max val="110"/>
          <c:min val="100"/>
        </c:scaling>
        <c:delete val="1"/>
        <c:axPos val="l"/>
        <c:numFmt formatCode="0" sourceLinked="0"/>
        <c:majorTickMark val="none"/>
        <c:tickLblPos val="none"/>
        <c:crossAx val="88535040"/>
        <c:crosses val="autoZero"/>
        <c:crossBetween val="between"/>
        <c:majorUnit val="2"/>
        <c:minorUnit val="0.2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900" b="1">
          <a:latin typeface="+mj-lt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045085899546516E-2"/>
          <c:y val="0"/>
          <c:w val="0.86336619163527251"/>
          <c:h val="0.8499826851390034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12837.1</c:v>
                </c:pt>
                <c:pt idx="1">
                  <c:v>11222.4</c:v>
                </c:pt>
                <c:pt idx="2">
                  <c:v>10844.3</c:v>
                </c:pt>
                <c:pt idx="3">
                  <c:v>10865.8</c:v>
                </c:pt>
              </c:numCache>
            </c:numRef>
          </c:val>
        </c:ser>
        <c:overlap val="100"/>
        <c:axId val="158599040"/>
        <c:axId val="158831744"/>
      </c:barChart>
      <c:catAx>
        <c:axId val="15859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831744"/>
        <c:crosses val="autoZero"/>
        <c:auto val="1"/>
        <c:lblAlgn val="ctr"/>
        <c:lblOffset val="100"/>
      </c:catAx>
      <c:valAx>
        <c:axId val="158831744"/>
        <c:scaling>
          <c:orientation val="minMax"/>
        </c:scaling>
        <c:delete val="1"/>
        <c:axPos val="l"/>
        <c:numFmt formatCode="0.0" sourceLinked="1"/>
        <c:tickLblPos val="none"/>
        <c:crossAx val="158599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5400217239407449E-2"/>
          <c:y val="4.7355161678725229E-2"/>
          <c:w val="0.87648456874855951"/>
          <c:h val="0.85032887600473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EB5F87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4250.7</c:v>
                </c:pt>
                <c:pt idx="1">
                  <c:v>4738.6000000000004</c:v>
                </c:pt>
                <c:pt idx="2">
                  <c:v>4232.9000000000005</c:v>
                </c:pt>
                <c:pt idx="3">
                  <c:v>4250.6000000000004</c:v>
                </c:pt>
              </c:numCache>
            </c:numRef>
          </c:val>
        </c:ser>
        <c:overlap val="100"/>
        <c:axId val="158765824"/>
        <c:axId val="159081600"/>
      </c:barChart>
      <c:catAx>
        <c:axId val="158765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081600"/>
        <c:crosses val="autoZero"/>
        <c:auto val="1"/>
        <c:lblAlgn val="ctr"/>
        <c:lblOffset val="100"/>
      </c:catAx>
      <c:valAx>
        <c:axId val="159081600"/>
        <c:scaling>
          <c:orientation val="minMax"/>
        </c:scaling>
        <c:delete val="1"/>
        <c:axPos val="l"/>
        <c:numFmt formatCode="0.0" sourceLinked="1"/>
        <c:tickLblPos val="none"/>
        <c:crossAx val="158765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469111329227944E-2"/>
          <c:y val="0"/>
          <c:w val="0.8458750221508966"/>
          <c:h val="0.8456585308185221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66CCFF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8196.4</c:v>
                </c:pt>
                <c:pt idx="1">
                  <c:v>8218.9</c:v>
                </c:pt>
                <c:pt idx="2">
                  <c:v>8153.8</c:v>
                </c:pt>
                <c:pt idx="3">
                  <c:v>8186.8</c:v>
                </c:pt>
              </c:numCache>
            </c:numRef>
          </c:val>
        </c:ser>
        <c:overlap val="100"/>
        <c:axId val="105867136"/>
        <c:axId val="105868672"/>
      </c:barChart>
      <c:catAx>
        <c:axId val="105867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868672"/>
        <c:crosses val="autoZero"/>
        <c:auto val="1"/>
        <c:lblAlgn val="ctr"/>
        <c:lblOffset val="100"/>
      </c:catAx>
      <c:valAx>
        <c:axId val="105868672"/>
        <c:scaling>
          <c:orientation val="minMax"/>
        </c:scaling>
        <c:delete val="1"/>
        <c:axPos val="l"/>
        <c:numFmt formatCode="0.0" sourceLinked="1"/>
        <c:tickLblPos val="none"/>
        <c:crossAx val="10586713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432633420822419E-2"/>
          <c:y val="0"/>
          <c:w val="0.89397573823294207"/>
          <c:h val="0.7766242031167037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12611.3</c:v>
                </c:pt>
                <c:pt idx="1">
                  <c:v>1372.2</c:v>
                </c:pt>
                <c:pt idx="2">
                  <c:v>1106.9000000000001</c:v>
                </c:pt>
                <c:pt idx="3">
                  <c:v>1106.9000000000001</c:v>
                </c:pt>
              </c:numCache>
            </c:numRef>
          </c:val>
        </c:ser>
        <c:overlap val="100"/>
        <c:axId val="105352576"/>
        <c:axId val="105891712"/>
      </c:barChart>
      <c:catAx>
        <c:axId val="105352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891712"/>
        <c:crosses val="autoZero"/>
        <c:auto val="1"/>
        <c:lblAlgn val="ctr"/>
        <c:lblOffset val="100"/>
      </c:catAx>
      <c:valAx>
        <c:axId val="105891712"/>
        <c:scaling>
          <c:orientation val="minMax"/>
        </c:scaling>
        <c:delete val="1"/>
        <c:axPos val="l"/>
        <c:numFmt formatCode="0.0" sourceLinked="1"/>
        <c:tickLblPos val="none"/>
        <c:crossAx val="10535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536255383928892E-2"/>
          <c:y val="0"/>
          <c:w val="0.89397573823294207"/>
          <c:h val="0.846491448866792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996633"/>
            </a:solidFill>
          </c:spPr>
          <c:cat>
            <c:strRef>
              <c:f>Лист1!$A$2:$A$5</c:f>
              <c:strCache>
                <c:ptCount val="4"/>
                <c:pt idx="0">
                  <c:v>2018 г. (ожид)</c:v>
                </c:pt>
                <c:pt idx="1">
                  <c:v>2019 г. (проект)</c:v>
                </c:pt>
                <c:pt idx="2">
                  <c:v>2020 г. (прогноз)</c:v>
                </c:pt>
                <c:pt idx="3">
                  <c:v>2021 г.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1">
                  <c:v>1876.7</c:v>
                </c:pt>
                <c:pt idx="2">
                  <c:v>1458.7</c:v>
                </c:pt>
                <c:pt idx="3">
                  <c:v>1428.6</c:v>
                </c:pt>
              </c:numCache>
            </c:numRef>
          </c:val>
        </c:ser>
        <c:overlap val="100"/>
        <c:axId val="106086400"/>
        <c:axId val="106523648"/>
      </c:barChart>
      <c:catAx>
        <c:axId val="10608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523648"/>
        <c:crosses val="autoZero"/>
        <c:auto val="1"/>
        <c:lblAlgn val="ctr"/>
        <c:lblOffset val="100"/>
      </c:catAx>
      <c:valAx>
        <c:axId val="106523648"/>
        <c:scaling>
          <c:orientation val="minMax"/>
        </c:scaling>
        <c:delete val="1"/>
        <c:axPos val="l"/>
        <c:numFmt formatCode="General" sourceLinked="1"/>
        <c:tickLblPos val="none"/>
        <c:crossAx val="106086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c:rich>
      </c:tx>
      <c:layout>
        <c:manualLayout>
          <c:xMode val="edge"/>
          <c:yMode val="edge"/>
          <c:x val="0.36292583448925875"/>
          <c:y val="0.36510521520250488"/>
        </c:manualLayout>
      </c:layout>
    </c:title>
    <c:plotArea>
      <c:layout>
        <c:manualLayout>
          <c:layoutTarget val="inner"/>
          <c:xMode val="edge"/>
          <c:yMode val="edge"/>
          <c:x val="9.1936345936043495E-2"/>
          <c:y val="2.0220649056142771E-2"/>
          <c:w val="0.77235686743614873"/>
          <c:h val="0.772349004476878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dPt>
            <c:idx val="0"/>
            <c:spPr>
              <a:solidFill>
                <a:srgbClr val="33CC33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1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7750255317980133E-3"/>
                  <c:y val="-1.8101067403149967E-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72,2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43188815449421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77,8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111033343598645E-2"/>
                  <c:y val="-3.7824794361186881E-3"/>
                </c:manualLayout>
              </c:layout>
              <c:showVal val="1"/>
            </c:dLbl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72.2</c:v>
                </c:pt>
                <c:pt idx="1">
                  <c:v>77.8</c:v>
                </c:pt>
                <c:pt idx="2">
                  <c:v>-5.6</c:v>
                </c:pt>
              </c:numCache>
            </c:numRef>
          </c:val>
        </c:ser>
        <c:firstSliceAng val="97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c:rich>
      </c:tx>
      <c:layout>
        <c:manualLayout>
          <c:xMode val="edge"/>
          <c:yMode val="edge"/>
          <c:x val="0.36292583448925875"/>
          <c:y val="0.35765310090179209"/>
        </c:manualLayout>
      </c:layout>
    </c:title>
    <c:plotArea>
      <c:layout>
        <c:manualLayout>
          <c:layoutTarget val="inner"/>
          <c:xMode val="edge"/>
          <c:yMode val="edge"/>
          <c:x val="9.193634593604301E-2"/>
          <c:y val="8.5818005356627768E-3"/>
          <c:w val="0.77235686743614873"/>
          <c:h val="0.77234900447687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dPt>
            <c:idx val="0"/>
            <c:spPr>
              <a:solidFill>
                <a:srgbClr val="33CC33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1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3879136886025304E-2"/>
                  <c:y val="-1.142619955807372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76,0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910207507807775E-2"/>
                  <c:y val="1.16949968522015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76,0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7676982985709011E-2"/>
                  <c:y val="-3.7823643642676463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</c:v>
                </c:pt>
                <c:pt idx="1">
                  <c:v>76</c:v>
                </c:pt>
              </c:numCache>
            </c:numRef>
          </c:val>
        </c:ser>
        <c:firstSliceAng val="91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7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7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730119198733959"/>
          <c:w val="0.98086335936989666"/>
          <c:h val="0.204293203509905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c:rich>
      </c:tx>
      <c:layout>
        <c:manualLayout>
          <c:xMode val="edge"/>
          <c:yMode val="edge"/>
          <c:x val="0.36292583448925875"/>
          <c:y val="0.36106483944119377"/>
        </c:manualLayout>
      </c:layout>
    </c:title>
    <c:plotArea>
      <c:layout>
        <c:manualLayout>
          <c:layoutTarget val="inner"/>
          <c:xMode val="edge"/>
          <c:yMode val="edge"/>
          <c:x val="9.1936345936043495E-2"/>
          <c:y val="2.0220649056142771E-2"/>
          <c:w val="0.77235686743614873"/>
          <c:h val="0.77234900447687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dPt>
            <c:idx val="0"/>
            <c:spPr>
              <a:solidFill>
                <a:srgbClr val="33CC33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1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7624671758077011E-2"/>
                  <c:y val="-3.556394968460330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82,2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0402940277420134E-3"/>
                  <c:y val="2.35159056401142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82,2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111033343598645E-2"/>
                  <c:y val="-3.7824794361186881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82.2</c:v>
                </c:pt>
                <c:pt idx="1">
                  <c:v>82.2</c:v>
                </c:pt>
              </c:numCache>
            </c:numRef>
          </c:val>
        </c:ser>
        <c:firstSliceAng val="91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3.0555555555555582E-2"/>
          <c:y val="0"/>
          <c:w val="0.9694444444444521"/>
          <c:h val="0.779876023031626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-1.3888888888888924E-3"/>
                  <c:y val="-9.84608493217357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r>
                      <a:rPr lang="ru-RU" dirty="0" smtClean="0"/>
                      <a:t> 207,7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8913E-3"/>
                  <c:y val="-0.2188018873816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59 089,2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3888888888888924E-3"/>
                  <c:y val="-0.257092217673420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60 152,2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3888888888888924E-3"/>
                  <c:y val="-0.303587618742018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61 212,3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(ожид)</c:v>
                </c:pt>
                <c:pt idx="1">
                  <c:v>2019 (проект)</c:v>
                </c:pt>
                <c:pt idx="2">
                  <c:v>2020 (прогноз)</c:v>
                </c:pt>
                <c:pt idx="3">
                  <c:v>2021 (прогноз)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56207.7</c:v>
                </c:pt>
                <c:pt idx="1">
                  <c:v>59089.2</c:v>
                </c:pt>
                <c:pt idx="2">
                  <c:v>60152.2</c:v>
                </c:pt>
                <c:pt idx="3">
                  <c:v>61045.8</c:v>
                </c:pt>
              </c:numCache>
            </c:numRef>
          </c:val>
        </c:ser>
        <c:dLbls>
          <c:showVal val="1"/>
        </c:dLbls>
        <c:gapWidth val="95"/>
        <c:overlap val="100"/>
        <c:axId val="95756288"/>
        <c:axId val="95757824"/>
      </c:barChart>
      <c:catAx>
        <c:axId val="95756288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1600"/>
            </a:pPr>
            <a:endParaRPr lang="ru-RU"/>
          </a:p>
        </c:txPr>
        <c:crossAx val="95757824"/>
        <c:crosses val="autoZero"/>
        <c:auto val="1"/>
        <c:lblAlgn val="ctr"/>
        <c:lblOffset val="100"/>
      </c:catAx>
      <c:valAx>
        <c:axId val="9575782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5756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plotArea>
      <c:layout>
        <c:manualLayout>
          <c:layoutTarget val="inner"/>
          <c:xMode val="edge"/>
          <c:yMode val="edge"/>
          <c:x val="5.2520730968720524E-3"/>
          <c:y val="6.2044694479166433E-2"/>
          <c:w val="0.99474792673608015"/>
          <c:h val="0.779876023031626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>
                <c:manualLayout>
                  <c:x val="1.4458171485298213E-3"/>
                  <c:y val="-0.202055252960228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53 592,0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4458171485297951E-3"/>
                  <c:y val="-0.304101060078452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57 563,6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3374514455894663E-3"/>
                  <c:y val="-0.279505652148465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r>
                      <a:rPr lang="ru-RU" dirty="0" smtClean="0"/>
                      <a:t> 207</a:t>
                    </a:r>
                    <a:r>
                      <a:rPr lang="en-US" dirty="0" smtClean="0"/>
                      <a:t>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8916342970596426E-3"/>
                  <c:y val="-0.359807478672969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59 089,2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458171485298218E-3"/>
                  <c:y val="-0.378642661478987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60 152,2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8914066093197128E-3"/>
                  <c:y val="-0.408444872501415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61 212,3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(ожид)</c:v>
                </c:pt>
                <c:pt idx="3">
                  <c:v>2019 (проект)</c:v>
                </c:pt>
                <c:pt idx="4">
                  <c:v>2020 (прогноз)</c:v>
                </c:pt>
                <c:pt idx="5">
                  <c:v>2021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53592</c:v>
                </c:pt>
                <c:pt idx="1">
                  <c:v>57563.6</c:v>
                </c:pt>
                <c:pt idx="2">
                  <c:v>56207.7</c:v>
                </c:pt>
                <c:pt idx="3">
                  <c:v>59089.2</c:v>
                </c:pt>
                <c:pt idx="4">
                  <c:v>60152.2</c:v>
                </c:pt>
                <c:pt idx="5">
                  <c:v>61045.8</c:v>
                </c:pt>
              </c:numCache>
            </c:numRef>
          </c:val>
        </c:ser>
        <c:dLbls>
          <c:showVal val="1"/>
        </c:dLbls>
        <c:gapWidth val="95"/>
        <c:overlap val="100"/>
        <c:axId val="96123520"/>
        <c:axId val="96125312"/>
      </c:barChart>
      <c:catAx>
        <c:axId val="96123520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96125312"/>
        <c:crosses val="autoZero"/>
        <c:auto val="1"/>
        <c:lblAlgn val="ctr"/>
        <c:lblOffset val="100"/>
      </c:catAx>
      <c:valAx>
        <c:axId val="9612531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6123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278734529076123E-2"/>
          <c:y val="4.3194964931295828E-2"/>
          <c:w val="0.93743787238332565"/>
          <c:h val="0.95680498382149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4276331117512834E-2"/>
                  <c:y val="-9.434487980919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991759596207875E-2"/>
                  <c:y val="-7.18748458536806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783816332854244E-2"/>
                  <c:y val="-0.1005950547861030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195981249119185E-2"/>
                  <c:y val="-9.85776544162837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664519808808972E-2"/>
                  <c:y val="-7.6189942927533491E-2"/>
                </c:manualLayout>
              </c:layout>
              <c:showVal val="1"/>
            </c:dLbl>
            <c:dLbl>
              <c:idx val="5"/>
              <c:layout>
                <c:manualLayout>
                  <c:x val="-3.314477743175178E-2"/>
                  <c:y val="-8.042271753461847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0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100</c:v>
                </c:pt>
                <c:pt idx="1">
                  <c:v>107.4</c:v>
                </c:pt>
                <c:pt idx="2">
                  <c:v>97.6</c:v>
                </c:pt>
                <c:pt idx="3" formatCode="0.0">
                  <c:v>105.1</c:v>
                </c:pt>
                <c:pt idx="4" formatCode="0.0">
                  <c:v>101.8</c:v>
                </c:pt>
                <c:pt idx="5" formatCode="0.0">
                  <c:v>101.7</c:v>
                </c:pt>
              </c:numCache>
            </c:numRef>
          </c:val>
        </c:ser>
        <c:marker val="1"/>
        <c:axId val="96132480"/>
        <c:axId val="88421504"/>
      </c:lineChart>
      <c:catAx>
        <c:axId val="96132480"/>
        <c:scaling>
          <c:orientation val="minMax"/>
        </c:scaling>
        <c:delete val="1"/>
        <c:axPos val="b"/>
        <c:numFmt formatCode="General" sourceLinked="0"/>
        <c:tickLblPos val="none"/>
        <c:crossAx val="88421504"/>
        <c:crosses val="autoZero"/>
        <c:auto val="1"/>
        <c:lblAlgn val="ctr"/>
        <c:lblOffset val="100"/>
      </c:catAx>
      <c:valAx>
        <c:axId val="88421504"/>
        <c:scaling>
          <c:orientation val="minMax"/>
          <c:max val="130"/>
          <c:min val="90"/>
        </c:scaling>
        <c:delete val="1"/>
        <c:axPos val="l"/>
        <c:numFmt formatCode="0.0" sourceLinked="1"/>
        <c:tickLblPos val="none"/>
        <c:crossAx val="96132480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152560878913723"/>
          <c:y val="0.28816696196102587"/>
          <c:w val="0.27917161759100328"/>
          <c:h val="0.1320367624076450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21740063473031498"/>
          <c:y val="0.11549669084387452"/>
          <c:w val="0.57578665263609297"/>
          <c:h val="0.87190550256322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1"/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33CC33">
                  <a:alpha val="96000"/>
                </a:srgbClr>
              </a:solidFill>
            </c:spPr>
          </c:dPt>
          <c:dPt>
            <c:idx val="2"/>
            <c:spPr>
              <a:solidFill>
                <a:srgbClr val="9966FF">
                  <a:alpha val="59000"/>
                </a:srgbClr>
              </a:solidFill>
            </c:spPr>
          </c:dPt>
          <c:dPt>
            <c:idx val="3"/>
            <c:spPr>
              <a:solidFill>
                <a:srgbClr val="6666FF"/>
              </a:solidFill>
            </c:spPr>
          </c:dPt>
          <c:dPt>
            <c:idx val="4"/>
            <c:spPr>
              <a:solidFill>
                <a:srgbClr val="FF99FF"/>
              </a:solidFill>
            </c:spPr>
          </c:dPt>
          <c:dPt>
            <c:idx val="5"/>
            <c:spPr>
              <a:solidFill>
                <a:srgbClr val="33CCFF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66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2468632094246745E-2"/>
                  <c:y val="6.29888345739364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10344432421016E-2"/>
                  <c:y val="-1.00782452743344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23898481971163E-2"/>
                  <c:y val="-3.5274056850826102E-2"/>
                </c:manualLayout>
              </c:layout>
              <c:showVal val="1"/>
            </c:dLbl>
            <c:dLbl>
              <c:idx val="3"/>
              <c:layout>
                <c:manualLayout>
                  <c:x val="-1.0572862857757713E-2"/>
                  <c:y val="-7.05477169203421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385957115876255E-2"/>
                  <c:y val="-4.03129810973390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8268823149133914E-2"/>
                  <c:y val="-4.03129810973390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479080627086927E-2"/>
                  <c:y val="-3.5273858460171413E-2"/>
                </c:manualLayout>
              </c:layout>
              <c:showVal val="1"/>
            </c:dLbl>
            <c:dLbl>
              <c:idx val="7"/>
              <c:layout>
                <c:manualLayout>
                  <c:x val="4.2146782465990219E-2"/>
                  <c:y val="-2.0156490548669196E-2"/>
                </c:manualLayout>
              </c:layout>
              <c:showVal val="1"/>
            </c:dLbl>
            <c:dLbl>
              <c:idx val="8"/>
              <c:layout>
                <c:manualLayout>
                  <c:x val="3.5792720318914693E-2"/>
                  <c:y val="2.5195613185836591E-2"/>
                </c:manualLayout>
              </c:layout>
              <c:showVal val="1"/>
            </c:dLbl>
            <c:dLbl>
              <c:idx val="9"/>
              <c:layout>
                <c:manualLayout>
                  <c:x val="3.3277224962425652E-3"/>
                  <c:y val="-1.763692923008562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Акцизы</c:v>
                </c:pt>
                <c:pt idx="1">
                  <c:v>НДФЛ</c:v>
                </c:pt>
                <c:pt idx="2">
                  <c:v>Налог на имущество </c:v>
                </c:pt>
                <c:pt idx="3">
                  <c:v>Транспортный налог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доходы</c:v>
                </c:pt>
                <c:pt idx="8">
                  <c:v>Безвозмездные поступления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0.05</c:v>
                </c:pt>
                <c:pt idx="1">
                  <c:v>0.37500000000000028</c:v>
                </c:pt>
                <c:pt idx="2">
                  <c:v>6.8000000000000019E-2</c:v>
                </c:pt>
                <c:pt idx="3">
                  <c:v>0.12000000000000002</c:v>
                </c:pt>
                <c:pt idx="4">
                  <c:v>0.129</c:v>
                </c:pt>
                <c:pt idx="5">
                  <c:v>2.9000000000000001E-2</c:v>
                </c:pt>
                <c:pt idx="6">
                  <c:v>1.7999999999999999E-2</c:v>
                </c:pt>
                <c:pt idx="7">
                  <c:v>3.0000000000000002E-2</c:v>
                </c:pt>
                <c:pt idx="8">
                  <c:v>0.18100000000000013</c:v>
                </c:pt>
              </c:numCache>
            </c:numRef>
          </c:val>
        </c:ser>
        <c:firstSliceAng val="146"/>
        <c:holeSize val="4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l"/>
          <a:r>
            <a:rPr lang="ru-RU" sz="1300" b="1" dirty="0" smtClean="0">
              <a:latin typeface="Arial" pitchFamily="34" charset="0"/>
              <a:cs typeface="Arial" pitchFamily="34" charset="0"/>
            </a:rPr>
            <a:t>Сохранение структуры бюджета Нытвенского городского поселения, обеспечивающей  его  устойчивость и способность своевременно исполнять обязательства в долгосрочной перспективе;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/>
          <a:r>
            <a:rPr lang="ru-RU" sz="1300" b="1" dirty="0" smtClean="0">
              <a:latin typeface="Arial" pitchFamily="34" charset="0"/>
              <a:cs typeface="Arial" pitchFamily="34" charset="0"/>
            </a:rPr>
            <a:t>Гарантированное исполнение действующих расходных обязательств с учетом     необходимости их оптимизации и повышения эффективности использования финансовых ресурсов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E0B657C6-45A2-421C-8FA7-BC13B6BFFFBA}">
      <dgm:prSet phldrT="[Текст]" custT="1"/>
      <dgm:spPr/>
      <dgm:t>
        <a:bodyPr/>
        <a:lstStyle/>
        <a:p>
          <a:pPr algn="l"/>
          <a:r>
            <a:rPr lang="ru-RU" sz="1300" b="1" dirty="0" smtClean="0">
              <a:latin typeface="Arial" pitchFamily="34" charset="0"/>
              <a:cs typeface="Arial" pitchFamily="34" charset="0"/>
            </a:rPr>
            <a:t>Привлечение в бюджет Нытвенского городского поселения средств из федерального бюджета и бюджета Пермского края в качестве дополнительных ресурсов для финансового обеспечения полномочий поселения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0C6A2525-4B09-4375-B49E-CAF67B3EBE57}" type="parTrans" cxnId="{3EDD28DD-2CFB-40DD-ACA0-4CE4335BDC7A}">
      <dgm:prSet/>
      <dgm:spPr/>
      <dgm:t>
        <a:bodyPr/>
        <a:lstStyle/>
        <a:p>
          <a:endParaRPr lang="ru-RU"/>
        </a:p>
      </dgm:t>
    </dgm:pt>
    <dgm:pt modelId="{9AC91354-F5F7-4170-8456-F0255204B4EB}" type="sibTrans" cxnId="{3EDD28DD-2CFB-40DD-ACA0-4CE4335BDC7A}">
      <dgm:prSet/>
      <dgm:spPr/>
      <dgm:t>
        <a:bodyPr/>
        <a:lstStyle/>
        <a:p>
          <a:endParaRPr lang="ru-RU"/>
        </a:p>
      </dgm:t>
    </dgm:pt>
    <dgm:pt modelId="{6FEDCA89-BC03-472D-89EE-AFDE6DEEE477}">
      <dgm:prSet custT="1"/>
      <dgm:spPr/>
      <dgm:t>
        <a:bodyPr/>
        <a:lstStyle/>
        <a:p>
          <a:pPr algn="just"/>
          <a:r>
            <a:rPr lang="ru-RU" sz="1300" b="1" dirty="0" smtClean="0">
              <a:latin typeface="Arial" pitchFamily="34" charset="0"/>
              <a:cs typeface="Arial" pitchFamily="34" charset="0"/>
            </a:rPr>
            <a:t>  Увеличение объема бюджетных ассигнований, направляемых на финансовое    обеспечение капитальных вложений в объекты муниципальной собственности  Нытвенского городского поселения, по отношению к уровню текущего года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9F8B7223-32D3-4908-8F2B-9E4F90558A22}" type="sibTrans" cxnId="{3AAB8652-DBFD-4E4F-BB4C-FA9BF125F2CB}">
      <dgm:prSet/>
      <dgm:spPr/>
      <dgm:t>
        <a:bodyPr/>
        <a:lstStyle/>
        <a:p>
          <a:endParaRPr lang="ru-RU"/>
        </a:p>
      </dgm:t>
    </dgm:pt>
    <dgm:pt modelId="{CB26A3A5-98B7-47D0-AA9C-CB2AF949E659}" type="parTrans" cxnId="{3AAB8652-DBFD-4E4F-BB4C-FA9BF125F2CB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300" b="1" dirty="0" smtClean="0">
              <a:latin typeface="Arial" pitchFamily="34" charset="0"/>
              <a:cs typeface="Arial" pitchFamily="34" charset="0"/>
            </a:rPr>
            <a:t>Формирование бюджета в программном формате</a:t>
          </a:r>
          <a:r>
            <a:rPr lang="ru-RU" sz="1300" b="1" baseline="0" dirty="0" smtClean="0">
              <a:latin typeface="Arial" pitchFamily="34" charset="0"/>
              <a:cs typeface="Arial" pitchFamily="34" charset="0"/>
            </a:rPr>
            <a:t> с отражением в муниципальных программах показателей стратегических документов и их целевых значений</a:t>
          </a:r>
          <a:endParaRPr lang="ru-RU" sz="1300" b="1" dirty="0" smtClean="0">
            <a:latin typeface="Arial" pitchFamily="34" charset="0"/>
            <a:cs typeface="Arial" pitchFamily="34" charset="0"/>
          </a:endParaRPr>
        </a:p>
      </dgm:t>
    </dgm:pt>
    <dgm:pt modelId="{16A80DF0-35FE-44F8-BBFB-46C45BD19DA5}" type="sibTrans" cxnId="{D3CFC9C3-6F78-487E-829B-A995165DD7A5}">
      <dgm:prSet/>
      <dgm:spPr/>
      <dgm:t>
        <a:bodyPr/>
        <a:lstStyle/>
        <a:p>
          <a:endParaRPr lang="ru-RU" dirty="0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Формирование «напряжённого» прогноза по доходам бюджета Нытвенского городского поселения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364AC05C-035C-4427-B59E-71C26C25F253}">
      <dgm:prSet phldrT="[Текст]" custT="1"/>
      <dgm:spPr/>
      <dgm:t>
        <a:bodyPr/>
        <a:lstStyle/>
        <a:p>
          <a:pPr algn="just"/>
          <a:r>
            <a: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прозрачности и открытости бюджета и бюджетного процесса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2828FEB0-1744-439A-A27A-723D0D22BFF7}" type="parTrans" cxnId="{EA56129D-13CF-49DD-BBFC-4A1D027299D5}">
      <dgm:prSet/>
      <dgm:spPr/>
      <dgm:t>
        <a:bodyPr/>
        <a:lstStyle/>
        <a:p>
          <a:endParaRPr lang="ru-RU"/>
        </a:p>
      </dgm:t>
    </dgm:pt>
    <dgm:pt modelId="{78A37AB6-B1F5-4771-AE18-EAA7F1A0E2A9}" type="sibTrans" cxnId="{EA56129D-13CF-49DD-BBFC-4A1D027299D5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7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 custScaleX="99124" custScaleY="105749" custLinFactNeighborX="357" custLinFactNeighborY="486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7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7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7" custScaleX="95390" custScaleY="99668" custLinFactNeighborX="674" custLinFactNeighborY="-2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7" custScaleX="110634" custScaleY="110634" custLinFactNeighborX="12639" custLinFactNeighborY="-5973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7" custScaleX="100127" custScaleY="93655" custLinFactNeighborX="-1525" custLinFactNeighborY="-4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7" custFlipHor="1" custScaleX="113809" custScaleY="99999" custLinFactNeighborX="-26149" custLinFactNeighborY="-35455"/>
      <dgm:spPr/>
      <dgm:t>
        <a:bodyPr/>
        <a:lstStyle/>
        <a:p>
          <a:endParaRPr lang="ru-RU"/>
        </a:p>
      </dgm:t>
    </dgm:pt>
    <dgm:pt modelId="{08C378B1-C418-4C7A-BE80-3B154124C30F}" type="pres">
      <dgm:prSet presAssocID="{5A3A52A2-9546-456B-84EA-1FF2728F7EAD}" presName="text_3" presStyleLbl="node1" presStyleIdx="2" presStyleCnt="7" custScaleX="101946" custScaleY="119769" custLinFactNeighborX="-2263" custLinFactNeighborY="-4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DE1B-0DCA-474A-B401-E2BACFEEFB7A}" type="pres">
      <dgm:prSet presAssocID="{5A3A52A2-9546-456B-84EA-1FF2728F7EAD}" presName="accent_3" presStyleCnt="0"/>
      <dgm:spPr/>
      <dgm:t>
        <a:bodyPr/>
        <a:lstStyle/>
        <a:p>
          <a:endParaRPr lang="ru-RU"/>
        </a:p>
      </dgm:t>
    </dgm:pt>
    <dgm:pt modelId="{5B13A1FA-D9DC-4965-8082-17BE81198263}" type="pres">
      <dgm:prSet presAssocID="{5A3A52A2-9546-456B-84EA-1FF2728F7EAD}" presName="accentRepeatNode" presStyleLbl="solidFgAcc1" presStyleIdx="2" presStyleCnt="7" custFlipVert="1" custFlipHor="1" custScaleX="39626" custScaleY="25136" custLinFactNeighborX="-28108" custLinFactNeighborY="-21821"/>
      <dgm:spPr/>
      <dgm:t>
        <a:bodyPr/>
        <a:lstStyle/>
        <a:p>
          <a:endParaRPr lang="ru-RU"/>
        </a:p>
      </dgm:t>
    </dgm:pt>
    <dgm:pt modelId="{64C23E77-3146-43E8-8E18-A8DA3008FF03}" type="pres">
      <dgm:prSet presAssocID="{2F55E47A-8CB1-4FA2-9C17-82E0D52561B1}" presName="text_4" presStyleLbl="node1" presStyleIdx="3" presStyleCnt="7" custScaleX="99416" custScaleY="111322" custLinFactNeighborX="-2157" custLinFactNeighborY="-5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68D16-3CA2-4A50-8213-C049BC80FFE8}" type="pres">
      <dgm:prSet presAssocID="{2F55E47A-8CB1-4FA2-9C17-82E0D52561B1}" presName="accent_4" presStyleCnt="0"/>
      <dgm:spPr/>
      <dgm:t>
        <a:bodyPr/>
        <a:lstStyle/>
        <a:p>
          <a:endParaRPr lang="ru-RU"/>
        </a:p>
      </dgm:t>
    </dgm:pt>
    <dgm:pt modelId="{81EBD1B5-AC55-43B1-B1BF-619AC166BB9D}" type="pres">
      <dgm:prSet presAssocID="{2F55E47A-8CB1-4FA2-9C17-82E0D52561B1}" presName="accentRepeatNode" presStyleLbl="solidFgAcc1" presStyleIdx="3" presStyleCnt="7" custScaleX="116285" custScaleY="100404" custLinFactNeighborX="-23836" custLinFactNeighborY="-50806"/>
      <dgm:spPr/>
      <dgm:t>
        <a:bodyPr/>
        <a:lstStyle/>
        <a:p>
          <a:endParaRPr lang="ru-RU"/>
        </a:p>
      </dgm:t>
    </dgm:pt>
    <dgm:pt modelId="{7755E0C4-2055-406D-8559-4FFDB8EC2844}" type="pres">
      <dgm:prSet presAssocID="{E0B657C6-45A2-421C-8FA7-BC13B6BFFFBA}" presName="text_5" presStyleLbl="node1" presStyleIdx="4" presStyleCnt="7" custScaleX="98270" custScaleY="120475" custLinFactNeighborX="-1557" custLinFactNeighborY="-69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C3CB-B7FE-4934-BD59-3A7BE87DF467}" type="pres">
      <dgm:prSet presAssocID="{E0B657C6-45A2-421C-8FA7-BC13B6BFFFBA}" presName="accent_5" presStyleCnt="0"/>
      <dgm:spPr/>
      <dgm:t>
        <a:bodyPr/>
        <a:lstStyle/>
        <a:p>
          <a:endParaRPr lang="ru-RU"/>
        </a:p>
      </dgm:t>
    </dgm:pt>
    <dgm:pt modelId="{C7A3B944-1115-41C6-BDFF-FD22B77E12E9}" type="pres">
      <dgm:prSet presAssocID="{E0B657C6-45A2-421C-8FA7-BC13B6BFFFBA}" presName="accentRepeatNode" presStyleLbl="solidFgAcc1" presStyleIdx="4" presStyleCnt="7" custScaleX="115333" custScaleY="108967" custLinFactNeighborX="-16856" custLinFactNeighborY="-59690"/>
      <dgm:spPr/>
      <dgm:t>
        <a:bodyPr/>
        <a:lstStyle/>
        <a:p>
          <a:endParaRPr lang="ru-RU"/>
        </a:p>
      </dgm:t>
    </dgm:pt>
    <dgm:pt modelId="{13DB5194-5589-4B23-AA19-3069D8FA9303}" type="pres">
      <dgm:prSet presAssocID="{6FEDCA89-BC03-472D-89EE-AFDE6DEEE477}" presName="text_6" presStyleLbl="node1" presStyleIdx="5" presStyleCnt="7" custScaleX="96853" custScaleY="122214" custLinFactNeighborX="-756" custLinFactNeighborY="-84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76AE5-08F8-46DE-A957-5EE1D27932CA}" type="pres">
      <dgm:prSet presAssocID="{6FEDCA89-BC03-472D-89EE-AFDE6DEEE477}" presName="accent_6" presStyleCnt="0"/>
      <dgm:spPr/>
      <dgm:t>
        <a:bodyPr/>
        <a:lstStyle/>
        <a:p>
          <a:endParaRPr lang="ru-RU"/>
        </a:p>
      </dgm:t>
    </dgm:pt>
    <dgm:pt modelId="{D72856F3-D0F6-45A7-A7E8-41053D89ED7A}" type="pres">
      <dgm:prSet presAssocID="{6FEDCA89-BC03-472D-89EE-AFDE6DEEE477}" presName="accentRepeatNode" presStyleLbl="solidFgAcc1" presStyleIdx="5" presStyleCnt="7" custFlipVert="1" custFlipHor="1" custScaleX="32967" custScaleY="6788" custLinFactNeighborX="-29924" custLinFactNeighborY="23646"/>
      <dgm:spPr/>
      <dgm:t>
        <a:bodyPr/>
        <a:lstStyle/>
        <a:p>
          <a:endParaRPr lang="ru-RU"/>
        </a:p>
      </dgm:t>
    </dgm:pt>
    <dgm:pt modelId="{81E8C753-0AEA-4F9F-B678-46118857F8D7}" type="pres">
      <dgm:prSet presAssocID="{364AC05C-035C-4427-B59E-71C26C25F253}" presName="text_7" presStyleLbl="node1" presStyleIdx="6" presStyleCnt="7" custScaleX="92521" custScaleY="79024" custLinFactNeighborX="1544" custLinFactNeighborY="-9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2F1B6-3B32-4359-90AC-DFEE12AC2511}" type="pres">
      <dgm:prSet presAssocID="{364AC05C-035C-4427-B59E-71C26C25F253}" presName="accent_7" presStyleCnt="0"/>
      <dgm:spPr/>
      <dgm:t>
        <a:bodyPr/>
        <a:lstStyle/>
        <a:p>
          <a:endParaRPr lang="ru-RU"/>
        </a:p>
      </dgm:t>
    </dgm:pt>
    <dgm:pt modelId="{60555147-04B3-44D4-A78A-F5CEE4E5AABB}" type="pres">
      <dgm:prSet presAssocID="{364AC05C-035C-4427-B59E-71C26C25F253}" presName="accentRepeatNode" presStyleLbl="solidFgAcc1" presStyleIdx="6" presStyleCnt="7" custScaleX="10272" custScaleY="18500"/>
      <dgm:spPr/>
      <dgm:t>
        <a:bodyPr/>
        <a:lstStyle/>
        <a:p>
          <a:endParaRPr lang="ru-RU"/>
        </a:p>
      </dgm:t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B43D8E97-9B01-4CC5-9274-77A4E479C0D9}" type="presOf" srcId="{2F55E47A-8CB1-4FA2-9C17-82E0D52561B1}" destId="{64C23E77-3146-43E8-8E18-A8DA3008FF03}" srcOrd="0" destOrd="0" presId="urn:microsoft.com/office/officeart/2008/layout/VerticalCurvedList"/>
    <dgm:cxn modelId="{B47843FB-5FEE-407F-99B7-33363259B2B5}" type="presOf" srcId="{88CE3B0E-7394-4DC6-B913-A5209729E9C7}" destId="{24421B4C-B19E-4D94-A68D-06B5F83AC486}" srcOrd="0" destOrd="0" presId="urn:microsoft.com/office/officeart/2008/layout/VerticalCurvedList"/>
    <dgm:cxn modelId="{C7368D8D-8522-431E-A536-C5BD177967B0}" srcId="{AAFEB035-538C-4724-96A9-C507D34FDC89}" destId="{5A3A52A2-9546-456B-84EA-1FF2728F7EAD}" srcOrd="2" destOrd="0" parTransId="{93E85D3C-DAE1-40C7-9472-5773C6A462D5}" sibTransId="{32118CB8-30B4-4E8A-BED9-AB24ECFA1BE8}"/>
    <dgm:cxn modelId="{66BFB1AD-B279-4AFA-A11A-6B7DFFA9AB6F}" type="presOf" srcId="{E0B657C6-45A2-421C-8FA7-BC13B6BFFFBA}" destId="{7755E0C4-2055-406D-8559-4FFDB8EC2844}" srcOrd="0" destOrd="0" presId="urn:microsoft.com/office/officeart/2008/layout/VerticalCurvedList"/>
    <dgm:cxn modelId="{37720282-B171-4D56-90FB-7ECEE4FC2D68}" type="presOf" srcId="{16A80DF0-35FE-44F8-BBFB-46C45BD19DA5}" destId="{907DADE5-0E05-4CD7-924D-2F0A0ADC8B37}" srcOrd="0" destOrd="0" presId="urn:microsoft.com/office/officeart/2008/layout/VerticalCurvedList"/>
    <dgm:cxn modelId="{3EDD28DD-2CFB-40DD-ACA0-4CE4335BDC7A}" srcId="{AAFEB035-538C-4724-96A9-C507D34FDC89}" destId="{E0B657C6-45A2-421C-8FA7-BC13B6BFFFBA}" srcOrd="4" destOrd="0" parTransId="{0C6A2525-4B09-4375-B49E-CAF67B3EBE57}" sibTransId="{9AC91354-F5F7-4170-8456-F0255204B4EB}"/>
    <dgm:cxn modelId="{105D2C58-D9FD-4BF2-977D-9352FF83068F}" type="presOf" srcId="{0318D9D8-CC58-4229-9CD9-3221EF054DF4}" destId="{E479526B-B1E8-48FB-83BF-8AAD9E9F1C83}" srcOrd="0" destOrd="0" presId="urn:microsoft.com/office/officeart/2008/layout/VerticalCurvedList"/>
    <dgm:cxn modelId="{0A0A7205-F927-4167-80D5-53430B22CDEC}" type="presOf" srcId="{AAFEB035-538C-4724-96A9-C507D34FDC89}" destId="{C4454714-9FD9-40CB-AB5F-7864D0CBAE88}" srcOrd="0" destOrd="0" presId="urn:microsoft.com/office/officeart/2008/layout/VerticalCurvedList"/>
    <dgm:cxn modelId="{BD80FC09-F88A-4A63-A8D5-6749190DA419}" type="presOf" srcId="{6FEDCA89-BC03-472D-89EE-AFDE6DEEE477}" destId="{13DB5194-5589-4B23-AA19-3069D8FA9303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3AAB8652-DBFD-4E4F-BB4C-FA9BF125F2CB}" srcId="{AAFEB035-538C-4724-96A9-C507D34FDC89}" destId="{6FEDCA89-BC03-472D-89EE-AFDE6DEEE477}" srcOrd="5" destOrd="0" parTransId="{CB26A3A5-98B7-47D0-AA9C-CB2AF949E659}" sibTransId="{9F8B7223-32D3-4908-8F2B-9E4F90558A22}"/>
    <dgm:cxn modelId="{8C39E132-BD36-4177-B03C-4BE1383EDD1E}" type="presOf" srcId="{5A3A52A2-9546-456B-84EA-1FF2728F7EAD}" destId="{08C378B1-C418-4C7A-BE80-3B154124C30F}" srcOrd="0" destOrd="0" presId="urn:microsoft.com/office/officeart/2008/layout/VerticalCurvedList"/>
    <dgm:cxn modelId="{EA56129D-13CF-49DD-BBFC-4A1D027299D5}" srcId="{AAFEB035-538C-4724-96A9-C507D34FDC89}" destId="{364AC05C-035C-4427-B59E-71C26C25F253}" srcOrd="6" destOrd="0" parTransId="{2828FEB0-1744-439A-A27A-723D0D22BFF7}" sibTransId="{78A37AB6-B1F5-4771-AE18-EAA7F1A0E2A9}"/>
    <dgm:cxn modelId="{A58A2391-944C-4D65-8DF8-1DCDCA5F7EB1}" srcId="{AAFEB035-538C-4724-96A9-C507D34FDC89}" destId="{2F55E47A-8CB1-4FA2-9C17-82E0D52561B1}" srcOrd="3" destOrd="0" parTransId="{EEC9CB95-8BA9-440A-B91F-68AF92C77DC2}" sibTransId="{13685216-A324-471A-A1C6-4299F2223910}"/>
    <dgm:cxn modelId="{C6B98F2A-230D-4871-B488-1A44B3736BD0}" type="presOf" srcId="{364AC05C-035C-4427-B59E-71C26C25F253}" destId="{81E8C753-0AEA-4F9F-B678-46118857F8D7}" srcOrd="0" destOrd="0" presId="urn:microsoft.com/office/officeart/2008/layout/VerticalCurvedList"/>
    <dgm:cxn modelId="{5C041C38-875F-4D7A-94E2-393795E696E4}" type="presParOf" srcId="{C4454714-9FD9-40CB-AB5F-7864D0CBAE88}" destId="{9B04A172-DC14-46DC-8C54-5CD66B1A07D8}" srcOrd="0" destOrd="0" presId="urn:microsoft.com/office/officeart/2008/layout/VerticalCurvedList"/>
    <dgm:cxn modelId="{12A78B13-881A-4FAC-8AE6-95878035700D}" type="presParOf" srcId="{9B04A172-DC14-46DC-8C54-5CD66B1A07D8}" destId="{27C9C4A7-9DEA-4435-A859-0424C9E4000C}" srcOrd="0" destOrd="0" presId="urn:microsoft.com/office/officeart/2008/layout/VerticalCurvedList"/>
    <dgm:cxn modelId="{6141D874-4E64-4066-898E-E38891DFFECE}" type="presParOf" srcId="{27C9C4A7-9DEA-4435-A859-0424C9E4000C}" destId="{B485059F-C995-40BC-BEDE-93EA5885938E}" srcOrd="0" destOrd="0" presId="urn:microsoft.com/office/officeart/2008/layout/VerticalCurvedList"/>
    <dgm:cxn modelId="{211FC4F3-8C0E-48F0-9FAB-4396B0BE59C1}" type="presParOf" srcId="{27C9C4A7-9DEA-4435-A859-0424C9E4000C}" destId="{907DADE5-0E05-4CD7-924D-2F0A0ADC8B37}" srcOrd="1" destOrd="0" presId="urn:microsoft.com/office/officeart/2008/layout/VerticalCurvedList"/>
    <dgm:cxn modelId="{265E69DE-71C2-4187-9470-BC0E481EA8FC}" type="presParOf" srcId="{27C9C4A7-9DEA-4435-A859-0424C9E4000C}" destId="{8AA47B7E-66C9-4865-B291-F0D5AE10EB36}" srcOrd="2" destOrd="0" presId="urn:microsoft.com/office/officeart/2008/layout/VerticalCurvedList"/>
    <dgm:cxn modelId="{B2CA9D17-6B05-4F38-A388-C730E84537E2}" type="presParOf" srcId="{27C9C4A7-9DEA-4435-A859-0424C9E4000C}" destId="{F8EDA2FA-4E84-456F-BE54-B34415F30416}" srcOrd="3" destOrd="0" presId="urn:microsoft.com/office/officeart/2008/layout/VerticalCurvedList"/>
    <dgm:cxn modelId="{97B51C1F-97B0-4DD8-9C7B-A82C5F636A58}" type="presParOf" srcId="{9B04A172-DC14-46DC-8C54-5CD66B1A07D8}" destId="{E479526B-B1E8-48FB-83BF-8AAD9E9F1C83}" srcOrd="1" destOrd="0" presId="urn:microsoft.com/office/officeart/2008/layout/VerticalCurvedList"/>
    <dgm:cxn modelId="{4EA63DDD-8591-400C-A0F5-74536EDA0818}" type="presParOf" srcId="{9B04A172-DC14-46DC-8C54-5CD66B1A07D8}" destId="{6638D9D5-D333-49BB-A0CA-CB420C7B1AB6}" srcOrd="2" destOrd="0" presId="urn:microsoft.com/office/officeart/2008/layout/VerticalCurvedList"/>
    <dgm:cxn modelId="{755A8274-10A6-4712-AF91-A4C4F998AA37}" type="presParOf" srcId="{6638D9D5-D333-49BB-A0CA-CB420C7B1AB6}" destId="{51BCE7D7-31DC-45D4-B5C6-93344E58A8D2}" srcOrd="0" destOrd="0" presId="urn:microsoft.com/office/officeart/2008/layout/VerticalCurvedList"/>
    <dgm:cxn modelId="{486A11DE-E9C8-4146-BAF1-56C1CA2A0B10}" type="presParOf" srcId="{9B04A172-DC14-46DC-8C54-5CD66B1A07D8}" destId="{24421B4C-B19E-4D94-A68D-06B5F83AC486}" srcOrd="3" destOrd="0" presId="urn:microsoft.com/office/officeart/2008/layout/VerticalCurvedList"/>
    <dgm:cxn modelId="{6DE6D6E1-AF8C-4FDE-ADAF-B4D1D8937103}" type="presParOf" srcId="{9B04A172-DC14-46DC-8C54-5CD66B1A07D8}" destId="{CEEBDB69-0F37-4557-B5AC-932B6FFABC4F}" srcOrd="4" destOrd="0" presId="urn:microsoft.com/office/officeart/2008/layout/VerticalCurvedList"/>
    <dgm:cxn modelId="{A44AF0AB-A3F3-49A8-A265-B5495848F821}" type="presParOf" srcId="{CEEBDB69-0F37-4557-B5AC-932B6FFABC4F}" destId="{C546A175-0B4B-4929-9B4F-832E85420A33}" srcOrd="0" destOrd="0" presId="urn:microsoft.com/office/officeart/2008/layout/VerticalCurvedList"/>
    <dgm:cxn modelId="{187F88C6-F535-490D-9631-1BDC33882705}" type="presParOf" srcId="{9B04A172-DC14-46DC-8C54-5CD66B1A07D8}" destId="{08C378B1-C418-4C7A-BE80-3B154124C30F}" srcOrd="5" destOrd="0" presId="urn:microsoft.com/office/officeart/2008/layout/VerticalCurvedList"/>
    <dgm:cxn modelId="{05380ACD-5A2A-4402-9251-7EC250F5B01C}" type="presParOf" srcId="{9B04A172-DC14-46DC-8C54-5CD66B1A07D8}" destId="{C253DE1B-0DCA-474A-B401-E2BACFEEFB7A}" srcOrd="6" destOrd="0" presId="urn:microsoft.com/office/officeart/2008/layout/VerticalCurvedList"/>
    <dgm:cxn modelId="{CD2A9DD0-0E87-48C9-B6B0-4C229D08D72B}" type="presParOf" srcId="{C253DE1B-0DCA-474A-B401-E2BACFEEFB7A}" destId="{5B13A1FA-D9DC-4965-8082-17BE81198263}" srcOrd="0" destOrd="0" presId="urn:microsoft.com/office/officeart/2008/layout/VerticalCurvedList"/>
    <dgm:cxn modelId="{DC6AF00B-C9C5-46DB-B86C-E749EF9874C3}" type="presParOf" srcId="{9B04A172-DC14-46DC-8C54-5CD66B1A07D8}" destId="{64C23E77-3146-43E8-8E18-A8DA3008FF03}" srcOrd="7" destOrd="0" presId="urn:microsoft.com/office/officeart/2008/layout/VerticalCurvedList"/>
    <dgm:cxn modelId="{B8414586-1211-4280-88E7-3B007D9A1E58}" type="presParOf" srcId="{9B04A172-DC14-46DC-8C54-5CD66B1A07D8}" destId="{7CC68D16-3CA2-4A50-8213-C049BC80FFE8}" srcOrd="8" destOrd="0" presId="urn:microsoft.com/office/officeart/2008/layout/VerticalCurvedList"/>
    <dgm:cxn modelId="{27ADFDBC-F9F3-4B94-905F-556EEE2141BC}" type="presParOf" srcId="{7CC68D16-3CA2-4A50-8213-C049BC80FFE8}" destId="{81EBD1B5-AC55-43B1-B1BF-619AC166BB9D}" srcOrd="0" destOrd="0" presId="urn:microsoft.com/office/officeart/2008/layout/VerticalCurvedList"/>
    <dgm:cxn modelId="{D3A8515E-C6C9-44CE-ACF1-3144F0F28391}" type="presParOf" srcId="{9B04A172-DC14-46DC-8C54-5CD66B1A07D8}" destId="{7755E0C4-2055-406D-8559-4FFDB8EC2844}" srcOrd="9" destOrd="0" presId="urn:microsoft.com/office/officeart/2008/layout/VerticalCurvedList"/>
    <dgm:cxn modelId="{0C3B9E18-BD52-46DB-8B3B-58C4CA524210}" type="presParOf" srcId="{9B04A172-DC14-46DC-8C54-5CD66B1A07D8}" destId="{A399C3CB-B7FE-4934-BD59-3A7BE87DF467}" srcOrd="10" destOrd="0" presId="urn:microsoft.com/office/officeart/2008/layout/VerticalCurvedList"/>
    <dgm:cxn modelId="{ACCD6E61-A0B7-414F-A9EA-1377A7F160AD}" type="presParOf" srcId="{A399C3CB-B7FE-4934-BD59-3A7BE87DF467}" destId="{C7A3B944-1115-41C6-BDFF-FD22B77E12E9}" srcOrd="0" destOrd="0" presId="urn:microsoft.com/office/officeart/2008/layout/VerticalCurvedList"/>
    <dgm:cxn modelId="{DD8966F1-336C-4AAA-8F93-96AECE2FDBA9}" type="presParOf" srcId="{9B04A172-DC14-46DC-8C54-5CD66B1A07D8}" destId="{13DB5194-5589-4B23-AA19-3069D8FA9303}" srcOrd="11" destOrd="0" presId="urn:microsoft.com/office/officeart/2008/layout/VerticalCurvedList"/>
    <dgm:cxn modelId="{AC57F4DF-E325-4793-860D-2812087EE32F}" type="presParOf" srcId="{9B04A172-DC14-46DC-8C54-5CD66B1A07D8}" destId="{02676AE5-08F8-46DE-A957-5EE1D27932CA}" srcOrd="12" destOrd="0" presId="urn:microsoft.com/office/officeart/2008/layout/VerticalCurvedList"/>
    <dgm:cxn modelId="{C194E477-56E4-4151-843D-BDB405EAE383}" type="presParOf" srcId="{02676AE5-08F8-46DE-A957-5EE1D27932CA}" destId="{D72856F3-D0F6-45A7-A7E8-41053D89ED7A}" srcOrd="0" destOrd="0" presId="urn:microsoft.com/office/officeart/2008/layout/VerticalCurvedList"/>
    <dgm:cxn modelId="{D4DE412D-E78C-4A35-B43F-53637AFF4ECA}" type="presParOf" srcId="{9B04A172-DC14-46DC-8C54-5CD66B1A07D8}" destId="{81E8C753-0AEA-4F9F-B678-46118857F8D7}" srcOrd="13" destOrd="0" presId="urn:microsoft.com/office/officeart/2008/layout/VerticalCurvedList"/>
    <dgm:cxn modelId="{8D0F1411-C9FD-4946-A103-F40C873FE0FD}" type="presParOf" srcId="{9B04A172-DC14-46DC-8C54-5CD66B1A07D8}" destId="{DB02F1B6-3B32-4359-90AC-DFEE12AC2511}" srcOrd="14" destOrd="0" presId="urn:microsoft.com/office/officeart/2008/layout/VerticalCurvedList"/>
    <dgm:cxn modelId="{E1B8AB68-BC93-42B8-BA21-E153411FB669}" type="presParOf" srcId="{DB02F1B6-3B32-4359-90AC-DFEE12AC2511}" destId="{60555147-04B3-44D4-A78A-F5CEE4E5AA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Субсидии на иные цели: «Развитие материально – технической базы» - 355,2 тыс. руб. 2019 г.:                                                                                                                                            </a:t>
          </a:r>
          <a:r>
            <a:rPr lang="ru-RU" sz="1600" dirty="0" smtClean="0">
              <a:latin typeface="+mj-lt"/>
            </a:rPr>
            <a:t>-</a:t>
          </a:r>
          <a:r>
            <a:rPr lang="ru-RU" sz="1200" dirty="0" smtClean="0">
              <a:latin typeface="+mj-lt"/>
            </a:rPr>
            <a:t>проведение работ по водоотведению ливневых вод от здания МБУК "</a:t>
          </a:r>
          <a:r>
            <a:rPr lang="ru-RU" sz="1200" dirty="0" err="1" smtClean="0">
              <a:latin typeface="+mj-lt"/>
            </a:rPr>
            <a:t>Нытвенский</a:t>
          </a:r>
          <a:r>
            <a:rPr lang="ru-RU" sz="1200" dirty="0" smtClean="0">
              <a:latin typeface="+mj-lt"/>
            </a:rPr>
            <a:t> историко-краеведческий музей« – 184,0 тыс. руб.;                                                                                                                                                                                      -монтаж системы пожарной сигнализации в здании музея по адресу пр. Ленина, 12а – 40 тыс. руб.;                              -разработка проектно-сметной документации на ремонт крыши здания музея по адресу пр. Ленина, 12а – 100,0 тыс. руб.;                                                                                                                                                                                                      -приобретение компьютерного оборудования – 31,2 тыс. руб.;</a:t>
          </a: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Субсидии на выполнение муниципального задания (4738,6 тыс. руб.; 4232,9 тыс. руб.; 4250,6 тыс. руб.);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5CDF1C9E-9E38-4DF5-8342-F758F46F82BB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Приведение в нормативное состояние объекта культурного наследия – 750,0 тыс. руб. на                                               разработку научно-проектной документации на ремонт и приспособление объекта культурного наследия для современного использования.</a:t>
          </a:r>
        </a:p>
      </dgm:t>
    </dgm:pt>
    <dgm:pt modelId="{5001AEF5-70E8-4B4B-898B-8AC684D205A5}" type="parTrans" cxnId="{67B91397-8D01-45D5-995B-73E0687F76CB}">
      <dgm:prSet/>
      <dgm:spPr/>
      <dgm:t>
        <a:bodyPr/>
        <a:lstStyle/>
        <a:p>
          <a:endParaRPr lang="ru-RU"/>
        </a:p>
      </dgm:t>
    </dgm:pt>
    <dgm:pt modelId="{E4571353-A423-480D-BFB1-E2C84D406B57}" type="sibTrans" cxnId="{67B91397-8D01-45D5-995B-73E0687F76CB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3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3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3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3" custScaleX="98372" custScaleY="55452" custLinFactNeighborX="-1992" custLinFactNeighborY="17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3" custScaleX="4502" custScaleY="12556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3" custScaleX="99154" custScaleY="169315" custLinFactNeighborX="-1383" custLinFactNeighborY="1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3" custScaleX="15266" custScaleY="9319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6FB94C17-DDA7-48A1-A5F1-8E128E95BBCC}" type="pres">
      <dgm:prSet presAssocID="{5CDF1C9E-9E38-4DF5-8342-F758F46F82BB}" presName="text_3" presStyleLbl="node1" presStyleIdx="2" presStyleCnt="3" custScaleY="99995" custLinFactNeighborX="-1238" custLinFactNeighborY="20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5D1A6-441E-4953-8520-AC7DD5F82D21}" type="pres">
      <dgm:prSet presAssocID="{5CDF1C9E-9E38-4DF5-8342-F758F46F82BB}" presName="accent_3" presStyleCnt="0"/>
      <dgm:spPr/>
    </dgm:pt>
    <dgm:pt modelId="{8DEAD52D-4288-4442-AC39-0D5E22C237D4}" type="pres">
      <dgm:prSet presAssocID="{5CDF1C9E-9E38-4DF5-8342-F758F46F82BB}" presName="accentRepeatNode" presStyleLbl="solidFgAcc1" presStyleIdx="2" presStyleCnt="3" custFlipHor="1" custScaleX="7544" custScaleY="15996" custLinFactNeighborX="-16000" custLinFactNeighborY="16000"/>
      <dgm:spPr/>
    </dgm:pt>
  </dgm:ptLst>
  <dgm:cxnLst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ACAF4C15-E85F-49AC-950B-A4F925D42211}" type="presOf" srcId="{88CE3B0E-7394-4DC6-B913-A5209729E9C7}" destId="{24421B4C-B19E-4D94-A68D-06B5F83AC486}" srcOrd="0" destOrd="0" presId="urn:microsoft.com/office/officeart/2008/layout/VerticalCurvedList"/>
    <dgm:cxn modelId="{67B91397-8D01-45D5-995B-73E0687F76CB}" srcId="{AAFEB035-538C-4724-96A9-C507D34FDC89}" destId="{5CDF1C9E-9E38-4DF5-8342-F758F46F82BB}" srcOrd="2" destOrd="0" parTransId="{5001AEF5-70E8-4B4B-898B-8AC684D205A5}" sibTransId="{E4571353-A423-480D-BFB1-E2C84D406B57}"/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E0FA4DF5-1B85-4882-A6B3-B08FB428130F}" type="presOf" srcId="{0318D9D8-CC58-4229-9CD9-3221EF054DF4}" destId="{E479526B-B1E8-48FB-83BF-8AAD9E9F1C83}" srcOrd="0" destOrd="0" presId="urn:microsoft.com/office/officeart/2008/layout/VerticalCurvedList"/>
    <dgm:cxn modelId="{EA67B2AC-B0FE-4F4E-9A97-735DCB2850E1}" type="presOf" srcId="{AAFEB035-538C-4724-96A9-C507D34FDC89}" destId="{C4454714-9FD9-40CB-AB5F-7864D0CBAE88}" srcOrd="0" destOrd="0" presId="urn:microsoft.com/office/officeart/2008/layout/VerticalCurvedList"/>
    <dgm:cxn modelId="{05188DBA-CFFD-4585-B3EF-B4A0B8946690}" type="presOf" srcId="{16A80DF0-35FE-44F8-BBFB-46C45BD19DA5}" destId="{907DADE5-0E05-4CD7-924D-2F0A0ADC8B37}" srcOrd="0" destOrd="0" presId="urn:microsoft.com/office/officeart/2008/layout/VerticalCurvedList"/>
    <dgm:cxn modelId="{57BD7FBB-A787-41B5-92DF-3E8B42BF0F42}" type="presOf" srcId="{5CDF1C9E-9E38-4DF5-8342-F758F46F82BB}" destId="{6FB94C17-DDA7-48A1-A5F1-8E128E95BBCC}" srcOrd="0" destOrd="0" presId="urn:microsoft.com/office/officeart/2008/layout/VerticalCurvedList"/>
    <dgm:cxn modelId="{57BB10EE-1690-460B-9003-C0679B687FA3}" type="presParOf" srcId="{C4454714-9FD9-40CB-AB5F-7864D0CBAE88}" destId="{9B04A172-DC14-46DC-8C54-5CD66B1A07D8}" srcOrd="0" destOrd="0" presId="urn:microsoft.com/office/officeart/2008/layout/VerticalCurvedList"/>
    <dgm:cxn modelId="{BE9495D5-42E7-4325-A301-6CF2B637C2AB}" type="presParOf" srcId="{9B04A172-DC14-46DC-8C54-5CD66B1A07D8}" destId="{27C9C4A7-9DEA-4435-A859-0424C9E4000C}" srcOrd="0" destOrd="0" presId="urn:microsoft.com/office/officeart/2008/layout/VerticalCurvedList"/>
    <dgm:cxn modelId="{856CBEA4-9E99-4E3B-824A-7DD4C3E38E9E}" type="presParOf" srcId="{27C9C4A7-9DEA-4435-A859-0424C9E4000C}" destId="{B485059F-C995-40BC-BEDE-93EA5885938E}" srcOrd="0" destOrd="0" presId="urn:microsoft.com/office/officeart/2008/layout/VerticalCurvedList"/>
    <dgm:cxn modelId="{B165E1B7-5EE8-4B06-B3E2-FEFF74402975}" type="presParOf" srcId="{27C9C4A7-9DEA-4435-A859-0424C9E4000C}" destId="{907DADE5-0E05-4CD7-924D-2F0A0ADC8B37}" srcOrd="1" destOrd="0" presId="urn:microsoft.com/office/officeart/2008/layout/VerticalCurvedList"/>
    <dgm:cxn modelId="{0AC7CEF5-B976-4C9F-9D3E-8D161CEF5723}" type="presParOf" srcId="{27C9C4A7-9DEA-4435-A859-0424C9E4000C}" destId="{8AA47B7E-66C9-4865-B291-F0D5AE10EB36}" srcOrd="2" destOrd="0" presId="urn:microsoft.com/office/officeart/2008/layout/VerticalCurvedList"/>
    <dgm:cxn modelId="{D332289D-4ECA-4D8D-8D6C-9B177C6A3A11}" type="presParOf" srcId="{27C9C4A7-9DEA-4435-A859-0424C9E4000C}" destId="{F8EDA2FA-4E84-456F-BE54-B34415F30416}" srcOrd="3" destOrd="0" presId="urn:microsoft.com/office/officeart/2008/layout/VerticalCurvedList"/>
    <dgm:cxn modelId="{43FB7306-965C-41CB-AA38-A174F83AE118}" type="presParOf" srcId="{9B04A172-DC14-46DC-8C54-5CD66B1A07D8}" destId="{E479526B-B1E8-48FB-83BF-8AAD9E9F1C83}" srcOrd="1" destOrd="0" presId="urn:microsoft.com/office/officeart/2008/layout/VerticalCurvedList"/>
    <dgm:cxn modelId="{62548CF3-211A-4089-BE12-E9ACB874EA72}" type="presParOf" srcId="{9B04A172-DC14-46DC-8C54-5CD66B1A07D8}" destId="{6638D9D5-D333-49BB-A0CA-CB420C7B1AB6}" srcOrd="2" destOrd="0" presId="urn:microsoft.com/office/officeart/2008/layout/VerticalCurvedList"/>
    <dgm:cxn modelId="{C4DF4056-D081-4417-8E10-19CD663CD69B}" type="presParOf" srcId="{6638D9D5-D333-49BB-A0CA-CB420C7B1AB6}" destId="{51BCE7D7-31DC-45D4-B5C6-93344E58A8D2}" srcOrd="0" destOrd="0" presId="urn:microsoft.com/office/officeart/2008/layout/VerticalCurvedList"/>
    <dgm:cxn modelId="{87030DF7-8D59-434A-927F-4717289FC482}" type="presParOf" srcId="{9B04A172-DC14-46DC-8C54-5CD66B1A07D8}" destId="{24421B4C-B19E-4D94-A68D-06B5F83AC486}" srcOrd="3" destOrd="0" presId="urn:microsoft.com/office/officeart/2008/layout/VerticalCurvedList"/>
    <dgm:cxn modelId="{755EF61D-335B-40F0-A2D8-99E1D3E75757}" type="presParOf" srcId="{9B04A172-DC14-46DC-8C54-5CD66B1A07D8}" destId="{CEEBDB69-0F37-4557-B5AC-932B6FFABC4F}" srcOrd="4" destOrd="0" presId="urn:microsoft.com/office/officeart/2008/layout/VerticalCurvedList"/>
    <dgm:cxn modelId="{7605E252-B615-4131-86FD-9CD588743645}" type="presParOf" srcId="{CEEBDB69-0F37-4557-B5AC-932B6FFABC4F}" destId="{C546A175-0B4B-4929-9B4F-832E85420A33}" srcOrd="0" destOrd="0" presId="urn:microsoft.com/office/officeart/2008/layout/VerticalCurvedList"/>
    <dgm:cxn modelId="{A0A1AB75-B460-448E-971A-1D4F2636487E}" type="presParOf" srcId="{9B04A172-DC14-46DC-8C54-5CD66B1A07D8}" destId="{6FB94C17-DDA7-48A1-A5F1-8E128E95BBCC}" srcOrd="5" destOrd="0" presId="urn:microsoft.com/office/officeart/2008/layout/VerticalCurvedList"/>
    <dgm:cxn modelId="{40A84B62-74DB-4CCF-A04A-910B0A3CAF7B}" type="presParOf" srcId="{9B04A172-DC14-46DC-8C54-5CD66B1A07D8}" destId="{1345D1A6-441E-4953-8520-AC7DD5F82D21}" srcOrd="6" destOrd="0" presId="urn:microsoft.com/office/officeart/2008/layout/VerticalCurvedList"/>
    <dgm:cxn modelId="{9D331F39-A4D6-4B0D-8304-D0CF8E779042}" type="presParOf" srcId="{1345D1A6-441E-4953-8520-AC7DD5F82D21}" destId="{8DEAD52D-4288-4442-AC39-0D5E22C237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Субсидии на иные цели: «Развитие материально – технической базы» (2019 г. - 87,5.): </a:t>
          </a:r>
          <a:r>
            <a:rPr lang="ru-RU" sz="1400" dirty="0" smtClean="0">
              <a:latin typeface="+mj-lt"/>
            </a:rPr>
            <a:t>-приобретение компьютерного оборудования-25,7 тыс. руб.;                                                                                  -приобретение светодиодных светильников для хоккейного корта – 61,8 тыс. руб.;                                                               </a:t>
          </a:r>
          <a:endParaRPr lang="ru-RU" sz="14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+mj-lt"/>
            </a:rPr>
            <a:t>Субсидии на выполнение муниципального задания (8131,4 тыс. руб.; 8153,8 тыс. руб.; 8186,8 тыс. руб.);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2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2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2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2" custScaleX="100087" custScaleY="57786" custLinFactNeighborX="-1899" custLinFactNeighborY="1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2" custScaleX="38758" custScaleY="37643" custLinFactNeighborX="84" custLinFactNeighborY="7642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2" custScaleX="99498" custScaleY="71244" custLinFactNeighborX="-1487" custLinFactNeighborY="-4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2" custScaleX="59511" custScaleY="52140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0F4ECE76-1E47-4232-A575-8103CA0AAB01}" type="presOf" srcId="{88CE3B0E-7394-4DC6-B913-A5209729E9C7}" destId="{24421B4C-B19E-4D94-A68D-06B5F83AC486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0DB12F0E-5E49-4BAB-92F8-BA7E253926B5}" type="presOf" srcId="{0318D9D8-CC58-4229-9CD9-3221EF054DF4}" destId="{E479526B-B1E8-48FB-83BF-8AAD9E9F1C83}" srcOrd="0" destOrd="0" presId="urn:microsoft.com/office/officeart/2008/layout/VerticalCurvedList"/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35E6EF90-5174-49BA-835A-C5DD534DF65F}" type="presOf" srcId="{16A80DF0-35FE-44F8-BBFB-46C45BD19DA5}" destId="{907DADE5-0E05-4CD7-924D-2F0A0ADC8B37}" srcOrd="0" destOrd="0" presId="urn:microsoft.com/office/officeart/2008/layout/VerticalCurvedList"/>
    <dgm:cxn modelId="{D9D00DA3-2E66-4C18-97F2-5162D66700BC}" type="presOf" srcId="{AAFEB035-538C-4724-96A9-C507D34FDC89}" destId="{C4454714-9FD9-40CB-AB5F-7864D0CBAE88}" srcOrd="0" destOrd="0" presId="urn:microsoft.com/office/officeart/2008/layout/VerticalCurvedList"/>
    <dgm:cxn modelId="{1BAAA997-3751-41E3-9327-B4DF07672C46}" type="presParOf" srcId="{C4454714-9FD9-40CB-AB5F-7864D0CBAE88}" destId="{9B04A172-DC14-46DC-8C54-5CD66B1A07D8}" srcOrd="0" destOrd="0" presId="urn:microsoft.com/office/officeart/2008/layout/VerticalCurvedList"/>
    <dgm:cxn modelId="{F94FE3C6-9D93-4BED-BA37-6D2964347A56}" type="presParOf" srcId="{9B04A172-DC14-46DC-8C54-5CD66B1A07D8}" destId="{27C9C4A7-9DEA-4435-A859-0424C9E4000C}" srcOrd="0" destOrd="0" presId="urn:microsoft.com/office/officeart/2008/layout/VerticalCurvedList"/>
    <dgm:cxn modelId="{28E10C05-A7CB-4E2A-A283-BA4C0F77F953}" type="presParOf" srcId="{27C9C4A7-9DEA-4435-A859-0424C9E4000C}" destId="{B485059F-C995-40BC-BEDE-93EA5885938E}" srcOrd="0" destOrd="0" presId="urn:microsoft.com/office/officeart/2008/layout/VerticalCurvedList"/>
    <dgm:cxn modelId="{F4052188-C386-4ACB-99DC-0F1E6E231B62}" type="presParOf" srcId="{27C9C4A7-9DEA-4435-A859-0424C9E4000C}" destId="{907DADE5-0E05-4CD7-924D-2F0A0ADC8B37}" srcOrd="1" destOrd="0" presId="urn:microsoft.com/office/officeart/2008/layout/VerticalCurvedList"/>
    <dgm:cxn modelId="{CE10395B-AF30-4D31-8A88-AB3105B703EC}" type="presParOf" srcId="{27C9C4A7-9DEA-4435-A859-0424C9E4000C}" destId="{8AA47B7E-66C9-4865-B291-F0D5AE10EB36}" srcOrd="2" destOrd="0" presId="urn:microsoft.com/office/officeart/2008/layout/VerticalCurvedList"/>
    <dgm:cxn modelId="{EF379C80-FEE4-4F61-B359-10A58F30A0D2}" type="presParOf" srcId="{27C9C4A7-9DEA-4435-A859-0424C9E4000C}" destId="{F8EDA2FA-4E84-456F-BE54-B34415F30416}" srcOrd="3" destOrd="0" presId="urn:microsoft.com/office/officeart/2008/layout/VerticalCurvedList"/>
    <dgm:cxn modelId="{A967B35D-E112-4868-BF58-A230E3604C8F}" type="presParOf" srcId="{9B04A172-DC14-46DC-8C54-5CD66B1A07D8}" destId="{E479526B-B1E8-48FB-83BF-8AAD9E9F1C83}" srcOrd="1" destOrd="0" presId="urn:microsoft.com/office/officeart/2008/layout/VerticalCurvedList"/>
    <dgm:cxn modelId="{6D861EB8-797B-4121-BF5C-15DB7DEE811C}" type="presParOf" srcId="{9B04A172-DC14-46DC-8C54-5CD66B1A07D8}" destId="{6638D9D5-D333-49BB-A0CA-CB420C7B1AB6}" srcOrd="2" destOrd="0" presId="urn:microsoft.com/office/officeart/2008/layout/VerticalCurvedList"/>
    <dgm:cxn modelId="{C3EF701F-4706-4D2F-9678-84AD91E838EC}" type="presParOf" srcId="{6638D9D5-D333-49BB-A0CA-CB420C7B1AB6}" destId="{51BCE7D7-31DC-45D4-B5C6-93344E58A8D2}" srcOrd="0" destOrd="0" presId="urn:microsoft.com/office/officeart/2008/layout/VerticalCurvedList"/>
    <dgm:cxn modelId="{3A189E36-0BED-44C2-8C2E-899AE4CAB942}" type="presParOf" srcId="{9B04A172-DC14-46DC-8C54-5CD66B1A07D8}" destId="{24421B4C-B19E-4D94-A68D-06B5F83AC486}" srcOrd="3" destOrd="0" presId="urn:microsoft.com/office/officeart/2008/layout/VerticalCurvedList"/>
    <dgm:cxn modelId="{A6C9E43A-C806-423E-AEBE-31F4973EF877}" type="presParOf" srcId="{9B04A172-DC14-46DC-8C54-5CD66B1A07D8}" destId="{CEEBDB69-0F37-4557-B5AC-932B6FFABC4F}" srcOrd="4" destOrd="0" presId="urn:microsoft.com/office/officeart/2008/layout/VerticalCurvedList"/>
    <dgm:cxn modelId="{A63A7FAC-5704-4E02-B22A-A3066CA48CA3}" type="presParOf" srcId="{CEEBDB69-0F37-4557-B5AC-932B6FFABC4F}" destId="{C546A175-0B4B-4929-9B4F-832E85420A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9F434A-1984-4C74-A170-306E8FA31777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2019 г. - Благоустройство  </a:t>
          </a:r>
          <a:r>
            <a:rPr lang="ru-RU" sz="1200" dirty="0">
              <a:latin typeface="+mj-lt"/>
            </a:rPr>
            <a:t>дворовых  территорий в г. Нытва по адресам: пр. Ленина,37, ул. Мира,24, ул. Комсомольская,7, ул. Буденного,35, пр. Ленина,32, пр. Ленина,41, ул. Комсомольская,9, ул. М.Горького,14, 16, 18а, ул. Буденного, 33, ул. </a:t>
          </a:r>
          <a:r>
            <a:rPr lang="ru-RU" sz="1200" dirty="0" smtClean="0">
              <a:latin typeface="+mj-lt"/>
            </a:rPr>
            <a:t>Чапаева,5, 460,2 тыс. руб.;</a:t>
          </a:r>
          <a:endParaRPr lang="ru-RU" sz="1200" dirty="0">
            <a:latin typeface="+mj-lt"/>
          </a:endParaRPr>
        </a:p>
      </dgm:t>
    </dgm:pt>
    <dgm:pt modelId="{18FBEF82-4BA4-4B90-93EF-FC676432A901}" type="parTrans" cxnId="{7E321B72-6E27-42C3-B25B-3872FF546590}">
      <dgm:prSet/>
      <dgm:spPr/>
      <dgm:t>
        <a:bodyPr/>
        <a:lstStyle/>
        <a:p>
          <a:endParaRPr lang="ru-RU"/>
        </a:p>
      </dgm:t>
    </dgm:pt>
    <dgm:pt modelId="{5C6D8554-47B3-4988-81B3-2C3860AA4459}" type="sibTrans" cxnId="{7E321B72-6E27-42C3-B25B-3872FF546590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C8001A64-4507-46B6-B14C-FB9606DF4895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2020 г. - Благоустройство  дворовых  территорий в г. Нытва по адресам: пр. Ленина, 1, 2, 3, 4, 34, 38, 40, 6, 7,  8, 19, 20/1, 20/2,  27, ул.Комсомольская,29,22,25, 56,  ул. Луначарского, 9, ул.Коммунистическая,2а, ул.Т.Самуэли,4, 6, 8, ул.Ширинкина,20а, 25, 25а, ул.Мира,8, 20, 28, 30, 22, ул. М.Горького,20а, 460,0 тыс. руб.;</a:t>
          </a:r>
          <a:endParaRPr lang="ru-RU" sz="1200" dirty="0">
            <a:latin typeface="+mj-lt"/>
          </a:endParaRPr>
        </a:p>
      </dgm:t>
    </dgm:pt>
    <dgm:pt modelId="{16A05DB6-90B7-4614-B711-1A4F88804EEB}" type="parTrans" cxnId="{3280AA80-5AEF-417D-8D8A-93DCF375A47E}">
      <dgm:prSet/>
      <dgm:spPr/>
      <dgm:t>
        <a:bodyPr/>
        <a:lstStyle/>
        <a:p>
          <a:endParaRPr lang="ru-RU"/>
        </a:p>
      </dgm:t>
    </dgm:pt>
    <dgm:pt modelId="{38277BE0-5CAD-41EF-9C8E-A16FC7BC71AC}" type="sibTrans" cxnId="{3280AA80-5AEF-417D-8D8A-93DCF375A47E}">
      <dgm:prSet/>
      <dgm:spPr/>
      <dgm:t>
        <a:bodyPr/>
        <a:lstStyle/>
        <a:p>
          <a:endParaRPr lang="ru-RU"/>
        </a:p>
      </dgm:t>
    </dgm:pt>
    <dgm:pt modelId="{4ADB0097-D300-4D81-B3C3-20572D1F7498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2021 г. - Благоустройство  дворовых  территорий в г. Нытва по адресам: пр.Ленина,18, 19, 32, 39, 42, 21, 23, 27/1, 46,  ул.К.Маркса,92, ул.Оборина,20, 22, 24, ул.Ширинкина,18а, ул.К.Либкнехта, 11, 13, 15, ,17, 18, 118/4, 118/3, 12, 14, 16, 26, 120,21, 24, ул.Буденного,22,  12,31 ул. Мира,2,4, 6, 12, 18, 26, 32, 10, ул. Чапаева,3, 13 ул. Ширинкина,23а, 460,0 тыс. руб.;</a:t>
          </a:r>
          <a:endParaRPr lang="ru-RU" sz="1200" dirty="0">
            <a:latin typeface="+mj-lt"/>
          </a:endParaRPr>
        </a:p>
      </dgm:t>
    </dgm:pt>
    <dgm:pt modelId="{E14497C6-4882-42C3-82BE-6F63350F42DD}" type="parTrans" cxnId="{4F8587EF-B39B-4CD7-B44F-5531871B3486}">
      <dgm:prSet/>
      <dgm:spPr/>
      <dgm:t>
        <a:bodyPr/>
        <a:lstStyle/>
        <a:p>
          <a:endParaRPr lang="ru-RU"/>
        </a:p>
      </dgm:t>
    </dgm:pt>
    <dgm:pt modelId="{72CD3A2E-0C5B-47AA-9B5B-97C8F58630AA}" type="sibTrans" cxnId="{4F8587EF-B39B-4CD7-B44F-5531871B3486}">
      <dgm:prSet/>
      <dgm:spPr/>
      <dgm:t>
        <a:bodyPr/>
        <a:lstStyle/>
        <a:p>
          <a:endParaRPr lang="ru-RU"/>
        </a:p>
      </dgm:t>
    </dgm:pt>
    <dgm:pt modelId="{B4BD107E-77C5-466B-B1C3-CDCF01CA91A5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Благоустройство городского парка, ежегодно 551,0 тыс. руб.:                                                                                                                                                       2019 г. - Благоустройство парка </a:t>
          </a:r>
          <a:r>
            <a:rPr lang="ru-RU" sz="1200" dirty="0" err="1" smtClean="0">
              <a:latin typeface="+mj-lt"/>
            </a:rPr>
            <a:t>ЦКиД</a:t>
          </a:r>
          <a:r>
            <a:rPr lang="ru-RU" sz="1200" dirty="0" smtClean="0">
              <a:latin typeface="+mj-lt"/>
            </a:rPr>
            <a:t> 1 этап;                                                                                                                                             2020 г. - Благоустройство парка </a:t>
          </a:r>
          <a:r>
            <a:rPr lang="ru-RU" sz="1200" dirty="0" err="1" smtClean="0">
              <a:latin typeface="+mj-lt"/>
            </a:rPr>
            <a:t>ЦКиД</a:t>
          </a:r>
          <a:r>
            <a:rPr lang="ru-RU" sz="1200" dirty="0" smtClean="0">
              <a:latin typeface="+mj-lt"/>
            </a:rPr>
            <a:t> 2 этап;                                                                                                                                            2021 г. - Благоустройство парка </a:t>
          </a:r>
          <a:r>
            <a:rPr lang="ru-RU" sz="1200" dirty="0" err="1" smtClean="0">
              <a:latin typeface="+mj-lt"/>
            </a:rPr>
            <a:t>ЦКиД</a:t>
          </a:r>
          <a:r>
            <a:rPr lang="ru-RU" sz="1200" dirty="0" smtClean="0">
              <a:latin typeface="+mj-lt"/>
            </a:rPr>
            <a:t> 3 этап;                                                                                                                                                 </a:t>
          </a:r>
        </a:p>
      </dgm:t>
    </dgm:pt>
    <dgm:pt modelId="{8B65B6AE-9FAD-4BE8-983C-B9B13537AF69}" type="parTrans" cxnId="{0AAE7B77-B773-4A76-8258-3E72A045F53B}">
      <dgm:prSet/>
      <dgm:spPr/>
      <dgm:t>
        <a:bodyPr/>
        <a:lstStyle/>
        <a:p>
          <a:endParaRPr lang="ru-RU"/>
        </a:p>
      </dgm:t>
    </dgm:pt>
    <dgm:pt modelId="{618129B8-7804-411F-904E-1B05DDB70C7C}" type="sibTrans" cxnId="{0AAE7B77-B773-4A76-8258-3E72A045F53B}">
      <dgm:prSet/>
      <dgm:spPr/>
      <dgm:t>
        <a:bodyPr/>
        <a:lstStyle/>
        <a:p>
          <a:endParaRPr lang="ru-RU"/>
        </a:p>
      </dgm:t>
    </dgm:pt>
    <dgm:pt modelId="{2DE4AF38-7CFC-4A5C-8C32-6C834270A9C8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Благоустройство детской площадки Нытвенского городского поселения по адресу: пр. Ленина, «Муравей»; пр. Ленина, «Альбатрос» в 2019 г.-280,0 тыс. руб., в 2020 г.-95,7 тыс. руб.;</a:t>
          </a:r>
          <a:endParaRPr lang="ru-RU" sz="1200" dirty="0">
            <a:latin typeface="+mj-lt"/>
          </a:endParaRPr>
        </a:p>
      </dgm:t>
    </dgm:pt>
    <dgm:pt modelId="{825EC5D3-7B45-46EA-9C8F-4916136FB00C}" type="parTrans" cxnId="{A2D838A4-668C-4718-BD93-F3A4897A017D}">
      <dgm:prSet/>
      <dgm:spPr/>
      <dgm:t>
        <a:bodyPr/>
        <a:lstStyle/>
        <a:p>
          <a:endParaRPr lang="ru-RU"/>
        </a:p>
      </dgm:t>
    </dgm:pt>
    <dgm:pt modelId="{8403E737-C808-449E-AD8F-530FDF5B5866}" type="sibTrans" cxnId="{A2D838A4-668C-4718-BD93-F3A4897A017D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5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5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5"/>
      <dgm:spPr/>
      <dgm:t>
        <a:bodyPr/>
        <a:lstStyle/>
        <a:p>
          <a:endParaRPr lang="ru-RU"/>
        </a:p>
      </dgm:t>
    </dgm:pt>
    <dgm:pt modelId="{2BC98485-424C-4C5F-9AFC-619A1F7DAF7F}" type="pres">
      <dgm:prSet presAssocID="{219F434A-1984-4C74-A170-306E8FA31777}" presName="text_1" presStyleLbl="node1" presStyleIdx="0" presStyleCnt="5" custAng="0" custFlipVert="0" custScaleY="90226" custLinFactNeighborX="-721" custLinFactNeighborY="-1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D016F-17B7-4844-86CD-BC30E67F80B1}" type="pres">
      <dgm:prSet presAssocID="{219F434A-1984-4C74-A170-306E8FA31777}" presName="accent_1" presStyleCnt="0"/>
      <dgm:spPr/>
    </dgm:pt>
    <dgm:pt modelId="{5765E570-70EB-4AFE-A472-3C577C8803F1}" type="pres">
      <dgm:prSet presAssocID="{219F434A-1984-4C74-A170-306E8FA31777}" presName="accentRepeatNode" presStyleLbl="solidFgAcc1" presStyleIdx="0" presStyleCnt="5" custFlipVert="1" custScaleX="26538" custScaleY="41967" custLinFactNeighborX="-12806" custLinFactNeighborY="-26230"/>
      <dgm:spPr/>
    </dgm:pt>
    <dgm:pt modelId="{88F5873A-DB50-4509-B91E-00EBC217ABD1}" type="pres">
      <dgm:prSet presAssocID="{C8001A64-4507-46B6-B14C-FB9606DF4895}" presName="text_2" presStyleLbl="node1" presStyleIdx="1" presStyleCnt="5" custScaleX="102721" custScaleY="116412" custLinFactNeighborX="-1118" custLinFactNeighborY="-1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7CE49-CE91-4DD0-99AC-1715D083F453}" type="pres">
      <dgm:prSet presAssocID="{C8001A64-4507-46B6-B14C-FB9606DF4895}" presName="accent_2" presStyleCnt="0"/>
      <dgm:spPr/>
    </dgm:pt>
    <dgm:pt modelId="{D1379F3B-EBFB-404C-915D-6602AE35A842}" type="pres">
      <dgm:prSet presAssocID="{C8001A64-4507-46B6-B14C-FB9606DF4895}" presName="accentRepeatNode" presStyleLbl="solidFgAcc1" presStyleIdx="1" presStyleCnt="5" custScaleX="30313" custScaleY="28101" custLinFactNeighborX="-26114" custLinFactNeighborY="-23976"/>
      <dgm:spPr/>
    </dgm:pt>
    <dgm:pt modelId="{7BBE844B-8A05-4939-9E61-7960BC7E423A}" type="pres">
      <dgm:prSet presAssocID="{4ADB0097-D300-4D81-B3C3-20572D1F7498}" presName="text_3" presStyleLbl="node1" presStyleIdx="2" presStyleCnt="5" custScaleY="130089" custLinFactNeighborX="-1739" custLinFactNeighborY="-1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D8F53-DC96-4792-87AB-94064E829EB6}" type="pres">
      <dgm:prSet presAssocID="{4ADB0097-D300-4D81-B3C3-20572D1F7498}" presName="accent_3" presStyleCnt="0"/>
      <dgm:spPr/>
    </dgm:pt>
    <dgm:pt modelId="{40651C7C-6DA8-4459-9B34-CBB08D74A6D9}" type="pres">
      <dgm:prSet presAssocID="{4ADB0097-D300-4D81-B3C3-20572D1F7498}" presName="accentRepeatNode" presStyleLbl="solidFgAcc1" presStyleIdx="2" presStyleCnt="5" custScaleX="51934" custScaleY="28853" custLinFactNeighborX="1747" custLinFactNeighborY="-15747"/>
      <dgm:spPr/>
    </dgm:pt>
    <dgm:pt modelId="{109DBC87-2B2B-4B64-B13D-2124712EE5F1}" type="pres">
      <dgm:prSet presAssocID="{2DE4AF38-7CFC-4A5C-8C32-6C834270A9C8}" presName="text_4" presStyleLbl="node1" presStyleIdx="3" presStyleCnt="5" custLinFactNeighborX="-249" custLinFactNeighborY="-19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6C271-F029-4F1C-947D-E9EE7139C543}" type="pres">
      <dgm:prSet presAssocID="{2DE4AF38-7CFC-4A5C-8C32-6C834270A9C8}" presName="accent_4" presStyleCnt="0"/>
      <dgm:spPr/>
    </dgm:pt>
    <dgm:pt modelId="{8699E123-5357-4CA1-908A-246FD82C3378}" type="pres">
      <dgm:prSet presAssocID="{2DE4AF38-7CFC-4A5C-8C32-6C834270A9C8}" presName="accentRepeatNode" presStyleLbl="solidFgAcc1" presStyleIdx="3" presStyleCnt="5" custScaleX="58004" custScaleY="15995"/>
      <dgm:spPr/>
    </dgm:pt>
    <dgm:pt modelId="{B5B5CD53-B3DA-4ACC-A11F-F891D220F0A8}" type="pres">
      <dgm:prSet presAssocID="{B4BD107E-77C5-466B-B1C3-CDCF01CA91A5}" presName="text_5" presStyleLbl="node1" presStyleIdx="4" presStyleCnt="5" custScaleY="119961" custLinFactNeighborX="262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A549D-FDAF-4CF9-A8F8-61E44871D28D}" type="pres">
      <dgm:prSet presAssocID="{B4BD107E-77C5-466B-B1C3-CDCF01CA91A5}" presName="accent_5" presStyleCnt="0"/>
      <dgm:spPr/>
    </dgm:pt>
    <dgm:pt modelId="{E6C2E098-FA52-464A-ADB1-23F3321F4B2B}" type="pres">
      <dgm:prSet presAssocID="{B4BD107E-77C5-466B-B1C3-CDCF01CA91A5}" presName="accentRepeatNode" presStyleLbl="solidFgAcc1" presStyleIdx="4" presStyleCnt="5" custScaleX="94440" custScaleY="74709"/>
      <dgm:spPr/>
    </dgm:pt>
  </dgm:ptLst>
  <dgm:cxnLst>
    <dgm:cxn modelId="{728C79BB-BD95-4EE2-9482-491A02A06230}" type="presOf" srcId="{C8001A64-4507-46B6-B14C-FB9606DF4895}" destId="{88F5873A-DB50-4509-B91E-00EBC217ABD1}" srcOrd="0" destOrd="0" presId="urn:microsoft.com/office/officeart/2008/layout/VerticalCurvedList"/>
    <dgm:cxn modelId="{9916BC4A-F3CD-45E2-A6E3-4650D62B3E27}" type="presOf" srcId="{B4BD107E-77C5-466B-B1C3-CDCF01CA91A5}" destId="{B5B5CD53-B3DA-4ACC-A11F-F891D220F0A8}" srcOrd="0" destOrd="0" presId="urn:microsoft.com/office/officeart/2008/layout/VerticalCurvedList"/>
    <dgm:cxn modelId="{218BC2EE-8408-49BC-AF74-A637F97A488F}" type="presOf" srcId="{5C6D8554-47B3-4988-81B3-2C3860AA4459}" destId="{907DADE5-0E05-4CD7-924D-2F0A0ADC8B37}" srcOrd="0" destOrd="0" presId="urn:microsoft.com/office/officeart/2008/layout/VerticalCurvedList"/>
    <dgm:cxn modelId="{0AAE7B77-B773-4A76-8258-3E72A045F53B}" srcId="{AAFEB035-538C-4724-96A9-C507D34FDC89}" destId="{B4BD107E-77C5-466B-B1C3-CDCF01CA91A5}" srcOrd="4" destOrd="0" parTransId="{8B65B6AE-9FAD-4BE8-983C-B9B13537AF69}" sibTransId="{618129B8-7804-411F-904E-1B05DDB70C7C}"/>
    <dgm:cxn modelId="{3280AA80-5AEF-417D-8D8A-93DCF375A47E}" srcId="{AAFEB035-538C-4724-96A9-C507D34FDC89}" destId="{C8001A64-4507-46B6-B14C-FB9606DF4895}" srcOrd="1" destOrd="0" parTransId="{16A05DB6-90B7-4614-B711-1A4F88804EEB}" sibTransId="{38277BE0-5CAD-41EF-9C8E-A16FC7BC71AC}"/>
    <dgm:cxn modelId="{94BF53BC-2A8F-4EEB-857B-660431650EE2}" type="presOf" srcId="{219F434A-1984-4C74-A170-306E8FA31777}" destId="{2BC98485-424C-4C5F-9AFC-619A1F7DAF7F}" srcOrd="0" destOrd="0" presId="urn:microsoft.com/office/officeart/2008/layout/VerticalCurvedList"/>
    <dgm:cxn modelId="{7E321B72-6E27-42C3-B25B-3872FF546590}" srcId="{AAFEB035-538C-4724-96A9-C507D34FDC89}" destId="{219F434A-1984-4C74-A170-306E8FA31777}" srcOrd="0" destOrd="0" parTransId="{18FBEF82-4BA4-4B90-93EF-FC676432A901}" sibTransId="{5C6D8554-47B3-4988-81B3-2C3860AA4459}"/>
    <dgm:cxn modelId="{8412F209-89C2-41F9-9911-643125B9635F}" type="presOf" srcId="{AAFEB035-538C-4724-96A9-C507D34FDC89}" destId="{C4454714-9FD9-40CB-AB5F-7864D0CBAE88}" srcOrd="0" destOrd="0" presId="urn:microsoft.com/office/officeart/2008/layout/VerticalCurvedList"/>
    <dgm:cxn modelId="{A2D838A4-668C-4718-BD93-F3A4897A017D}" srcId="{AAFEB035-538C-4724-96A9-C507D34FDC89}" destId="{2DE4AF38-7CFC-4A5C-8C32-6C834270A9C8}" srcOrd="3" destOrd="0" parTransId="{825EC5D3-7B45-46EA-9C8F-4916136FB00C}" sibTransId="{8403E737-C808-449E-AD8F-530FDF5B5866}"/>
    <dgm:cxn modelId="{67C6DCA3-42AF-47DE-A139-6EF4637FDF16}" type="presOf" srcId="{2DE4AF38-7CFC-4A5C-8C32-6C834270A9C8}" destId="{109DBC87-2B2B-4B64-B13D-2124712EE5F1}" srcOrd="0" destOrd="0" presId="urn:microsoft.com/office/officeart/2008/layout/VerticalCurvedList"/>
    <dgm:cxn modelId="{64C58884-F620-4E2B-ADC4-5986E91DEAB8}" type="presOf" srcId="{4ADB0097-D300-4D81-B3C3-20572D1F7498}" destId="{7BBE844B-8A05-4939-9E61-7960BC7E423A}" srcOrd="0" destOrd="0" presId="urn:microsoft.com/office/officeart/2008/layout/VerticalCurvedList"/>
    <dgm:cxn modelId="{4F8587EF-B39B-4CD7-B44F-5531871B3486}" srcId="{AAFEB035-538C-4724-96A9-C507D34FDC89}" destId="{4ADB0097-D300-4D81-B3C3-20572D1F7498}" srcOrd="2" destOrd="0" parTransId="{E14497C6-4882-42C3-82BE-6F63350F42DD}" sibTransId="{72CD3A2E-0C5B-47AA-9B5B-97C8F58630AA}"/>
    <dgm:cxn modelId="{91D81EFF-B59D-476E-A74E-58E12923AE63}" type="presParOf" srcId="{C4454714-9FD9-40CB-AB5F-7864D0CBAE88}" destId="{9B04A172-DC14-46DC-8C54-5CD66B1A07D8}" srcOrd="0" destOrd="0" presId="urn:microsoft.com/office/officeart/2008/layout/VerticalCurvedList"/>
    <dgm:cxn modelId="{103B31CD-7151-43DB-97EA-200E2E83CA35}" type="presParOf" srcId="{9B04A172-DC14-46DC-8C54-5CD66B1A07D8}" destId="{27C9C4A7-9DEA-4435-A859-0424C9E4000C}" srcOrd="0" destOrd="0" presId="urn:microsoft.com/office/officeart/2008/layout/VerticalCurvedList"/>
    <dgm:cxn modelId="{E75FD18E-820D-4197-8FD9-40D1F7F7CE1F}" type="presParOf" srcId="{27C9C4A7-9DEA-4435-A859-0424C9E4000C}" destId="{B485059F-C995-40BC-BEDE-93EA5885938E}" srcOrd="0" destOrd="0" presId="urn:microsoft.com/office/officeart/2008/layout/VerticalCurvedList"/>
    <dgm:cxn modelId="{A2F2A259-21F6-4AB2-A41B-3F74328A36BD}" type="presParOf" srcId="{27C9C4A7-9DEA-4435-A859-0424C9E4000C}" destId="{907DADE5-0E05-4CD7-924D-2F0A0ADC8B37}" srcOrd="1" destOrd="0" presId="urn:microsoft.com/office/officeart/2008/layout/VerticalCurvedList"/>
    <dgm:cxn modelId="{E256C77A-E46F-4188-BD8A-E1549A5CC90C}" type="presParOf" srcId="{27C9C4A7-9DEA-4435-A859-0424C9E4000C}" destId="{8AA47B7E-66C9-4865-B291-F0D5AE10EB36}" srcOrd="2" destOrd="0" presId="urn:microsoft.com/office/officeart/2008/layout/VerticalCurvedList"/>
    <dgm:cxn modelId="{4AAD99B8-3823-4C7A-A810-D2097FBA6FDB}" type="presParOf" srcId="{27C9C4A7-9DEA-4435-A859-0424C9E4000C}" destId="{F8EDA2FA-4E84-456F-BE54-B34415F30416}" srcOrd="3" destOrd="0" presId="urn:microsoft.com/office/officeart/2008/layout/VerticalCurvedList"/>
    <dgm:cxn modelId="{36782798-2FAD-415F-AD3B-6A65E811CC9E}" type="presParOf" srcId="{9B04A172-DC14-46DC-8C54-5CD66B1A07D8}" destId="{2BC98485-424C-4C5F-9AFC-619A1F7DAF7F}" srcOrd="1" destOrd="0" presId="urn:microsoft.com/office/officeart/2008/layout/VerticalCurvedList"/>
    <dgm:cxn modelId="{1783B8B8-DFAB-4282-8120-6844B6013689}" type="presParOf" srcId="{9B04A172-DC14-46DC-8C54-5CD66B1A07D8}" destId="{4AFD016F-17B7-4844-86CD-BC30E67F80B1}" srcOrd="2" destOrd="0" presId="urn:microsoft.com/office/officeart/2008/layout/VerticalCurvedList"/>
    <dgm:cxn modelId="{019B5039-0D4A-45BE-A759-9EA61F825468}" type="presParOf" srcId="{4AFD016F-17B7-4844-86CD-BC30E67F80B1}" destId="{5765E570-70EB-4AFE-A472-3C577C8803F1}" srcOrd="0" destOrd="0" presId="urn:microsoft.com/office/officeart/2008/layout/VerticalCurvedList"/>
    <dgm:cxn modelId="{8F438C15-7EE6-4FB9-9A00-7F6C6E72C3AC}" type="presParOf" srcId="{9B04A172-DC14-46DC-8C54-5CD66B1A07D8}" destId="{88F5873A-DB50-4509-B91E-00EBC217ABD1}" srcOrd="3" destOrd="0" presId="urn:microsoft.com/office/officeart/2008/layout/VerticalCurvedList"/>
    <dgm:cxn modelId="{7F02F293-9C45-42EC-9A72-BC2233D3E537}" type="presParOf" srcId="{9B04A172-DC14-46DC-8C54-5CD66B1A07D8}" destId="{6297CE49-CE91-4DD0-99AC-1715D083F453}" srcOrd="4" destOrd="0" presId="urn:microsoft.com/office/officeart/2008/layout/VerticalCurvedList"/>
    <dgm:cxn modelId="{686B8F36-8CCE-448C-A9ED-FA99356BEF11}" type="presParOf" srcId="{6297CE49-CE91-4DD0-99AC-1715D083F453}" destId="{D1379F3B-EBFB-404C-915D-6602AE35A842}" srcOrd="0" destOrd="0" presId="urn:microsoft.com/office/officeart/2008/layout/VerticalCurvedList"/>
    <dgm:cxn modelId="{BAFC4661-3CC5-4353-A077-B2DD169CEAF3}" type="presParOf" srcId="{9B04A172-DC14-46DC-8C54-5CD66B1A07D8}" destId="{7BBE844B-8A05-4939-9E61-7960BC7E423A}" srcOrd="5" destOrd="0" presId="urn:microsoft.com/office/officeart/2008/layout/VerticalCurvedList"/>
    <dgm:cxn modelId="{1E706EB1-A890-4B18-9930-A4C83244AC98}" type="presParOf" srcId="{9B04A172-DC14-46DC-8C54-5CD66B1A07D8}" destId="{B54D8F53-DC96-4792-87AB-94064E829EB6}" srcOrd="6" destOrd="0" presId="urn:microsoft.com/office/officeart/2008/layout/VerticalCurvedList"/>
    <dgm:cxn modelId="{DBD8E4AA-41E4-49E0-8C60-DA7F65B0BD7F}" type="presParOf" srcId="{B54D8F53-DC96-4792-87AB-94064E829EB6}" destId="{40651C7C-6DA8-4459-9B34-CBB08D74A6D9}" srcOrd="0" destOrd="0" presId="urn:microsoft.com/office/officeart/2008/layout/VerticalCurvedList"/>
    <dgm:cxn modelId="{FB88FD0E-D076-4797-9525-D9E502DE67BB}" type="presParOf" srcId="{9B04A172-DC14-46DC-8C54-5CD66B1A07D8}" destId="{109DBC87-2B2B-4B64-B13D-2124712EE5F1}" srcOrd="7" destOrd="0" presId="urn:microsoft.com/office/officeart/2008/layout/VerticalCurvedList"/>
    <dgm:cxn modelId="{21ADFA8E-CDC7-4FAE-BAB8-CB9D46FE8FAB}" type="presParOf" srcId="{9B04A172-DC14-46DC-8C54-5CD66B1A07D8}" destId="{37D6C271-F029-4F1C-947D-E9EE7139C543}" srcOrd="8" destOrd="0" presId="urn:microsoft.com/office/officeart/2008/layout/VerticalCurvedList"/>
    <dgm:cxn modelId="{093C8C41-5EEE-44C3-B7F3-F8CF2E003000}" type="presParOf" srcId="{37D6C271-F029-4F1C-947D-E9EE7139C543}" destId="{8699E123-5357-4CA1-908A-246FD82C3378}" srcOrd="0" destOrd="0" presId="urn:microsoft.com/office/officeart/2008/layout/VerticalCurvedList"/>
    <dgm:cxn modelId="{A53B163E-E255-4EEA-A245-BA93F5376175}" type="presParOf" srcId="{9B04A172-DC14-46DC-8C54-5CD66B1A07D8}" destId="{B5B5CD53-B3DA-4ACC-A11F-F891D220F0A8}" srcOrd="9" destOrd="0" presId="urn:microsoft.com/office/officeart/2008/layout/VerticalCurvedList"/>
    <dgm:cxn modelId="{B2F04A92-3414-4B50-9358-9AF15DCD6E4E}" type="presParOf" srcId="{9B04A172-DC14-46DC-8C54-5CD66B1A07D8}" destId="{B9CA549D-FDAF-4CF9-A8F8-61E44871D28D}" srcOrd="10" destOrd="0" presId="urn:microsoft.com/office/officeart/2008/layout/VerticalCurvedList"/>
    <dgm:cxn modelId="{08D7F88C-8C16-4CB9-987E-87FB4740A42B}" type="presParOf" srcId="{B9CA549D-FDAF-4CF9-A8F8-61E44871D28D}" destId="{E6C2E098-FA52-464A-ADB1-23F3321F4B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l"/>
          <a:r>
            <a:rPr lang="ru-RU" sz="1400" b="1" dirty="0" smtClean="0"/>
            <a:t>Эффективное управление земельными ресурсами Нытвенского городского поселения (895,0 тыс. руб.; 470,0 тыс. руб.; 435,0 тыс. руб.):                                                                                           </a:t>
          </a:r>
          <a:r>
            <a:rPr lang="ru-RU" sz="1250" b="0" dirty="0" smtClean="0"/>
            <a:t>разработка генерального плана; внесение изменений в правила землепользования и застройки; разработка схем красных линий; реализация мероприятий по строительству и реконструкции объектов инфраструктуры; разработка градостроительной документации; подготовка земельных участков к реализации; подготовка земельных участков для предоставления многодетным семьям; проведение контрольных мероприятий соблюдения земельного законодательства;</a:t>
          </a:r>
        </a:p>
        <a:p>
          <a:pPr algn="l"/>
          <a:endParaRPr lang="ru-RU" sz="1400" dirty="0" smtClean="0">
            <a:latin typeface="+mj-lt"/>
          </a:endParaRP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l"/>
          <a:r>
            <a:rPr lang="ru-RU" sz="1400" b="1" dirty="0" smtClean="0"/>
            <a:t>Управление имуществом Нытвенского городского поселения (981,0 тыс. руб.; 988,7 тыс. руб.; 993,6 тыс. руб.):                                                                                                                                 </a:t>
          </a:r>
          <a:r>
            <a:rPr lang="ru-RU" sz="1400" dirty="0" smtClean="0"/>
            <a:t>кадастровые работы по объектам недвижимости; </a:t>
          </a:r>
          <a:r>
            <a:rPr lang="ru-RU" sz="1400" dirty="0" smtClean="0">
              <a:latin typeface="+mj-lt"/>
            </a:rPr>
            <a:t>с</a:t>
          </a:r>
          <a:r>
            <a:rPr lang="ru-RU" sz="1400" dirty="0" smtClean="0"/>
            <a:t>одержание муниципального имущества.</a:t>
          </a:r>
          <a:endParaRPr lang="ru-RU" sz="1400" dirty="0">
            <a:latin typeface="+mj-lt"/>
          </a:endParaRPr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2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2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2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2" custScaleX="99989" custScaleY="118043" custLinFactNeighborX="-1485" custLinFactNeighborY="3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2" custScaleX="9035" custScaleY="13064" custLinFactNeighborX="4370" custLinFactNeighborY="2454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52679A39-020B-409E-957E-0ABD3D2E7CE3}" type="pres">
      <dgm:prSet presAssocID="{5A3A52A2-9546-456B-84EA-1FF2728F7EAD}" presName="text_2" presStyleLbl="node1" presStyleIdx="1" presStyleCnt="2" custScaleY="70984" custLinFactNeighborX="-1469" custLinFactNeighborY="1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EC911-7A40-4099-A5A9-D05A49AC6E8D}" type="pres">
      <dgm:prSet presAssocID="{5A3A52A2-9546-456B-84EA-1FF2728F7EAD}" presName="accent_2" presStyleCnt="0"/>
      <dgm:spPr/>
    </dgm:pt>
    <dgm:pt modelId="{5B13A1FA-D9DC-4965-8082-17BE81198263}" type="pres">
      <dgm:prSet presAssocID="{5A3A52A2-9546-456B-84EA-1FF2728F7EAD}" presName="accentRepeatNode" presStyleLbl="solidFgAcc1" presStyleIdx="1" presStyleCnt="2" custScaleX="17069" custScaleY="23955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A57792E2-C704-4D16-B95C-D434048457DD}" type="presOf" srcId="{0318D9D8-CC58-4229-9CD9-3221EF054DF4}" destId="{E479526B-B1E8-48FB-83BF-8AAD9E9F1C83}" srcOrd="0" destOrd="0" presId="urn:microsoft.com/office/officeart/2008/layout/VerticalCurvedList"/>
    <dgm:cxn modelId="{D3AB74F1-52E6-4079-A09C-1FA6D637BB06}" type="presOf" srcId="{5A3A52A2-9546-456B-84EA-1FF2728F7EAD}" destId="{52679A39-020B-409E-957E-0ABD3D2E7CE3}" srcOrd="0" destOrd="0" presId="urn:microsoft.com/office/officeart/2008/layout/VerticalCurvedList"/>
    <dgm:cxn modelId="{C7368D8D-8522-431E-A536-C5BD177967B0}" srcId="{AAFEB035-538C-4724-96A9-C507D34FDC89}" destId="{5A3A52A2-9546-456B-84EA-1FF2728F7EAD}" srcOrd="1" destOrd="0" parTransId="{93E85D3C-DAE1-40C7-9472-5773C6A462D5}" sibTransId="{32118CB8-30B4-4E8A-BED9-AB24ECFA1BE8}"/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4CAB734B-0924-486A-B80D-9404640B8E2B}" type="presOf" srcId="{16A80DF0-35FE-44F8-BBFB-46C45BD19DA5}" destId="{907DADE5-0E05-4CD7-924D-2F0A0ADC8B37}" srcOrd="0" destOrd="0" presId="urn:microsoft.com/office/officeart/2008/layout/VerticalCurvedList"/>
    <dgm:cxn modelId="{9DEC190C-3B3F-4F0F-8670-83FA691A54A2}" type="presOf" srcId="{AAFEB035-538C-4724-96A9-C507D34FDC89}" destId="{C4454714-9FD9-40CB-AB5F-7864D0CBAE88}" srcOrd="0" destOrd="0" presId="urn:microsoft.com/office/officeart/2008/layout/VerticalCurvedList"/>
    <dgm:cxn modelId="{B6808542-D4B5-4263-8F81-596D678D03F5}" type="presParOf" srcId="{C4454714-9FD9-40CB-AB5F-7864D0CBAE88}" destId="{9B04A172-DC14-46DC-8C54-5CD66B1A07D8}" srcOrd="0" destOrd="0" presId="urn:microsoft.com/office/officeart/2008/layout/VerticalCurvedList"/>
    <dgm:cxn modelId="{40856A33-A086-4639-B6AB-6A6D99FD865C}" type="presParOf" srcId="{9B04A172-DC14-46DC-8C54-5CD66B1A07D8}" destId="{27C9C4A7-9DEA-4435-A859-0424C9E4000C}" srcOrd="0" destOrd="0" presId="urn:microsoft.com/office/officeart/2008/layout/VerticalCurvedList"/>
    <dgm:cxn modelId="{4C0AEC57-1B05-457E-BF1F-FFDB79615888}" type="presParOf" srcId="{27C9C4A7-9DEA-4435-A859-0424C9E4000C}" destId="{B485059F-C995-40BC-BEDE-93EA5885938E}" srcOrd="0" destOrd="0" presId="urn:microsoft.com/office/officeart/2008/layout/VerticalCurvedList"/>
    <dgm:cxn modelId="{2D2DCA56-DF8C-4A35-B696-BA5204DF9ED3}" type="presParOf" srcId="{27C9C4A7-9DEA-4435-A859-0424C9E4000C}" destId="{907DADE5-0E05-4CD7-924D-2F0A0ADC8B37}" srcOrd="1" destOrd="0" presId="urn:microsoft.com/office/officeart/2008/layout/VerticalCurvedList"/>
    <dgm:cxn modelId="{A33CDBFC-24B4-43F0-AC1F-4A458F6C968C}" type="presParOf" srcId="{27C9C4A7-9DEA-4435-A859-0424C9E4000C}" destId="{8AA47B7E-66C9-4865-B291-F0D5AE10EB36}" srcOrd="2" destOrd="0" presId="urn:microsoft.com/office/officeart/2008/layout/VerticalCurvedList"/>
    <dgm:cxn modelId="{03D36491-4E24-44ED-A8BE-1930C037D1B6}" type="presParOf" srcId="{27C9C4A7-9DEA-4435-A859-0424C9E4000C}" destId="{F8EDA2FA-4E84-456F-BE54-B34415F30416}" srcOrd="3" destOrd="0" presId="urn:microsoft.com/office/officeart/2008/layout/VerticalCurvedList"/>
    <dgm:cxn modelId="{7D3E60CB-17D6-4E4A-8D8C-60EA003D3421}" type="presParOf" srcId="{9B04A172-DC14-46DC-8C54-5CD66B1A07D8}" destId="{E479526B-B1E8-48FB-83BF-8AAD9E9F1C83}" srcOrd="1" destOrd="0" presId="urn:microsoft.com/office/officeart/2008/layout/VerticalCurvedList"/>
    <dgm:cxn modelId="{7150565D-3B13-456D-A171-5CA90EFDE887}" type="presParOf" srcId="{9B04A172-DC14-46DC-8C54-5CD66B1A07D8}" destId="{6638D9D5-D333-49BB-A0CA-CB420C7B1AB6}" srcOrd="2" destOrd="0" presId="urn:microsoft.com/office/officeart/2008/layout/VerticalCurvedList"/>
    <dgm:cxn modelId="{4B2A0565-DF52-4095-802B-8E24072B4E64}" type="presParOf" srcId="{6638D9D5-D333-49BB-A0CA-CB420C7B1AB6}" destId="{51BCE7D7-31DC-45D4-B5C6-93344E58A8D2}" srcOrd="0" destOrd="0" presId="urn:microsoft.com/office/officeart/2008/layout/VerticalCurvedList"/>
    <dgm:cxn modelId="{060E8986-6150-415F-B7DA-2A9C4E6E109F}" type="presParOf" srcId="{9B04A172-DC14-46DC-8C54-5CD66B1A07D8}" destId="{52679A39-020B-409E-957E-0ABD3D2E7CE3}" srcOrd="3" destOrd="0" presId="urn:microsoft.com/office/officeart/2008/layout/VerticalCurvedList"/>
    <dgm:cxn modelId="{47721FF6-DB63-439E-993C-C9EBD28C79BA}" type="presParOf" srcId="{9B04A172-DC14-46DC-8C54-5CD66B1A07D8}" destId="{D9CEC911-7A40-4099-A5A9-D05A49AC6E8D}" srcOrd="4" destOrd="0" presId="urn:microsoft.com/office/officeart/2008/layout/VerticalCurvedList"/>
    <dgm:cxn modelId="{64F9D1B9-3241-4890-AE92-76672206EBEE}" type="presParOf" srcId="{D9CEC911-7A40-4099-A5A9-D05A49AC6E8D}" destId="{5B13A1FA-D9DC-4965-8082-17BE81198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+mj-lt"/>
            </a:rPr>
            <a:t>Содержание 148,2 км автомобильных дорог и внутриквартальных дорог местного значения (13569,1 тыс.руб.; 14180,0 тыс.руб.; 14505,0 тыс.руб.);</a:t>
          </a:r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 dirty="0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Постановка на государственный кадастровый учёт автомобильных дорог Нытвенского городского поселения (181,9 тыс.руб.; 290,0 тыс. руб.; 195,0 тыс. руб.);</a:t>
          </a:r>
          <a:endParaRPr lang="ru-RU" sz="12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Ежегодное обслуживание светофорных объектов 100,0 тыс. руб. ежегодно;</a:t>
          </a:r>
          <a:endParaRPr lang="ru-RU" sz="1200" dirty="0">
            <a:latin typeface="+mj-lt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>
            <a:lnSpc>
              <a:spcPct val="50000"/>
            </a:lnSpc>
            <a:spcAft>
              <a:spcPts val="500"/>
            </a:spcAft>
          </a:pPr>
          <a:r>
            <a:rPr lang="ru-RU" sz="1200" dirty="0" smtClean="0">
              <a:latin typeface="+mj-lt"/>
            </a:rPr>
            <a:t>   </a:t>
          </a:r>
          <a:r>
            <a:rPr lang="ru-RU" sz="1200" dirty="0" smtClean="0">
              <a:solidFill>
                <a:schemeClr val="tx1"/>
              </a:solidFill>
            </a:rPr>
            <a:t>Обустройство пешеходных переходов пр. Ленина 39, 11, пр. Ленина 23, 17, К. Либкнехта, 118 (КГАПОУ</a:t>
          </a:r>
        </a:p>
        <a:p>
          <a:pPr algn="just">
            <a:lnSpc>
              <a:spcPct val="50000"/>
            </a:lnSpc>
            <a:spcAft>
              <a:spcPts val="500"/>
            </a:spcAft>
          </a:pPr>
          <a:r>
            <a:rPr lang="ru-RU" sz="1200" dirty="0" smtClean="0">
              <a:solidFill>
                <a:schemeClr val="tx1"/>
              </a:solidFill>
            </a:rPr>
            <a:t>    «НМТ»), Торговая (д/с № 10) в 2019 г. 650,0 тыс. руб.;</a:t>
          </a:r>
          <a:endParaRPr lang="ru-RU" sz="1200" dirty="0">
            <a:latin typeface="+mj-lt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E0B657C6-45A2-421C-8FA7-BC13B6BFFFBA}">
      <dgm:prSet phldrT="[Текст]" custT="1"/>
      <dgm:spPr/>
      <dgm:t>
        <a:bodyPr/>
        <a:lstStyle/>
        <a:p>
          <a:endParaRPr lang="ru-RU" sz="1200" dirty="0"/>
        </a:p>
      </dgm:t>
    </dgm:pt>
    <dgm:pt modelId="{0C6A2525-4B09-4375-B49E-CAF67B3EBE57}" type="parTrans" cxnId="{3EDD28DD-2CFB-40DD-ACA0-4CE4335BDC7A}">
      <dgm:prSet/>
      <dgm:spPr/>
      <dgm:t>
        <a:bodyPr/>
        <a:lstStyle/>
        <a:p>
          <a:endParaRPr lang="ru-RU"/>
        </a:p>
      </dgm:t>
    </dgm:pt>
    <dgm:pt modelId="{9AC91354-F5F7-4170-8456-F0255204B4EB}" type="sibTrans" cxnId="{3EDD28DD-2CFB-40DD-ACA0-4CE4335BDC7A}">
      <dgm:prSet/>
      <dgm:spPr/>
      <dgm:t>
        <a:bodyPr/>
        <a:lstStyle/>
        <a:p>
          <a:endParaRPr lang="ru-RU"/>
        </a:p>
      </dgm:t>
    </dgm:pt>
    <dgm:pt modelId="{1E547DE4-17CF-414B-9090-98C8822C5ED5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    Устройство дорожной разметки и водоотводных сооружений (839,9 тыс.руб.; 441,9 тыс. руб.; 1000,0 тыс. руб.);</a:t>
          </a:r>
          <a:endParaRPr lang="ru-RU" sz="1200" dirty="0">
            <a:latin typeface="+mj-lt"/>
          </a:endParaRPr>
        </a:p>
      </dgm:t>
    </dgm:pt>
    <dgm:pt modelId="{B5D6FB57-3F68-4E4F-944B-3D0C5A7ECD8A}" type="parTrans" cxnId="{FF0EB15E-88A9-4E41-BF82-3410530BAB2D}">
      <dgm:prSet/>
      <dgm:spPr/>
      <dgm:t>
        <a:bodyPr/>
        <a:lstStyle/>
        <a:p>
          <a:endParaRPr lang="ru-RU"/>
        </a:p>
      </dgm:t>
    </dgm:pt>
    <dgm:pt modelId="{365BF4FA-3FC9-4C6E-9829-4E2E878340FD}" type="sibTrans" cxnId="{FF0EB15E-88A9-4E41-BF82-3410530BAB2D}">
      <dgm:prSet/>
      <dgm:spPr/>
      <dgm:t>
        <a:bodyPr/>
        <a:lstStyle/>
        <a:p>
          <a:endParaRPr lang="ru-RU"/>
        </a:p>
      </dgm:t>
    </dgm:pt>
    <dgm:pt modelId="{543D9865-EF8A-4B2B-93BA-3C326D3EA8F9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+mj-lt"/>
            </a:rPr>
            <a:t> Установка дорожного ограждения на опасных участках автодорог в 2019 г. -100,0 тыс. руб., в 2020-2021 г.-250,0 тыс. руб.;</a:t>
          </a:r>
          <a:endParaRPr lang="ru-RU" sz="1200" dirty="0">
            <a:latin typeface="+mj-lt"/>
          </a:endParaRPr>
        </a:p>
      </dgm:t>
    </dgm:pt>
    <dgm:pt modelId="{32DCF071-D720-40E8-B40A-52C5D33E9B12}" type="parTrans" cxnId="{23A40473-990D-45C9-BC28-0330AF0BF6AD}">
      <dgm:prSet/>
      <dgm:spPr/>
      <dgm:t>
        <a:bodyPr/>
        <a:lstStyle/>
        <a:p>
          <a:endParaRPr lang="ru-RU"/>
        </a:p>
      </dgm:t>
    </dgm:pt>
    <dgm:pt modelId="{DA0937CC-3E47-4356-8486-5B5DE75AE417}" type="sibTrans" cxnId="{23A40473-990D-45C9-BC28-0330AF0BF6AD}">
      <dgm:prSet/>
      <dgm:spPr/>
      <dgm:t>
        <a:bodyPr/>
        <a:lstStyle/>
        <a:p>
          <a:endParaRPr lang="ru-RU"/>
        </a:p>
      </dgm:t>
    </dgm:pt>
    <dgm:pt modelId="{3861EF74-6D4E-491B-AB8F-051640FA21C3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    Приобретение и монтаж светофорных объектов типа Т7 в 2019 г. 100,0 тыс. руб.;</a:t>
          </a:r>
          <a:endParaRPr lang="ru-RU" sz="1200" dirty="0">
            <a:latin typeface="+mj-lt"/>
          </a:endParaRPr>
        </a:p>
      </dgm:t>
    </dgm:pt>
    <dgm:pt modelId="{093E8B6B-BD67-48E7-B257-A25DDDD40337}" type="parTrans" cxnId="{D64F32DF-9872-4541-9D1C-EC36885D7A83}">
      <dgm:prSet/>
      <dgm:spPr/>
      <dgm:t>
        <a:bodyPr/>
        <a:lstStyle/>
        <a:p>
          <a:endParaRPr lang="ru-RU"/>
        </a:p>
      </dgm:t>
    </dgm:pt>
    <dgm:pt modelId="{D4F10EB2-DD0D-4F95-88F4-1C4B17C8CD4B}" type="sibTrans" cxnId="{D64F32DF-9872-4541-9D1C-EC36885D7A83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7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7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7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7" custScaleX="97366" custScaleY="77824" custLinFactNeighborX="-2266" custLinFactNeighborY="-28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7" custScaleX="22272" custScaleY="29565" custLinFactNeighborX="34464" custLinFactNeighborY="35369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7" custScaleX="100786" custScaleY="68346" custLinFactNeighborX="-3877" custLinFactNeighborY="-74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7" custFlipVert="0" custFlipHor="0" custScaleX="10317" custScaleY="8266" custLinFactNeighborX="-43960" custLinFactNeighborY="-70200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3DC7A2AD-FE77-4D19-9DBA-5B58C6D430EC}" type="pres">
      <dgm:prSet presAssocID="{1E547DE4-17CF-414B-9090-98C8822C5ED5}" presName="text_3" presStyleLbl="node1" presStyleIdx="2" presStyleCnt="7" custScaleX="100027" custScaleY="51989" custLinFactY="-38303" custLinFactNeighborX="-45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A1D61-6990-4E2D-BB17-21ACECF43605}" type="pres">
      <dgm:prSet presAssocID="{1E547DE4-17CF-414B-9090-98C8822C5ED5}" presName="accent_3" presStyleCnt="0"/>
      <dgm:spPr/>
    </dgm:pt>
    <dgm:pt modelId="{3C62A28C-6455-463B-9524-D30EDF49AD01}" type="pres">
      <dgm:prSet presAssocID="{1E547DE4-17CF-414B-9090-98C8822C5ED5}" presName="accentRepeatNode" presStyleLbl="solidFgAcc1" presStyleIdx="2" presStyleCnt="7" custFlipVert="1" custFlipHor="1" custScaleX="36457" custScaleY="37003" custLinFactNeighborX="4862" custLinFactNeighborY="25395"/>
      <dgm:spPr/>
    </dgm:pt>
    <dgm:pt modelId="{FF95EA95-70E5-4784-A463-ABBB1593F3C8}" type="pres">
      <dgm:prSet presAssocID="{5A3A52A2-9546-456B-84EA-1FF2728F7EAD}" presName="text_4" presStyleLbl="node1" presStyleIdx="3" presStyleCnt="7" custScaleY="57763" custLinFactY="-100000" custLinFactNeighborX="-1870" custLinFactNeighborY="-10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1C816-B8AD-4330-9F50-FA859C2DC8E7}" type="pres">
      <dgm:prSet presAssocID="{5A3A52A2-9546-456B-84EA-1FF2728F7EAD}" presName="accent_4" presStyleCnt="0"/>
      <dgm:spPr/>
    </dgm:pt>
    <dgm:pt modelId="{5B13A1FA-D9DC-4965-8082-17BE81198263}" type="pres">
      <dgm:prSet presAssocID="{5A3A52A2-9546-456B-84EA-1FF2728F7EAD}" presName="accentRepeatNode" presStyleLbl="solidFgAcc1" presStyleIdx="3" presStyleCnt="7" custScaleX="19449" custScaleY="13548" custLinFactNeighborX="-16318" custLinFactNeighborY="69654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45C826B3-DBEC-41E4-8B76-9DDC91FB445C}" type="pres">
      <dgm:prSet presAssocID="{543D9865-EF8A-4B2B-93BA-3C326D3EA8F9}" presName="text_5" presStyleLbl="node1" presStyleIdx="4" presStyleCnt="7" custScaleX="98707" custScaleY="71558" custLinFactY="-100000" custLinFactNeighborX="-959" custLinFactNeighborY="-164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740F6-1D7A-4482-BA04-7A4E41FB527E}" type="pres">
      <dgm:prSet presAssocID="{543D9865-EF8A-4B2B-93BA-3C326D3EA8F9}" presName="accent_5" presStyleCnt="0"/>
      <dgm:spPr/>
    </dgm:pt>
    <dgm:pt modelId="{EF95BC1F-67DC-4C63-86D0-CDDB1071FB81}" type="pres">
      <dgm:prSet presAssocID="{543D9865-EF8A-4B2B-93BA-3C326D3EA8F9}" presName="accentRepeatNode" presStyleLbl="solidFgAcc1" presStyleIdx="4" presStyleCnt="7" custFlipHor="1" custScaleX="8266" custScaleY="25172" custLinFactNeighborX="-9233" custLinFactNeighborY="30848"/>
      <dgm:spPr/>
    </dgm:pt>
    <dgm:pt modelId="{19B5E427-C755-449C-BA3F-39EB68781064}" type="pres">
      <dgm:prSet presAssocID="{3861EF74-6D4E-491B-AB8F-051640FA21C3}" presName="text_6" presStyleLbl="node1" presStyleIdx="5" presStyleCnt="7" custScaleX="95742" custScaleY="60193" custLinFactY="-117125" custLinFactNeighborX="56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2EF51-F621-4D97-B8D1-B92BDDD344F7}" type="pres">
      <dgm:prSet presAssocID="{3861EF74-6D4E-491B-AB8F-051640FA21C3}" presName="accent_6" presStyleCnt="0"/>
      <dgm:spPr/>
    </dgm:pt>
    <dgm:pt modelId="{B9BA772F-764C-437F-ADB7-47BCCD5CBFCB}" type="pres">
      <dgm:prSet presAssocID="{3861EF74-6D4E-491B-AB8F-051640FA21C3}" presName="accentRepeatNode" presStyleLbl="solidFgAcc1" presStyleIdx="5" presStyleCnt="7" custScaleX="21791" custScaleY="53572" custLinFactNeighborX="37230" custLinFactNeighborY="-74934"/>
      <dgm:spPr/>
    </dgm:pt>
    <dgm:pt modelId="{E4E2E9E1-6CE6-45AB-8EC6-96AD79B65472}" type="pres">
      <dgm:prSet presAssocID="{2F55E47A-8CB1-4FA2-9C17-82E0D52561B1}" presName="text_7" presStyleLbl="node1" presStyleIdx="6" presStyleCnt="7" custScaleX="93134" custScaleY="87898" custLinFactY="-159044" custLinFactNeighborX="307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5C6F9-09A2-4BC3-8948-2E6154FCD520}" type="pres">
      <dgm:prSet presAssocID="{2F55E47A-8CB1-4FA2-9C17-82E0D52561B1}" presName="accent_7" presStyleCnt="0"/>
      <dgm:spPr/>
    </dgm:pt>
    <dgm:pt modelId="{81EBD1B5-AC55-43B1-B1BF-619AC166BB9D}" type="pres">
      <dgm:prSet presAssocID="{2F55E47A-8CB1-4FA2-9C17-82E0D52561B1}" presName="accentRepeatNode" presStyleLbl="solidFgAcc1" presStyleIdx="6" presStyleCnt="7" custScaleX="41598" custScaleY="33909" custLinFactNeighborX="-6175" custLinFactNeighborY="8948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A58A2391-944C-4D65-8DF8-1DCDCA5F7EB1}" srcId="{AAFEB035-538C-4724-96A9-C507D34FDC89}" destId="{2F55E47A-8CB1-4FA2-9C17-82E0D52561B1}" srcOrd="6" destOrd="0" parTransId="{EEC9CB95-8BA9-440A-B91F-68AF92C77DC2}" sibTransId="{13685216-A324-471A-A1C6-4299F2223910}"/>
    <dgm:cxn modelId="{FF0EB15E-88A9-4E41-BF82-3410530BAB2D}" srcId="{AAFEB035-538C-4724-96A9-C507D34FDC89}" destId="{1E547DE4-17CF-414B-9090-98C8822C5ED5}" srcOrd="2" destOrd="0" parTransId="{B5D6FB57-3F68-4E4F-944B-3D0C5A7ECD8A}" sibTransId="{365BF4FA-3FC9-4C6E-9829-4E2E878340FD}"/>
    <dgm:cxn modelId="{C7368D8D-8522-431E-A536-C5BD177967B0}" srcId="{AAFEB035-538C-4724-96A9-C507D34FDC89}" destId="{5A3A52A2-9546-456B-84EA-1FF2728F7EAD}" srcOrd="3" destOrd="0" parTransId="{93E85D3C-DAE1-40C7-9472-5773C6A462D5}" sibTransId="{32118CB8-30B4-4E8A-BED9-AB24ECFA1BE8}"/>
    <dgm:cxn modelId="{C8A72693-6545-4762-9F3E-2DFB559DC737}" type="presOf" srcId="{0318D9D8-CC58-4229-9CD9-3221EF054DF4}" destId="{E479526B-B1E8-48FB-83BF-8AAD9E9F1C83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369BA8AB-71C7-4E38-8F7B-7918AA8F062A}" type="presOf" srcId="{1E547DE4-17CF-414B-9090-98C8822C5ED5}" destId="{3DC7A2AD-FE77-4D19-9DBA-5B58C6D430EC}" srcOrd="0" destOrd="0" presId="urn:microsoft.com/office/officeart/2008/layout/VerticalCurvedList"/>
    <dgm:cxn modelId="{C78DD23F-3AB5-4B0F-916E-A227DDCC8A9F}" type="presOf" srcId="{88CE3B0E-7394-4DC6-B913-A5209729E9C7}" destId="{24421B4C-B19E-4D94-A68D-06B5F83AC486}" srcOrd="0" destOrd="0" presId="urn:microsoft.com/office/officeart/2008/layout/VerticalCurvedList"/>
    <dgm:cxn modelId="{76C29290-7FE5-4EAF-9FD5-C04FD70C8594}" type="presOf" srcId="{543D9865-EF8A-4B2B-93BA-3C326D3EA8F9}" destId="{45C826B3-DBEC-41E4-8B76-9DDC91FB445C}" srcOrd="0" destOrd="0" presId="urn:microsoft.com/office/officeart/2008/layout/VerticalCurvedList"/>
    <dgm:cxn modelId="{3AE58D9B-0794-427E-B07E-0AA91E9DC5A5}" type="presOf" srcId="{2F55E47A-8CB1-4FA2-9C17-82E0D52561B1}" destId="{E4E2E9E1-6CE6-45AB-8EC6-96AD79B65472}" srcOrd="0" destOrd="0" presId="urn:microsoft.com/office/officeart/2008/layout/VerticalCurvedList"/>
    <dgm:cxn modelId="{3EDD28DD-2CFB-40DD-ACA0-4CE4335BDC7A}" srcId="{AAFEB035-538C-4724-96A9-C507D34FDC89}" destId="{E0B657C6-45A2-421C-8FA7-BC13B6BFFFBA}" srcOrd="7" destOrd="0" parTransId="{0C6A2525-4B09-4375-B49E-CAF67B3EBE57}" sibTransId="{9AC91354-F5F7-4170-8456-F0255204B4EB}"/>
    <dgm:cxn modelId="{23A40473-990D-45C9-BC28-0330AF0BF6AD}" srcId="{AAFEB035-538C-4724-96A9-C507D34FDC89}" destId="{543D9865-EF8A-4B2B-93BA-3C326D3EA8F9}" srcOrd="4" destOrd="0" parTransId="{32DCF071-D720-40E8-B40A-52C5D33E9B12}" sibTransId="{DA0937CC-3E47-4356-8486-5B5DE75AE417}"/>
    <dgm:cxn modelId="{1F85E92E-4B1E-4EC5-86DE-B3B6B922B7AC}" type="presOf" srcId="{3861EF74-6D4E-491B-AB8F-051640FA21C3}" destId="{19B5E427-C755-449C-BA3F-39EB68781064}" srcOrd="0" destOrd="0" presId="urn:microsoft.com/office/officeart/2008/layout/VerticalCurvedList"/>
    <dgm:cxn modelId="{E767D182-3E02-40BB-B8A1-FE2FC49164CD}" type="presOf" srcId="{AAFEB035-538C-4724-96A9-C507D34FDC89}" destId="{C4454714-9FD9-40CB-AB5F-7864D0CBAE88}" srcOrd="0" destOrd="0" presId="urn:microsoft.com/office/officeart/2008/layout/VerticalCurvedList"/>
    <dgm:cxn modelId="{8888F229-DDD1-43ED-813A-D2EA79C1486F}" type="presOf" srcId="{16A80DF0-35FE-44F8-BBFB-46C45BD19DA5}" destId="{907DADE5-0E05-4CD7-924D-2F0A0ADC8B37}" srcOrd="0" destOrd="0" presId="urn:microsoft.com/office/officeart/2008/layout/VerticalCurvedList"/>
    <dgm:cxn modelId="{D64F32DF-9872-4541-9D1C-EC36885D7A83}" srcId="{AAFEB035-538C-4724-96A9-C507D34FDC89}" destId="{3861EF74-6D4E-491B-AB8F-051640FA21C3}" srcOrd="5" destOrd="0" parTransId="{093E8B6B-BD67-48E7-B257-A25DDDD40337}" sibTransId="{D4F10EB2-DD0D-4F95-88F4-1C4B17C8CD4B}"/>
    <dgm:cxn modelId="{6B7055FF-22C8-4721-B65D-C42BA5C67B05}" type="presOf" srcId="{5A3A52A2-9546-456B-84EA-1FF2728F7EAD}" destId="{FF95EA95-70E5-4784-A463-ABBB1593F3C8}" srcOrd="0" destOrd="0" presId="urn:microsoft.com/office/officeart/2008/layout/VerticalCurvedList"/>
    <dgm:cxn modelId="{445D535E-0439-4824-95B8-045298AF8154}" type="presParOf" srcId="{C4454714-9FD9-40CB-AB5F-7864D0CBAE88}" destId="{9B04A172-DC14-46DC-8C54-5CD66B1A07D8}" srcOrd="0" destOrd="0" presId="urn:microsoft.com/office/officeart/2008/layout/VerticalCurvedList"/>
    <dgm:cxn modelId="{55C80D8F-409B-43D3-86D8-E9208AAFF35B}" type="presParOf" srcId="{9B04A172-DC14-46DC-8C54-5CD66B1A07D8}" destId="{27C9C4A7-9DEA-4435-A859-0424C9E4000C}" srcOrd="0" destOrd="0" presId="urn:microsoft.com/office/officeart/2008/layout/VerticalCurvedList"/>
    <dgm:cxn modelId="{48938EFB-2F45-46A6-ACED-DC56D834134D}" type="presParOf" srcId="{27C9C4A7-9DEA-4435-A859-0424C9E4000C}" destId="{B485059F-C995-40BC-BEDE-93EA5885938E}" srcOrd="0" destOrd="0" presId="urn:microsoft.com/office/officeart/2008/layout/VerticalCurvedList"/>
    <dgm:cxn modelId="{B2B721FA-48FB-4F76-A187-A99C86A97B56}" type="presParOf" srcId="{27C9C4A7-9DEA-4435-A859-0424C9E4000C}" destId="{907DADE5-0E05-4CD7-924D-2F0A0ADC8B37}" srcOrd="1" destOrd="0" presId="urn:microsoft.com/office/officeart/2008/layout/VerticalCurvedList"/>
    <dgm:cxn modelId="{534C8853-46AC-4CF8-9854-FF1019244148}" type="presParOf" srcId="{27C9C4A7-9DEA-4435-A859-0424C9E4000C}" destId="{8AA47B7E-66C9-4865-B291-F0D5AE10EB36}" srcOrd="2" destOrd="0" presId="urn:microsoft.com/office/officeart/2008/layout/VerticalCurvedList"/>
    <dgm:cxn modelId="{00A5000E-4A14-4CA6-828D-E4B1E05DC9C6}" type="presParOf" srcId="{27C9C4A7-9DEA-4435-A859-0424C9E4000C}" destId="{F8EDA2FA-4E84-456F-BE54-B34415F30416}" srcOrd="3" destOrd="0" presId="urn:microsoft.com/office/officeart/2008/layout/VerticalCurvedList"/>
    <dgm:cxn modelId="{939F52CC-FB36-4F75-BBEF-A0AE6DE9BBB2}" type="presParOf" srcId="{9B04A172-DC14-46DC-8C54-5CD66B1A07D8}" destId="{E479526B-B1E8-48FB-83BF-8AAD9E9F1C83}" srcOrd="1" destOrd="0" presId="urn:microsoft.com/office/officeart/2008/layout/VerticalCurvedList"/>
    <dgm:cxn modelId="{35BAD0C4-A9E0-421A-810D-9CD63AE5C073}" type="presParOf" srcId="{9B04A172-DC14-46DC-8C54-5CD66B1A07D8}" destId="{6638D9D5-D333-49BB-A0CA-CB420C7B1AB6}" srcOrd="2" destOrd="0" presId="urn:microsoft.com/office/officeart/2008/layout/VerticalCurvedList"/>
    <dgm:cxn modelId="{406BF14C-D59F-42EB-9352-99D65607D39F}" type="presParOf" srcId="{6638D9D5-D333-49BB-A0CA-CB420C7B1AB6}" destId="{51BCE7D7-31DC-45D4-B5C6-93344E58A8D2}" srcOrd="0" destOrd="0" presId="urn:microsoft.com/office/officeart/2008/layout/VerticalCurvedList"/>
    <dgm:cxn modelId="{D5D77A67-D790-4CCE-AE26-35B7DF0006BA}" type="presParOf" srcId="{9B04A172-DC14-46DC-8C54-5CD66B1A07D8}" destId="{24421B4C-B19E-4D94-A68D-06B5F83AC486}" srcOrd="3" destOrd="0" presId="urn:microsoft.com/office/officeart/2008/layout/VerticalCurvedList"/>
    <dgm:cxn modelId="{E22E635D-DE68-4835-B891-E1620A429561}" type="presParOf" srcId="{9B04A172-DC14-46DC-8C54-5CD66B1A07D8}" destId="{CEEBDB69-0F37-4557-B5AC-932B6FFABC4F}" srcOrd="4" destOrd="0" presId="urn:microsoft.com/office/officeart/2008/layout/VerticalCurvedList"/>
    <dgm:cxn modelId="{3B3114DC-DDCC-408A-85B5-513BC9058449}" type="presParOf" srcId="{CEEBDB69-0F37-4557-B5AC-932B6FFABC4F}" destId="{C546A175-0B4B-4929-9B4F-832E85420A33}" srcOrd="0" destOrd="0" presId="urn:microsoft.com/office/officeart/2008/layout/VerticalCurvedList"/>
    <dgm:cxn modelId="{F613E507-7D65-4465-8BA5-E8BD24A29ECC}" type="presParOf" srcId="{9B04A172-DC14-46DC-8C54-5CD66B1A07D8}" destId="{3DC7A2AD-FE77-4D19-9DBA-5B58C6D430EC}" srcOrd="5" destOrd="0" presId="urn:microsoft.com/office/officeart/2008/layout/VerticalCurvedList"/>
    <dgm:cxn modelId="{94A207BD-DAA4-4FD6-AAF9-9998A28DADD8}" type="presParOf" srcId="{9B04A172-DC14-46DC-8C54-5CD66B1A07D8}" destId="{21AA1D61-6990-4E2D-BB17-21ACECF43605}" srcOrd="6" destOrd="0" presId="urn:microsoft.com/office/officeart/2008/layout/VerticalCurvedList"/>
    <dgm:cxn modelId="{37987948-BFA5-4308-BAA0-0638D8CD7F76}" type="presParOf" srcId="{21AA1D61-6990-4E2D-BB17-21ACECF43605}" destId="{3C62A28C-6455-463B-9524-D30EDF49AD01}" srcOrd="0" destOrd="0" presId="urn:microsoft.com/office/officeart/2008/layout/VerticalCurvedList"/>
    <dgm:cxn modelId="{D32DA13E-084F-4066-86B8-B08A04A9A70D}" type="presParOf" srcId="{9B04A172-DC14-46DC-8C54-5CD66B1A07D8}" destId="{FF95EA95-70E5-4784-A463-ABBB1593F3C8}" srcOrd="7" destOrd="0" presId="urn:microsoft.com/office/officeart/2008/layout/VerticalCurvedList"/>
    <dgm:cxn modelId="{D70176F1-B594-4776-AD93-A75D0CAE2AA6}" type="presParOf" srcId="{9B04A172-DC14-46DC-8C54-5CD66B1A07D8}" destId="{D911C816-B8AD-4330-9F50-FA859C2DC8E7}" srcOrd="8" destOrd="0" presId="urn:microsoft.com/office/officeart/2008/layout/VerticalCurvedList"/>
    <dgm:cxn modelId="{83229D46-06CD-4DFC-BA7B-4F68C28BBDC6}" type="presParOf" srcId="{D911C816-B8AD-4330-9F50-FA859C2DC8E7}" destId="{5B13A1FA-D9DC-4965-8082-17BE81198263}" srcOrd="0" destOrd="0" presId="urn:microsoft.com/office/officeart/2008/layout/VerticalCurvedList"/>
    <dgm:cxn modelId="{34316D55-E79C-40F1-BBD2-1F840FFB9D18}" type="presParOf" srcId="{9B04A172-DC14-46DC-8C54-5CD66B1A07D8}" destId="{45C826B3-DBEC-41E4-8B76-9DDC91FB445C}" srcOrd="9" destOrd="0" presId="urn:microsoft.com/office/officeart/2008/layout/VerticalCurvedList"/>
    <dgm:cxn modelId="{B07F37C8-1E4E-4AD1-B1FD-BB8AA5E5A119}" type="presParOf" srcId="{9B04A172-DC14-46DC-8C54-5CD66B1A07D8}" destId="{81A740F6-1D7A-4482-BA04-7A4E41FB527E}" srcOrd="10" destOrd="0" presId="urn:microsoft.com/office/officeart/2008/layout/VerticalCurvedList"/>
    <dgm:cxn modelId="{7194D9BF-A9B7-410B-A7A2-3EE067E5B998}" type="presParOf" srcId="{81A740F6-1D7A-4482-BA04-7A4E41FB527E}" destId="{EF95BC1F-67DC-4C63-86D0-CDDB1071FB81}" srcOrd="0" destOrd="0" presId="urn:microsoft.com/office/officeart/2008/layout/VerticalCurvedList"/>
    <dgm:cxn modelId="{8C6AB865-12D1-40FD-B972-B131BA634826}" type="presParOf" srcId="{9B04A172-DC14-46DC-8C54-5CD66B1A07D8}" destId="{19B5E427-C755-449C-BA3F-39EB68781064}" srcOrd="11" destOrd="0" presId="urn:microsoft.com/office/officeart/2008/layout/VerticalCurvedList"/>
    <dgm:cxn modelId="{69903BCC-CDDE-44D0-9A1F-B1871B675474}" type="presParOf" srcId="{9B04A172-DC14-46DC-8C54-5CD66B1A07D8}" destId="{A872EF51-F621-4D97-B8D1-B92BDDD344F7}" srcOrd="12" destOrd="0" presId="urn:microsoft.com/office/officeart/2008/layout/VerticalCurvedList"/>
    <dgm:cxn modelId="{12184E7C-13C1-4E2B-B1A0-445A2DC42C0F}" type="presParOf" srcId="{A872EF51-F621-4D97-B8D1-B92BDDD344F7}" destId="{B9BA772F-764C-437F-ADB7-47BCCD5CBFCB}" srcOrd="0" destOrd="0" presId="urn:microsoft.com/office/officeart/2008/layout/VerticalCurvedList"/>
    <dgm:cxn modelId="{C89CBBB2-BE94-4528-9D67-4DA8A68A05A9}" type="presParOf" srcId="{9B04A172-DC14-46DC-8C54-5CD66B1A07D8}" destId="{E4E2E9E1-6CE6-45AB-8EC6-96AD79B65472}" srcOrd="13" destOrd="0" presId="urn:microsoft.com/office/officeart/2008/layout/VerticalCurvedList"/>
    <dgm:cxn modelId="{938470C4-E77F-42F7-90E6-733748E20F1F}" type="presParOf" srcId="{9B04A172-DC14-46DC-8C54-5CD66B1A07D8}" destId="{5825C6F9-09A2-4BC3-8948-2E6154FCD520}" srcOrd="14" destOrd="0" presId="urn:microsoft.com/office/officeart/2008/layout/VerticalCurvedList"/>
    <dgm:cxn modelId="{E641D421-C230-4C2B-A5F2-529FC75B56F3}" type="presParOf" srcId="{5825C6F9-09A2-4BC3-8948-2E6154FCD520}" destId="{81EBD1B5-AC55-43B1-B1BF-619AC166B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Приобретение имущественного комплекса систем водоснабжения водоотведения г. Нытва в 2019 г. -1000,0 тыс. руб., 2020 г. – 1700,0 тыс. руб., в 2021 г. – 235,9 тыс. руб.;</a:t>
          </a:r>
          <a:endParaRPr lang="ru-RU" sz="1400" dirty="0" smtClean="0">
            <a:latin typeface="+mj-lt"/>
          </a:endParaRPr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 dirty="0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400" dirty="0" smtClean="0"/>
            <a:t>Техническое обслуживание газовых сетей в 2019 г. -300,0 тыс. руб., в 2020 г. -310,0 тыс. руб., в 2021 г. -320,0 тыс. руб.;</a:t>
          </a:r>
          <a:endParaRPr lang="ru-RU" sz="14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2CEB4F29-B9C0-470C-8962-4E46D669E360}">
      <dgm:prSet custT="1"/>
      <dgm:spPr/>
      <dgm:t>
        <a:bodyPr/>
        <a:lstStyle/>
        <a:p>
          <a:r>
            <a:rPr lang="ru-RU" sz="1400" dirty="0" smtClean="0"/>
            <a:t>Экспертиза проектно-сметной документации инвестиционного проекта «Строительство распределительных сетей газопроводов для газоснабжения жилых домов г. Нытва в 2019 г. -650,0 тыс. руб.</a:t>
          </a:r>
          <a:r>
            <a:rPr lang="ru-RU" sz="1400" dirty="0" smtClean="0">
              <a:latin typeface="+mj-lt"/>
            </a:rPr>
            <a:t>;</a:t>
          </a:r>
        </a:p>
      </dgm:t>
    </dgm:pt>
    <dgm:pt modelId="{18BA4E2E-7988-45B0-8566-3D27CAC4DBED}" type="sibTrans" cxnId="{4E556F2C-9696-4479-8C89-4852F81FA656}">
      <dgm:prSet/>
      <dgm:spPr/>
      <dgm:t>
        <a:bodyPr/>
        <a:lstStyle/>
        <a:p>
          <a:endParaRPr lang="ru-RU"/>
        </a:p>
      </dgm:t>
    </dgm:pt>
    <dgm:pt modelId="{91F9498D-BDE3-4A35-B62B-915F8CCB7382}" type="parTrans" cxnId="{4E556F2C-9696-4479-8C89-4852F81FA656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just"/>
          <a:r>
            <a:rPr lang="ru-RU" sz="1400" dirty="0" smtClean="0"/>
            <a:t>Строительство распределительных сетей газопроводов для газоснабжения жилых домов г. Нытва в 2020 г. -5738,8 тыс. руб., в 2021 г. -14261,2 тыс. руб.</a:t>
          </a:r>
          <a:endParaRPr lang="ru-RU" sz="1400" dirty="0">
            <a:latin typeface="+mj-lt"/>
          </a:endParaRPr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4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4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4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4" custScaleX="97600" custScaleY="80680" custLinFactNeighborX="-724" custLinFactNeighborY="18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4" custScaleX="48904" custScaleY="48911" custLinFactNeighborY="11104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4" custScaleX="105810" custScaleY="83557" custLinFactY="107316" custLinFactNeighborX="-253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4" custFlipHor="1" custScaleX="48749" custScaleY="47995" custLinFactNeighborX="10339" custLinFactNeighborY="2467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AE3E5683-2666-4442-9A02-0C7E355441B4}" type="pres">
      <dgm:prSet presAssocID="{2CEB4F29-B9C0-470C-8962-4E46D669E360}" presName="text_3" presStyleLbl="node1" presStyleIdx="2" presStyleCnt="4" custLinFactY="-25879" custLinFactNeighborX="-10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17DDF-1890-4AF6-AACE-864A886BE282}" type="pres">
      <dgm:prSet presAssocID="{2CEB4F29-B9C0-470C-8962-4E46D669E360}" presName="accent_3" presStyleCnt="0"/>
      <dgm:spPr/>
    </dgm:pt>
    <dgm:pt modelId="{0374A66F-161A-42E5-A68B-099799865A06}" type="pres">
      <dgm:prSet presAssocID="{2CEB4F29-B9C0-470C-8962-4E46D669E360}" presName="accentRepeatNode" presStyleLbl="solidFgAcc1" presStyleIdx="2" presStyleCnt="4" custFlipHor="1" custScaleX="59775" custScaleY="8521" custLinFactNeighborX="-11838" custLinFactNeighborY="-95018"/>
      <dgm:spPr/>
    </dgm:pt>
    <dgm:pt modelId="{70915FA9-F8E8-4ABA-AFD5-3A6ED7D4BDAC}" type="pres">
      <dgm:prSet presAssocID="{5A3A52A2-9546-456B-84EA-1FF2728F7EAD}" presName="text_4" presStyleLbl="node1" presStyleIdx="3" presStyleCnt="4" custScaleX="97417" custScaleY="79319" custLinFactY="-30210" custLinFactNeighborX="17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339B4-B154-4CDF-8184-64AF47CD09CB}" type="pres">
      <dgm:prSet presAssocID="{5A3A52A2-9546-456B-84EA-1FF2728F7EAD}" presName="accent_4" presStyleCnt="0"/>
      <dgm:spPr/>
    </dgm:pt>
    <dgm:pt modelId="{5B13A1FA-D9DC-4965-8082-17BE81198263}" type="pres">
      <dgm:prSet presAssocID="{5A3A52A2-9546-456B-84EA-1FF2728F7EAD}" presName="accentRepeatNode" presStyleLbl="solidFgAcc1" presStyleIdx="3" presStyleCnt="4" custScaleX="20660" custScaleY="12120" custLinFactNeighborX="6147" custLinFactNeighborY="7696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5E585743-DAF4-4869-9F33-CC82EDBE9AFE}" type="presOf" srcId="{2CEB4F29-B9C0-470C-8962-4E46D669E360}" destId="{AE3E5683-2666-4442-9A02-0C7E355441B4}" srcOrd="0" destOrd="0" presId="urn:microsoft.com/office/officeart/2008/layout/VerticalCurvedList"/>
    <dgm:cxn modelId="{C7368D8D-8522-431E-A536-C5BD177967B0}" srcId="{AAFEB035-538C-4724-96A9-C507D34FDC89}" destId="{5A3A52A2-9546-456B-84EA-1FF2728F7EAD}" srcOrd="3" destOrd="0" parTransId="{93E85D3C-DAE1-40C7-9472-5773C6A462D5}" sibTransId="{32118CB8-30B4-4E8A-BED9-AB24ECFA1BE8}"/>
    <dgm:cxn modelId="{DDA19298-2973-4A19-9802-29BBD2DAA480}" type="presOf" srcId="{16A80DF0-35FE-44F8-BBFB-46C45BD19DA5}" destId="{907DADE5-0E05-4CD7-924D-2F0A0ADC8B37}" srcOrd="0" destOrd="0" presId="urn:microsoft.com/office/officeart/2008/layout/VerticalCurvedList"/>
    <dgm:cxn modelId="{146123DA-C310-41A0-BAAF-C7DC1122273B}" type="presOf" srcId="{88CE3B0E-7394-4DC6-B913-A5209729E9C7}" destId="{24421B4C-B19E-4D94-A68D-06B5F83AC486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467DEA5D-E51D-4D13-9D69-4210E03E2A5F}" type="presOf" srcId="{5A3A52A2-9546-456B-84EA-1FF2728F7EAD}" destId="{70915FA9-F8E8-4ABA-AFD5-3A6ED7D4BDAC}" srcOrd="0" destOrd="0" presId="urn:microsoft.com/office/officeart/2008/layout/VerticalCurvedList"/>
    <dgm:cxn modelId="{4314E1F0-9AA4-4F82-B431-E3C906F89A7A}" type="presOf" srcId="{0318D9D8-CC58-4229-9CD9-3221EF054DF4}" destId="{E479526B-B1E8-48FB-83BF-8AAD9E9F1C83}" srcOrd="0" destOrd="0" presId="urn:microsoft.com/office/officeart/2008/layout/VerticalCurvedList"/>
    <dgm:cxn modelId="{9164CB4D-F29C-4D9E-8BC9-D4BE73818341}" type="presOf" srcId="{AAFEB035-538C-4724-96A9-C507D34FDC89}" destId="{C4454714-9FD9-40CB-AB5F-7864D0CBAE88}" srcOrd="0" destOrd="0" presId="urn:microsoft.com/office/officeart/2008/layout/VerticalCurvedList"/>
    <dgm:cxn modelId="{4E556F2C-9696-4479-8C89-4852F81FA656}" srcId="{AAFEB035-538C-4724-96A9-C507D34FDC89}" destId="{2CEB4F29-B9C0-470C-8962-4E46D669E360}" srcOrd="2" destOrd="0" parTransId="{91F9498D-BDE3-4A35-B62B-915F8CCB7382}" sibTransId="{18BA4E2E-7988-45B0-8566-3D27CAC4DBED}"/>
    <dgm:cxn modelId="{76BDA485-9635-4636-B8B5-6B33F77FFADE}" type="presParOf" srcId="{C4454714-9FD9-40CB-AB5F-7864D0CBAE88}" destId="{9B04A172-DC14-46DC-8C54-5CD66B1A07D8}" srcOrd="0" destOrd="0" presId="urn:microsoft.com/office/officeart/2008/layout/VerticalCurvedList"/>
    <dgm:cxn modelId="{BC3936EF-191D-447C-9326-28377640295C}" type="presParOf" srcId="{9B04A172-DC14-46DC-8C54-5CD66B1A07D8}" destId="{27C9C4A7-9DEA-4435-A859-0424C9E4000C}" srcOrd="0" destOrd="0" presId="urn:microsoft.com/office/officeart/2008/layout/VerticalCurvedList"/>
    <dgm:cxn modelId="{6BEE0BCA-B9E0-457D-9BED-9710F1BB13BC}" type="presParOf" srcId="{27C9C4A7-9DEA-4435-A859-0424C9E4000C}" destId="{B485059F-C995-40BC-BEDE-93EA5885938E}" srcOrd="0" destOrd="0" presId="urn:microsoft.com/office/officeart/2008/layout/VerticalCurvedList"/>
    <dgm:cxn modelId="{365EC52F-CE11-4F35-92E5-1294C326715A}" type="presParOf" srcId="{27C9C4A7-9DEA-4435-A859-0424C9E4000C}" destId="{907DADE5-0E05-4CD7-924D-2F0A0ADC8B37}" srcOrd="1" destOrd="0" presId="urn:microsoft.com/office/officeart/2008/layout/VerticalCurvedList"/>
    <dgm:cxn modelId="{2337B2F1-9868-408B-A385-7A74996042F4}" type="presParOf" srcId="{27C9C4A7-9DEA-4435-A859-0424C9E4000C}" destId="{8AA47B7E-66C9-4865-B291-F0D5AE10EB36}" srcOrd="2" destOrd="0" presId="urn:microsoft.com/office/officeart/2008/layout/VerticalCurvedList"/>
    <dgm:cxn modelId="{F8FB488A-D5E6-4B63-B187-CA0D2790F48C}" type="presParOf" srcId="{27C9C4A7-9DEA-4435-A859-0424C9E4000C}" destId="{F8EDA2FA-4E84-456F-BE54-B34415F30416}" srcOrd="3" destOrd="0" presId="urn:microsoft.com/office/officeart/2008/layout/VerticalCurvedList"/>
    <dgm:cxn modelId="{38147B01-FBF2-49DA-B3B5-75FAEED4850B}" type="presParOf" srcId="{9B04A172-DC14-46DC-8C54-5CD66B1A07D8}" destId="{E479526B-B1E8-48FB-83BF-8AAD9E9F1C83}" srcOrd="1" destOrd="0" presId="urn:microsoft.com/office/officeart/2008/layout/VerticalCurvedList"/>
    <dgm:cxn modelId="{F6298393-22FD-4476-8851-5BE4B85FDF04}" type="presParOf" srcId="{9B04A172-DC14-46DC-8C54-5CD66B1A07D8}" destId="{6638D9D5-D333-49BB-A0CA-CB420C7B1AB6}" srcOrd="2" destOrd="0" presId="urn:microsoft.com/office/officeart/2008/layout/VerticalCurvedList"/>
    <dgm:cxn modelId="{C8DE12A7-7166-458E-B0F6-3D0401D7131B}" type="presParOf" srcId="{6638D9D5-D333-49BB-A0CA-CB420C7B1AB6}" destId="{51BCE7D7-31DC-45D4-B5C6-93344E58A8D2}" srcOrd="0" destOrd="0" presId="urn:microsoft.com/office/officeart/2008/layout/VerticalCurvedList"/>
    <dgm:cxn modelId="{24715AB9-2EB9-426E-8A90-C5B373F3A4BA}" type="presParOf" srcId="{9B04A172-DC14-46DC-8C54-5CD66B1A07D8}" destId="{24421B4C-B19E-4D94-A68D-06B5F83AC486}" srcOrd="3" destOrd="0" presId="urn:microsoft.com/office/officeart/2008/layout/VerticalCurvedList"/>
    <dgm:cxn modelId="{664FFAB6-7C52-490E-825B-9F0C073B5422}" type="presParOf" srcId="{9B04A172-DC14-46DC-8C54-5CD66B1A07D8}" destId="{CEEBDB69-0F37-4557-B5AC-932B6FFABC4F}" srcOrd="4" destOrd="0" presId="urn:microsoft.com/office/officeart/2008/layout/VerticalCurvedList"/>
    <dgm:cxn modelId="{091120BE-8A87-40AA-AD81-44A180337EEB}" type="presParOf" srcId="{CEEBDB69-0F37-4557-B5AC-932B6FFABC4F}" destId="{C546A175-0B4B-4929-9B4F-832E85420A33}" srcOrd="0" destOrd="0" presId="urn:microsoft.com/office/officeart/2008/layout/VerticalCurvedList"/>
    <dgm:cxn modelId="{A40E4E4A-7ECA-4E79-A7A3-399C62A4D769}" type="presParOf" srcId="{9B04A172-DC14-46DC-8C54-5CD66B1A07D8}" destId="{AE3E5683-2666-4442-9A02-0C7E355441B4}" srcOrd="5" destOrd="0" presId="urn:microsoft.com/office/officeart/2008/layout/VerticalCurvedList"/>
    <dgm:cxn modelId="{71976452-47EF-44A7-A766-656FA4220AC6}" type="presParOf" srcId="{9B04A172-DC14-46DC-8C54-5CD66B1A07D8}" destId="{BB517DDF-1890-4AF6-AACE-864A886BE282}" srcOrd="6" destOrd="0" presId="urn:microsoft.com/office/officeart/2008/layout/VerticalCurvedList"/>
    <dgm:cxn modelId="{1329F37E-D19C-49FF-91F3-5574CAFB1432}" type="presParOf" srcId="{BB517DDF-1890-4AF6-AACE-864A886BE282}" destId="{0374A66F-161A-42E5-A68B-099799865A06}" srcOrd="0" destOrd="0" presId="urn:microsoft.com/office/officeart/2008/layout/VerticalCurvedList"/>
    <dgm:cxn modelId="{6A1F3998-8942-4966-AEA1-37C90D300E50}" type="presParOf" srcId="{9B04A172-DC14-46DC-8C54-5CD66B1A07D8}" destId="{70915FA9-F8E8-4ABA-AFD5-3A6ED7D4BDAC}" srcOrd="7" destOrd="0" presId="urn:microsoft.com/office/officeart/2008/layout/VerticalCurvedList"/>
    <dgm:cxn modelId="{3376BFAD-592A-4679-976F-959B1C41EF69}" type="presParOf" srcId="{9B04A172-DC14-46DC-8C54-5CD66B1A07D8}" destId="{37A339B4-B154-4CDF-8184-64AF47CD09CB}" srcOrd="8" destOrd="0" presId="urn:microsoft.com/office/officeart/2008/layout/VerticalCurvedList"/>
    <dgm:cxn modelId="{C3775C42-9159-4FD0-A14F-009FE6632D97}" type="presParOf" srcId="{37A339B4-B154-4CDF-8184-64AF47CD09CB}" destId="{5B13A1FA-D9DC-4965-8082-17BE81198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Ремонт уличных сетей наружного освещения в 2020 г. в м/</a:t>
          </a:r>
          <a:r>
            <a:rPr lang="ru-RU" sz="1400" dirty="0" err="1" smtClean="0">
              <a:latin typeface="+mj-lt"/>
            </a:rPr>
            <a:t>р</a:t>
          </a:r>
          <a:r>
            <a:rPr lang="ru-RU" sz="1400" dirty="0" smtClean="0">
              <a:latin typeface="+mj-lt"/>
            </a:rPr>
            <a:t> «Мышья горка», 500,0 тыс. руб.;</a:t>
          </a:r>
          <a:endParaRPr lang="ru-RU" sz="14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just"/>
          <a:r>
            <a:rPr lang="ru-RU" sz="1400" dirty="0" smtClean="0"/>
            <a:t>Ремонт уличных сетей наружного освещения в 2021 г. д. </a:t>
          </a:r>
          <a:r>
            <a:rPr lang="ru-RU" sz="1400" dirty="0" err="1" smtClean="0"/>
            <a:t>Косинцы</a:t>
          </a:r>
          <a:r>
            <a:rPr lang="ru-RU" sz="1400" dirty="0" smtClean="0"/>
            <a:t>, ул. Пермская от д.24 до д.50, 500,0 тыс. руб.;</a:t>
          </a:r>
          <a:endParaRPr lang="ru-RU" sz="1400" dirty="0">
            <a:latin typeface="+mj-lt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Ремонт, замена и дополнительная установка светильников по 400,0 тыс. руб. в 2019 – 2020 г.; в 2021 г. – 50,0 тыс. руб.;</a:t>
          </a:r>
          <a:endParaRPr lang="ru-RU" sz="1400" dirty="0">
            <a:latin typeface="+mj-lt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E0B657C6-45A2-421C-8FA7-BC13B6BFFFBA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Приобретение оборудования приборов, аппаратуры, изделий и материалов по 250,0 тыс. руб. в 2019 -2020 г. ; в 2021 г. – 50,0 тыс. руб.;</a:t>
          </a:r>
          <a:endParaRPr lang="ru-RU" sz="1400" dirty="0">
            <a:latin typeface="+mj-lt"/>
          </a:endParaRPr>
        </a:p>
      </dgm:t>
    </dgm:pt>
    <dgm:pt modelId="{0C6A2525-4B09-4375-B49E-CAF67B3EBE57}" type="parTrans" cxnId="{3EDD28DD-2CFB-40DD-ACA0-4CE4335BDC7A}">
      <dgm:prSet/>
      <dgm:spPr/>
      <dgm:t>
        <a:bodyPr/>
        <a:lstStyle/>
        <a:p>
          <a:endParaRPr lang="ru-RU"/>
        </a:p>
      </dgm:t>
    </dgm:pt>
    <dgm:pt modelId="{9AC91354-F5F7-4170-8456-F0255204B4EB}" type="sibTrans" cxnId="{3EDD28DD-2CFB-40DD-ACA0-4CE4335BDC7A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Ремонт уличных сетей наружного освещения в 2019 г. по улицам Чапаева, Будённого, пер. Молодёжный, 500,0 тыс. руб.;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4AF1ECAB-2B4D-439C-9E38-F06A7B8ADD8E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Выполнение работ по выносу оборудования из ТП, установке датчиков света в 2019 г.-100,0 тыс. руб.;</a:t>
          </a:r>
          <a:endParaRPr lang="ru-RU" sz="1400" dirty="0">
            <a:latin typeface="+mj-lt"/>
          </a:endParaRPr>
        </a:p>
      </dgm:t>
    </dgm:pt>
    <dgm:pt modelId="{95F253CF-3F86-4113-A028-0FD36AAF3EF3}" type="parTrans" cxnId="{65EB7CB8-BB22-4CF1-85DD-598A0440E814}">
      <dgm:prSet/>
      <dgm:spPr/>
      <dgm:t>
        <a:bodyPr/>
        <a:lstStyle/>
        <a:p>
          <a:endParaRPr lang="ru-RU"/>
        </a:p>
      </dgm:t>
    </dgm:pt>
    <dgm:pt modelId="{4AB344EF-E762-440B-8841-FC0BF7790241}" type="sibTrans" cxnId="{65EB7CB8-BB22-4CF1-85DD-598A0440E814}">
      <dgm:prSet/>
      <dgm:spPr/>
      <dgm:t>
        <a:bodyPr/>
        <a:lstStyle/>
        <a:p>
          <a:endParaRPr lang="ru-RU"/>
        </a:p>
      </dgm:t>
    </dgm:pt>
    <dgm:pt modelId="{937EA584-A0C9-4EBA-AC1A-0507566E300B}">
      <dgm:prSet phldrT="[Текст]" custT="1"/>
      <dgm:spPr/>
      <dgm:t>
        <a:bodyPr/>
        <a:lstStyle/>
        <a:p>
          <a:pPr algn="just"/>
          <a:r>
            <a:rPr lang="ru-RU" sz="1400" dirty="0" smtClean="0"/>
            <a:t>Приобретение оборудования, материалов для проведения работ по выносу оборудования из ТП, установке датчиков света в 2019 г. -150,0 тыс. рублей</a:t>
          </a:r>
          <a:r>
            <a:rPr lang="ru-RU" sz="1400" dirty="0" smtClean="0">
              <a:latin typeface="+mj-lt"/>
            </a:rPr>
            <a:t>;</a:t>
          </a:r>
          <a:endParaRPr lang="ru-RU" sz="1400" dirty="0">
            <a:latin typeface="+mj-lt"/>
          </a:endParaRPr>
        </a:p>
      </dgm:t>
    </dgm:pt>
    <dgm:pt modelId="{A431ABFF-F1B2-4BEB-A6D3-96CB301FDA8C}" type="parTrans" cxnId="{E75AFE9F-EC71-4DD5-A5C8-BACDCFC78DC1}">
      <dgm:prSet/>
      <dgm:spPr/>
      <dgm:t>
        <a:bodyPr/>
        <a:lstStyle/>
        <a:p>
          <a:endParaRPr lang="ru-RU"/>
        </a:p>
      </dgm:t>
    </dgm:pt>
    <dgm:pt modelId="{C614B898-290F-4768-85ED-13D034C69A2F}" type="sibTrans" cxnId="{E75AFE9F-EC71-4DD5-A5C8-BACDCFC78DC1}">
      <dgm:prSet/>
      <dgm:spPr/>
      <dgm:t>
        <a:bodyPr/>
        <a:lstStyle/>
        <a:p>
          <a:endParaRPr lang="ru-RU"/>
        </a:p>
      </dgm:t>
    </dgm:pt>
    <dgm:pt modelId="{078141C4-2404-481C-A01F-4375B6BDEC0A}">
      <dgm:prSet phldrT="[Текст]" custT="1"/>
      <dgm:spPr/>
      <dgm:t>
        <a:bodyPr/>
        <a:lstStyle/>
        <a:p>
          <a:pPr algn="just"/>
          <a:endParaRPr lang="ru-RU" sz="1400" dirty="0">
            <a:latin typeface="+mj-lt"/>
          </a:endParaRPr>
        </a:p>
      </dgm:t>
    </dgm:pt>
    <dgm:pt modelId="{43AA157E-3906-41D6-BE94-F283D607E52E}" type="parTrans" cxnId="{5DC0F00F-86CB-4E3C-ACFE-C836D3AFC6AE}">
      <dgm:prSet/>
      <dgm:spPr/>
      <dgm:t>
        <a:bodyPr/>
        <a:lstStyle/>
        <a:p>
          <a:endParaRPr lang="ru-RU"/>
        </a:p>
      </dgm:t>
    </dgm:pt>
    <dgm:pt modelId="{5FC0E3C7-0091-4B66-811E-8205DA243FAF}" type="sibTrans" cxnId="{5DC0F00F-86CB-4E3C-ACFE-C836D3AFC6AE}">
      <dgm:prSet/>
      <dgm:spPr/>
      <dgm:t>
        <a:bodyPr/>
        <a:lstStyle/>
        <a:p>
          <a:endParaRPr lang="ru-RU"/>
        </a:p>
      </dgm:t>
    </dgm:pt>
    <dgm:pt modelId="{DFF9E4F7-4659-4BC9-A401-D00CA5188B90}">
      <dgm:prSet phldrT="[Текст]" custScaleX="95062" custScaleY="100000" custLinFactY="-6313" custLinFactNeighborX="1894" custLinFactNeighborY="-100000"/>
      <dgm:spPr/>
      <dgm:t>
        <a:bodyPr/>
        <a:lstStyle/>
        <a:p>
          <a:endParaRPr lang="ru-RU"/>
        </a:p>
      </dgm:t>
    </dgm:pt>
    <dgm:pt modelId="{D27840E4-F884-4A17-9978-A2D43CBFD91F}" type="parTrans" cxnId="{A71CC588-7516-4493-8494-D933FF4712CA}">
      <dgm:prSet/>
      <dgm:spPr/>
      <dgm:t>
        <a:bodyPr/>
        <a:lstStyle/>
        <a:p>
          <a:endParaRPr lang="ru-RU"/>
        </a:p>
      </dgm:t>
    </dgm:pt>
    <dgm:pt modelId="{DFFD7DC5-A53E-4E11-9D91-CB36FC84FE0C}" type="sibTrans" cxnId="{A71CC588-7516-4493-8494-D933FF4712CA}">
      <dgm:prSet/>
      <dgm:spPr/>
      <dgm:t>
        <a:bodyPr/>
        <a:lstStyle/>
        <a:p>
          <a:endParaRPr lang="ru-RU"/>
        </a:p>
      </dgm:t>
    </dgm:pt>
    <dgm:pt modelId="{E493F043-CDFC-487A-9EF0-EBFE85C4F0C6}">
      <dgm:prSet phldrT="[Текст]" custScaleX="95062" custScaleY="100000" custLinFactY="-6313" custLinFactNeighborX="1894" custLinFactNeighborY="-100000"/>
      <dgm:spPr/>
      <dgm:t>
        <a:bodyPr/>
        <a:lstStyle/>
        <a:p>
          <a:endParaRPr lang="ru-RU"/>
        </a:p>
      </dgm:t>
    </dgm:pt>
    <dgm:pt modelId="{B34CC2FB-73B8-4258-8689-68FB8F1736C3}" type="parTrans" cxnId="{8AFA386D-6E9E-4F33-80A6-ECA14F46DF93}">
      <dgm:prSet/>
      <dgm:spPr/>
      <dgm:t>
        <a:bodyPr/>
        <a:lstStyle/>
        <a:p>
          <a:endParaRPr lang="ru-RU"/>
        </a:p>
      </dgm:t>
    </dgm:pt>
    <dgm:pt modelId="{E8D6E07D-3603-4A2B-8B30-BB5E697F1599}" type="sibTrans" cxnId="{8AFA386D-6E9E-4F33-80A6-ECA14F46DF93}">
      <dgm:prSet/>
      <dgm:spPr/>
      <dgm:t>
        <a:bodyPr/>
        <a:lstStyle/>
        <a:p>
          <a:endParaRPr lang="ru-RU"/>
        </a:p>
      </dgm:t>
    </dgm:pt>
    <dgm:pt modelId="{6FDDCA29-9FD6-4CCB-B433-C8BCA77A796F}">
      <dgm:prSet phldrT="[Текст]" custScaleX="96931" custScaleY="109803" custLinFactNeighborX="566" custLinFactNeighborY="29931"/>
      <dgm:spPr/>
      <dgm:t>
        <a:bodyPr/>
        <a:lstStyle/>
        <a:p>
          <a:endParaRPr lang="ru-RU"/>
        </a:p>
      </dgm:t>
    </dgm:pt>
    <dgm:pt modelId="{5612A8DB-82F1-4E21-925C-6B8FEF9B040E}" type="parTrans" cxnId="{CC210B02-A58E-4012-B973-31E41106EB7B}">
      <dgm:prSet/>
      <dgm:spPr/>
      <dgm:t>
        <a:bodyPr/>
        <a:lstStyle/>
        <a:p>
          <a:endParaRPr lang="ru-RU"/>
        </a:p>
      </dgm:t>
    </dgm:pt>
    <dgm:pt modelId="{B6F4CF7C-B7F1-4D3A-B806-BBC31AB67CCF}" type="sibTrans" cxnId="{CC210B02-A58E-4012-B973-31E41106EB7B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7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7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7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7" custScaleX="96931" custScaleY="109803" custLinFactNeighborX="566" custLinFactNeighborY="29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7" custFlipHor="1" custScaleX="9375" custScaleY="47843" custLinFactNeighborX="38377" custLinFactNeighborY="18547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7" custScaleX="97873" custScaleY="68429" custLinFactNeighborX="-760" custLinFactNeighborY="-7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7" custScaleX="28215" custScaleY="6814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8C378B1-C418-4C7A-BE80-3B154124C30F}" type="pres">
      <dgm:prSet presAssocID="{5A3A52A2-9546-456B-84EA-1FF2728F7EAD}" presName="text_3" presStyleLbl="node1" presStyleIdx="2" presStyleCnt="7" custScaleX="97873" custScaleY="105048" custLinFactNeighborX="-498" custLinFactNeighborY="-3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DE1B-0DCA-474A-B401-E2BACFEEFB7A}" type="pres">
      <dgm:prSet presAssocID="{5A3A52A2-9546-456B-84EA-1FF2728F7EAD}" presName="accent_3" presStyleCnt="0"/>
      <dgm:spPr/>
      <dgm:t>
        <a:bodyPr/>
        <a:lstStyle/>
        <a:p>
          <a:endParaRPr lang="ru-RU"/>
        </a:p>
      </dgm:t>
    </dgm:pt>
    <dgm:pt modelId="{5B13A1FA-D9DC-4965-8082-17BE81198263}" type="pres">
      <dgm:prSet presAssocID="{5A3A52A2-9546-456B-84EA-1FF2728F7EAD}" presName="accentRepeatNode" presStyleLbl="solidFgAcc1" presStyleIdx="2" presStyleCnt="7" custFlipHor="1" custScaleX="28107" custScaleY="6814" custLinFactNeighborX="-5813" custLinFactNeighborY="-36947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64C23E77-3146-43E8-8E18-A8DA3008FF03}" type="pres">
      <dgm:prSet presAssocID="{2F55E47A-8CB1-4FA2-9C17-82E0D52561B1}" presName="text_4" presStyleLbl="node1" presStyleIdx="3" presStyleCnt="7" custScaleX="97253" custScaleY="88582" custLinFactNeighborX="-684" custLinFactNeighborY="-4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68D16-3CA2-4A50-8213-C049BC80FFE8}" type="pres">
      <dgm:prSet presAssocID="{2F55E47A-8CB1-4FA2-9C17-82E0D52561B1}" presName="accent_4" presStyleCnt="0"/>
      <dgm:spPr/>
      <dgm:t>
        <a:bodyPr/>
        <a:lstStyle/>
        <a:p>
          <a:endParaRPr lang="ru-RU"/>
        </a:p>
      </dgm:t>
    </dgm:pt>
    <dgm:pt modelId="{81EBD1B5-AC55-43B1-B1BF-619AC166BB9D}" type="pres">
      <dgm:prSet presAssocID="{2F55E47A-8CB1-4FA2-9C17-82E0D52561B1}" presName="accentRepeatNode" presStyleLbl="solidFgAcc1" presStyleIdx="3" presStyleCnt="7" custFlipVert="1" custScaleX="14830" custScaleY="14830" custLinFactNeighborX="7462" custLinFactNeighborY="-5572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7755E0C4-2055-406D-8559-4FFDB8EC2844}" type="pres">
      <dgm:prSet presAssocID="{E0B657C6-45A2-421C-8FA7-BC13B6BFFFBA}" presName="text_5" presStyleLbl="node1" presStyleIdx="4" presStyleCnt="7" custScaleX="97372" custScaleY="91511" custLinFactNeighborX="-598" custLinFactNeighborY="-66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9C3CB-B7FE-4934-BD59-3A7BE87DF467}" type="pres">
      <dgm:prSet presAssocID="{E0B657C6-45A2-421C-8FA7-BC13B6BFFFBA}" presName="accent_5" presStyleCnt="0"/>
      <dgm:spPr/>
      <dgm:t>
        <a:bodyPr/>
        <a:lstStyle/>
        <a:p>
          <a:endParaRPr lang="ru-RU"/>
        </a:p>
      </dgm:t>
    </dgm:pt>
    <dgm:pt modelId="{C7A3B944-1115-41C6-BDFF-FD22B77E12E9}" type="pres">
      <dgm:prSet presAssocID="{E0B657C6-45A2-421C-8FA7-BC13B6BFFFBA}" presName="accentRepeatNode" presStyleLbl="solidFgAcc1" presStyleIdx="4" presStyleCnt="7" custFlipHor="1" custScaleX="8283" custScaleY="31678" custLinFactNeighborX="13571" custLinFactNeighborY="-44935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B43630CE-0C6A-425E-92FE-9CD1E383782A}" type="pres">
      <dgm:prSet presAssocID="{4AF1ECAB-2B4D-439C-9E38-F06A7B8ADD8E}" presName="text_6" presStyleLbl="node1" presStyleIdx="5" presStyleCnt="7" custScaleY="83100" custLinFactNeighborX="706" custLinFactNeighborY="-9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691A4-A535-4EA2-B17A-ACDEB3347813}" type="pres">
      <dgm:prSet presAssocID="{4AF1ECAB-2B4D-439C-9E38-F06A7B8ADD8E}" presName="accent_6" presStyleCnt="0"/>
      <dgm:spPr/>
    </dgm:pt>
    <dgm:pt modelId="{B8C3D817-281E-4B80-9FFA-5C7953A0CC0D}" type="pres">
      <dgm:prSet presAssocID="{4AF1ECAB-2B4D-439C-9E38-F06A7B8ADD8E}" presName="accentRepeatNode" presStyleLbl="solidFgAcc1" presStyleIdx="5" presStyleCnt="7" custFlipVert="1" custFlipHor="1" custScaleX="16460" custScaleY="42273" custLinFactNeighborX="28064" custLinFactNeighborY="-71732"/>
      <dgm:spPr/>
    </dgm:pt>
    <dgm:pt modelId="{208EDF8E-4014-44A4-B18A-0A362F74E42B}" type="pres">
      <dgm:prSet presAssocID="{937EA584-A0C9-4EBA-AC1A-0507566E300B}" presName="text_7" presStyleLbl="node1" presStyleIdx="6" presStyleCnt="7" custScaleX="95062" custScaleY="100000" custLinFactY="-6313" custLinFactNeighborX="18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A838A-7A22-41BB-83B2-E1282FAD29AE}" type="pres">
      <dgm:prSet presAssocID="{937EA584-A0C9-4EBA-AC1A-0507566E300B}" presName="accent_7" presStyleCnt="0"/>
      <dgm:spPr/>
    </dgm:pt>
    <dgm:pt modelId="{D664DF63-B6A5-4D50-8083-7F6244B001A4}" type="pres">
      <dgm:prSet presAssocID="{937EA584-A0C9-4EBA-AC1A-0507566E300B}" presName="accentRepeatNode" presStyleLbl="solidFgAcc1" presStyleIdx="6" presStyleCnt="7" custFlipVert="1" custScaleX="49218" custScaleY="13565" custLinFactNeighborX="-294" custLinFactNeighborY="28213"/>
      <dgm:spPr/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E75AFE9F-EC71-4DD5-A5C8-BACDCFC78DC1}" srcId="{AAFEB035-538C-4724-96A9-C507D34FDC89}" destId="{937EA584-A0C9-4EBA-AC1A-0507566E300B}" srcOrd="6" destOrd="0" parTransId="{A431ABFF-F1B2-4BEB-A6D3-96CB301FDA8C}" sibTransId="{C614B898-290F-4768-85ED-13D034C69A2F}"/>
    <dgm:cxn modelId="{F1BC9F2C-3F4D-4B4F-8839-4AAB33506E6F}" type="presOf" srcId="{88CE3B0E-7394-4DC6-B913-A5209729E9C7}" destId="{24421B4C-B19E-4D94-A68D-06B5F83AC486}" srcOrd="0" destOrd="0" presId="urn:microsoft.com/office/officeart/2008/layout/VerticalCurvedList"/>
    <dgm:cxn modelId="{65EB7CB8-BB22-4CF1-85DD-598A0440E814}" srcId="{AAFEB035-538C-4724-96A9-C507D34FDC89}" destId="{4AF1ECAB-2B4D-439C-9E38-F06A7B8ADD8E}" srcOrd="5" destOrd="0" parTransId="{95F253CF-3F86-4113-A028-0FD36AAF3EF3}" sibTransId="{4AB344EF-E762-440B-8841-FC0BF7790241}"/>
    <dgm:cxn modelId="{C7368D8D-8522-431E-A536-C5BD177967B0}" srcId="{AAFEB035-538C-4724-96A9-C507D34FDC89}" destId="{5A3A52A2-9546-456B-84EA-1FF2728F7EAD}" srcOrd="2" destOrd="0" parTransId="{93E85D3C-DAE1-40C7-9472-5773C6A462D5}" sibTransId="{32118CB8-30B4-4E8A-BED9-AB24ECFA1BE8}"/>
    <dgm:cxn modelId="{3EDD28DD-2CFB-40DD-ACA0-4CE4335BDC7A}" srcId="{AAFEB035-538C-4724-96A9-C507D34FDC89}" destId="{E0B657C6-45A2-421C-8FA7-BC13B6BFFFBA}" srcOrd="4" destOrd="0" parTransId="{0C6A2525-4B09-4375-B49E-CAF67B3EBE57}" sibTransId="{9AC91354-F5F7-4170-8456-F0255204B4EB}"/>
    <dgm:cxn modelId="{6B84C2C1-0CFD-4AA9-93CA-033F2132C03B}" type="presOf" srcId="{E0B657C6-45A2-421C-8FA7-BC13B6BFFFBA}" destId="{7755E0C4-2055-406D-8559-4FFDB8EC2844}" srcOrd="0" destOrd="0" presId="urn:microsoft.com/office/officeart/2008/layout/VerticalCurvedList"/>
    <dgm:cxn modelId="{2826F0DC-9D90-4C43-9DA2-496EFF871365}" type="presOf" srcId="{937EA584-A0C9-4EBA-AC1A-0507566E300B}" destId="{208EDF8E-4014-44A4-B18A-0A362F74E42B}" srcOrd="0" destOrd="0" presId="urn:microsoft.com/office/officeart/2008/layout/VerticalCurvedList"/>
    <dgm:cxn modelId="{984571F7-E69F-4690-98FC-86852AC2518E}" type="presOf" srcId="{0318D9D8-CC58-4229-9CD9-3221EF054DF4}" destId="{E479526B-B1E8-48FB-83BF-8AAD9E9F1C83}" srcOrd="0" destOrd="0" presId="urn:microsoft.com/office/officeart/2008/layout/VerticalCurvedList"/>
    <dgm:cxn modelId="{ADF87CCB-3755-4250-BF28-A4188E6E6F34}" type="presOf" srcId="{4AF1ECAB-2B4D-439C-9E38-F06A7B8ADD8E}" destId="{B43630CE-0C6A-425E-92FE-9CD1E383782A}" srcOrd="0" destOrd="0" presId="urn:microsoft.com/office/officeart/2008/layout/VerticalCurvedList"/>
    <dgm:cxn modelId="{5DC0F00F-86CB-4E3C-ACFE-C836D3AFC6AE}" srcId="{AAFEB035-538C-4724-96A9-C507D34FDC89}" destId="{078141C4-2404-481C-A01F-4375B6BDEC0A}" srcOrd="7" destOrd="0" parTransId="{43AA157E-3906-41D6-BE94-F283D607E52E}" sibTransId="{5FC0E3C7-0091-4B66-811E-8205DA243FAF}"/>
    <dgm:cxn modelId="{CC210B02-A58E-4012-B973-31E41106EB7B}" srcId="{AAFEB035-538C-4724-96A9-C507D34FDC89}" destId="{6FDDCA29-9FD6-4CCB-B433-C8BCA77A796F}" srcOrd="10" destOrd="0" parTransId="{5612A8DB-82F1-4E21-925C-6B8FEF9B040E}" sibTransId="{B6F4CF7C-B7F1-4D3A-B806-BBC31AB67CCF}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8AFA386D-6E9E-4F33-80A6-ECA14F46DF93}" srcId="{AAFEB035-538C-4724-96A9-C507D34FDC89}" destId="{E493F043-CDFC-487A-9EF0-EBFE85C4F0C6}" srcOrd="9" destOrd="0" parTransId="{B34CC2FB-73B8-4258-8689-68FB8F1736C3}" sibTransId="{E8D6E07D-3603-4A2B-8B30-BB5E697F1599}"/>
    <dgm:cxn modelId="{EFCE1C31-2545-4551-9533-E5ECDA18BF87}" type="presOf" srcId="{5A3A52A2-9546-456B-84EA-1FF2728F7EAD}" destId="{08C378B1-C418-4C7A-BE80-3B154124C30F}" srcOrd="0" destOrd="0" presId="urn:microsoft.com/office/officeart/2008/layout/VerticalCurvedList"/>
    <dgm:cxn modelId="{A58A2391-944C-4D65-8DF8-1DCDCA5F7EB1}" srcId="{AAFEB035-538C-4724-96A9-C507D34FDC89}" destId="{2F55E47A-8CB1-4FA2-9C17-82E0D52561B1}" srcOrd="3" destOrd="0" parTransId="{EEC9CB95-8BA9-440A-B91F-68AF92C77DC2}" sibTransId="{13685216-A324-471A-A1C6-4299F2223910}"/>
    <dgm:cxn modelId="{142F0C4C-46EF-4679-93DD-932656846BAC}" type="presOf" srcId="{AAFEB035-538C-4724-96A9-C507D34FDC89}" destId="{C4454714-9FD9-40CB-AB5F-7864D0CBAE88}" srcOrd="0" destOrd="0" presId="urn:microsoft.com/office/officeart/2008/layout/VerticalCurvedList"/>
    <dgm:cxn modelId="{2E144477-E5D8-4378-A69B-B0A14C80F690}" type="presOf" srcId="{16A80DF0-35FE-44F8-BBFB-46C45BD19DA5}" destId="{907DADE5-0E05-4CD7-924D-2F0A0ADC8B37}" srcOrd="0" destOrd="0" presId="urn:microsoft.com/office/officeart/2008/layout/VerticalCurvedList"/>
    <dgm:cxn modelId="{A71CC588-7516-4493-8494-D933FF4712CA}" srcId="{AAFEB035-538C-4724-96A9-C507D34FDC89}" destId="{DFF9E4F7-4659-4BC9-A401-D00CA5188B90}" srcOrd="8" destOrd="0" parTransId="{D27840E4-F884-4A17-9978-A2D43CBFD91F}" sibTransId="{DFFD7DC5-A53E-4E11-9D91-CB36FC84FE0C}"/>
    <dgm:cxn modelId="{74E3725B-8B7D-4A62-9463-FEAA29CA054E}" type="presOf" srcId="{2F55E47A-8CB1-4FA2-9C17-82E0D52561B1}" destId="{64C23E77-3146-43E8-8E18-A8DA3008FF03}" srcOrd="0" destOrd="0" presId="urn:microsoft.com/office/officeart/2008/layout/VerticalCurvedList"/>
    <dgm:cxn modelId="{3C2DDAF4-B9AB-4BBE-A2D0-4B31EC80534C}" type="presParOf" srcId="{C4454714-9FD9-40CB-AB5F-7864D0CBAE88}" destId="{9B04A172-DC14-46DC-8C54-5CD66B1A07D8}" srcOrd="0" destOrd="0" presId="urn:microsoft.com/office/officeart/2008/layout/VerticalCurvedList"/>
    <dgm:cxn modelId="{984CCEF6-97B0-4DA3-93EE-A980FE80D8C0}" type="presParOf" srcId="{9B04A172-DC14-46DC-8C54-5CD66B1A07D8}" destId="{27C9C4A7-9DEA-4435-A859-0424C9E4000C}" srcOrd="0" destOrd="0" presId="urn:microsoft.com/office/officeart/2008/layout/VerticalCurvedList"/>
    <dgm:cxn modelId="{0FAFDD1A-8401-4976-BBB3-8BCC63CEA35D}" type="presParOf" srcId="{27C9C4A7-9DEA-4435-A859-0424C9E4000C}" destId="{B485059F-C995-40BC-BEDE-93EA5885938E}" srcOrd="0" destOrd="0" presId="urn:microsoft.com/office/officeart/2008/layout/VerticalCurvedList"/>
    <dgm:cxn modelId="{8F7F690A-D191-4EC9-AD1E-89ED4979C74D}" type="presParOf" srcId="{27C9C4A7-9DEA-4435-A859-0424C9E4000C}" destId="{907DADE5-0E05-4CD7-924D-2F0A0ADC8B37}" srcOrd="1" destOrd="0" presId="urn:microsoft.com/office/officeart/2008/layout/VerticalCurvedList"/>
    <dgm:cxn modelId="{1A232F0C-D3C5-4CB5-9656-36654B4FD5AE}" type="presParOf" srcId="{27C9C4A7-9DEA-4435-A859-0424C9E4000C}" destId="{8AA47B7E-66C9-4865-B291-F0D5AE10EB36}" srcOrd="2" destOrd="0" presId="urn:microsoft.com/office/officeart/2008/layout/VerticalCurvedList"/>
    <dgm:cxn modelId="{4ABF73EA-9DA1-4CFB-8B34-EA3DEC209122}" type="presParOf" srcId="{27C9C4A7-9DEA-4435-A859-0424C9E4000C}" destId="{F8EDA2FA-4E84-456F-BE54-B34415F30416}" srcOrd="3" destOrd="0" presId="urn:microsoft.com/office/officeart/2008/layout/VerticalCurvedList"/>
    <dgm:cxn modelId="{629DC98C-6BF7-4BE6-9CDD-BB91879A5713}" type="presParOf" srcId="{9B04A172-DC14-46DC-8C54-5CD66B1A07D8}" destId="{E479526B-B1E8-48FB-83BF-8AAD9E9F1C83}" srcOrd="1" destOrd="0" presId="urn:microsoft.com/office/officeart/2008/layout/VerticalCurvedList"/>
    <dgm:cxn modelId="{1456F571-6595-42E0-8526-5FD9B95AB2D1}" type="presParOf" srcId="{9B04A172-DC14-46DC-8C54-5CD66B1A07D8}" destId="{6638D9D5-D333-49BB-A0CA-CB420C7B1AB6}" srcOrd="2" destOrd="0" presId="urn:microsoft.com/office/officeart/2008/layout/VerticalCurvedList"/>
    <dgm:cxn modelId="{E1E4B08E-9DEC-4837-A225-B82B30FF75E2}" type="presParOf" srcId="{6638D9D5-D333-49BB-A0CA-CB420C7B1AB6}" destId="{51BCE7D7-31DC-45D4-B5C6-93344E58A8D2}" srcOrd="0" destOrd="0" presId="urn:microsoft.com/office/officeart/2008/layout/VerticalCurvedList"/>
    <dgm:cxn modelId="{3D9EF2B9-8C7A-44AD-A61C-C1C8BC3FF26B}" type="presParOf" srcId="{9B04A172-DC14-46DC-8C54-5CD66B1A07D8}" destId="{24421B4C-B19E-4D94-A68D-06B5F83AC486}" srcOrd="3" destOrd="0" presId="urn:microsoft.com/office/officeart/2008/layout/VerticalCurvedList"/>
    <dgm:cxn modelId="{2C2DB7D3-B1F1-42CE-882D-6FB90D1C6B24}" type="presParOf" srcId="{9B04A172-DC14-46DC-8C54-5CD66B1A07D8}" destId="{CEEBDB69-0F37-4557-B5AC-932B6FFABC4F}" srcOrd="4" destOrd="0" presId="urn:microsoft.com/office/officeart/2008/layout/VerticalCurvedList"/>
    <dgm:cxn modelId="{D5DA0ABE-FA16-474C-A9A1-C14DE39E75EA}" type="presParOf" srcId="{CEEBDB69-0F37-4557-B5AC-932B6FFABC4F}" destId="{C546A175-0B4B-4929-9B4F-832E85420A33}" srcOrd="0" destOrd="0" presId="urn:microsoft.com/office/officeart/2008/layout/VerticalCurvedList"/>
    <dgm:cxn modelId="{4DC7A119-5E44-4203-8389-EDFAD9E4671F}" type="presParOf" srcId="{9B04A172-DC14-46DC-8C54-5CD66B1A07D8}" destId="{08C378B1-C418-4C7A-BE80-3B154124C30F}" srcOrd="5" destOrd="0" presId="urn:microsoft.com/office/officeart/2008/layout/VerticalCurvedList"/>
    <dgm:cxn modelId="{5B8E65BA-11A2-43EC-866E-FA2B40D15848}" type="presParOf" srcId="{9B04A172-DC14-46DC-8C54-5CD66B1A07D8}" destId="{C253DE1B-0DCA-474A-B401-E2BACFEEFB7A}" srcOrd="6" destOrd="0" presId="urn:microsoft.com/office/officeart/2008/layout/VerticalCurvedList"/>
    <dgm:cxn modelId="{08628860-F2DD-4B44-9365-43D13F41A72D}" type="presParOf" srcId="{C253DE1B-0DCA-474A-B401-E2BACFEEFB7A}" destId="{5B13A1FA-D9DC-4965-8082-17BE81198263}" srcOrd="0" destOrd="0" presId="urn:microsoft.com/office/officeart/2008/layout/VerticalCurvedList"/>
    <dgm:cxn modelId="{6AED62A3-783B-45BF-8BE5-A8069C3478F5}" type="presParOf" srcId="{9B04A172-DC14-46DC-8C54-5CD66B1A07D8}" destId="{64C23E77-3146-43E8-8E18-A8DA3008FF03}" srcOrd="7" destOrd="0" presId="urn:microsoft.com/office/officeart/2008/layout/VerticalCurvedList"/>
    <dgm:cxn modelId="{DA88D197-A4FE-4311-8A4F-285DBE547005}" type="presParOf" srcId="{9B04A172-DC14-46DC-8C54-5CD66B1A07D8}" destId="{7CC68D16-3CA2-4A50-8213-C049BC80FFE8}" srcOrd="8" destOrd="0" presId="urn:microsoft.com/office/officeart/2008/layout/VerticalCurvedList"/>
    <dgm:cxn modelId="{345D6F31-A30F-4514-9296-8E48A785F7B7}" type="presParOf" srcId="{7CC68D16-3CA2-4A50-8213-C049BC80FFE8}" destId="{81EBD1B5-AC55-43B1-B1BF-619AC166BB9D}" srcOrd="0" destOrd="0" presId="urn:microsoft.com/office/officeart/2008/layout/VerticalCurvedList"/>
    <dgm:cxn modelId="{C7F1110B-58C0-4710-A2F0-FDA0A461186B}" type="presParOf" srcId="{9B04A172-DC14-46DC-8C54-5CD66B1A07D8}" destId="{7755E0C4-2055-406D-8559-4FFDB8EC2844}" srcOrd="9" destOrd="0" presId="urn:microsoft.com/office/officeart/2008/layout/VerticalCurvedList"/>
    <dgm:cxn modelId="{6AD6C1CF-B8BA-4507-9163-CEFBD9E8CDBC}" type="presParOf" srcId="{9B04A172-DC14-46DC-8C54-5CD66B1A07D8}" destId="{A399C3CB-B7FE-4934-BD59-3A7BE87DF467}" srcOrd="10" destOrd="0" presId="urn:microsoft.com/office/officeart/2008/layout/VerticalCurvedList"/>
    <dgm:cxn modelId="{2A498EC4-E412-4CF9-86E6-F27782EEBE97}" type="presParOf" srcId="{A399C3CB-B7FE-4934-BD59-3A7BE87DF467}" destId="{C7A3B944-1115-41C6-BDFF-FD22B77E12E9}" srcOrd="0" destOrd="0" presId="urn:microsoft.com/office/officeart/2008/layout/VerticalCurvedList"/>
    <dgm:cxn modelId="{E9B75761-66A9-4D7B-9F47-AB75669557F1}" type="presParOf" srcId="{9B04A172-DC14-46DC-8C54-5CD66B1A07D8}" destId="{B43630CE-0C6A-425E-92FE-9CD1E383782A}" srcOrd="11" destOrd="0" presId="urn:microsoft.com/office/officeart/2008/layout/VerticalCurvedList"/>
    <dgm:cxn modelId="{DBCB20DF-E0F1-4EAF-ABF4-348F9D3B5D08}" type="presParOf" srcId="{9B04A172-DC14-46DC-8C54-5CD66B1A07D8}" destId="{A2D691A4-A535-4EA2-B17A-ACDEB3347813}" srcOrd="12" destOrd="0" presId="urn:microsoft.com/office/officeart/2008/layout/VerticalCurvedList"/>
    <dgm:cxn modelId="{E0412F94-F6DB-49E9-9355-6E0F6481977F}" type="presParOf" srcId="{A2D691A4-A535-4EA2-B17A-ACDEB3347813}" destId="{B8C3D817-281E-4B80-9FFA-5C7953A0CC0D}" srcOrd="0" destOrd="0" presId="urn:microsoft.com/office/officeart/2008/layout/VerticalCurvedList"/>
    <dgm:cxn modelId="{19741101-E99C-43F2-BC80-905AE7519660}" type="presParOf" srcId="{9B04A172-DC14-46DC-8C54-5CD66B1A07D8}" destId="{208EDF8E-4014-44A4-B18A-0A362F74E42B}" srcOrd="13" destOrd="0" presId="urn:microsoft.com/office/officeart/2008/layout/VerticalCurvedList"/>
    <dgm:cxn modelId="{63AB5C55-FBD4-431B-8FF0-C462B80AA230}" type="presParOf" srcId="{9B04A172-DC14-46DC-8C54-5CD66B1A07D8}" destId="{A46A838A-7A22-41BB-83B2-E1282FAD29AE}" srcOrd="14" destOrd="0" presId="urn:microsoft.com/office/officeart/2008/layout/VerticalCurvedList"/>
    <dgm:cxn modelId="{2E7692B3-4BA6-4211-A425-C7BA9AC3DB11}" type="presParOf" srcId="{A46A838A-7A22-41BB-83B2-E1282FAD29AE}" destId="{D664DF63-B6A5-4D50-8083-7F6244B00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Озеленение территории Нытвенского городского поселения (1590,0 тыс.руб.; 1300,0 тыс.руб.; 1300,0 тыс.руб.): </a:t>
          </a:r>
          <a:r>
            <a:rPr lang="ru-RU" sz="1200" b="0" dirty="0" smtClean="0"/>
            <a:t>содержание парков, аллей, клумб, газонов; вырубка аварийных деревьев; благоустройство пустырей; акарицидная обработка территории; кронирование деревьев; обработка территории от борщевика; рекультивация мест после вырубки деревьев; вырубка аварийных деревьев в местах массового отдыха;</a:t>
          </a:r>
          <a:endParaRPr lang="ru-RU" sz="1200" dirty="0" smtClean="0">
            <a:latin typeface="+mj-lt"/>
          </a:endParaRPr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400" b="1" dirty="0" smtClean="0"/>
            <a:t>Организация сбора,  вывоза бытовых отходов, мусора и организация мероприятий по контролю за соблюдением и соблюдению муниципальных правовых актов (1301,0 тыс.руб.; 701,0 тыс.руб.; 701,0 тыс.руб.):  </a:t>
          </a:r>
          <a:r>
            <a:rPr lang="ru-RU" sz="1200" b="0" dirty="0" smtClean="0"/>
            <a:t>уборка несанкционированных свалок; создание и содержание мест накопления твердых коммунальных отходов; мероприятия по отлову безнадзорных животных; </a:t>
          </a:r>
          <a:endParaRPr lang="ru-RU" sz="1200" b="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Восстановление нормативного состояния объектов ритуального назначения (600,0 тыс.руб.; 590,0 тыс.руб.; 590,0 тыс.руб.):  </a:t>
          </a:r>
          <a:r>
            <a:rPr lang="ru-RU" sz="1200" b="0" dirty="0" smtClean="0"/>
            <a:t>сбор и вывоз мусора; благоустройство мест захоронения; установка и обслуживание емкости для воды; акарицидная обработка и дератизация; вырубка, сбор и вывоз кустов, порослей; демонтаж общественных туалетов; приобретение и монтаж общественных туалетов; обслуживание общественных туалетов; </a:t>
          </a:r>
          <a:endParaRPr lang="ru-RU" sz="1400" dirty="0" smtClean="0">
            <a:latin typeface="+mj-lt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  </a:t>
          </a:r>
          <a:r>
            <a:rPr lang="ru-RU" sz="1400" b="1" dirty="0" smtClean="0"/>
            <a:t>Приведение в качественное состояние, восстановление и улучшение элементов благоустройства (953,8 тыс.руб.; 884,5 тыс.руб.; 844,5 тыс.руб.):   </a:t>
          </a:r>
          <a:r>
            <a:rPr lang="ru-RU" sz="1200" b="0" dirty="0" smtClean="0"/>
            <a:t>ремонт памятников; проведение работ по подготовке к общественным праздникам; улучшение элементов благоустройства; изготовление и установка малых архитектурных форм; содержание тротуаров, в границах  населенных пунктов; реализация проектов инициативного бюджетирования; разработка технической документации; реализация проектов территориального общественного самоуправления.</a:t>
          </a:r>
          <a:endParaRPr lang="ru-RU" sz="1400" dirty="0">
            <a:latin typeface="+mj-lt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4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4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4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4" custScaleX="96434" custScaleY="99130" custLinFactNeighborX="-1566" custLinFactNeighborY="-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4" custScaleX="43980" custScaleY="19237" custLinFactNeighborX="5789" custLinFactNeighborY="-15960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4" custScaleX="98752" custScaleY="116866" custLinFactNeighborX="-2239" custLinFactNeighborY="-37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4" custScaleX="17009" custScaleY="21541" custLinFactNeighborX="-13308" custLinFactNeighborY="-40787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8C378B1-C418-4C7A-BE80-3B154124C30F}" type="pres">
      <dgm:prSet presAssocID="{5A3A52A2-9546-456B-84EA-1FF2728F7EAD}" presName="text_3" presStyleLbl="node1" presStyleIdx="2" presStyleCnt="4" custScaleX="97280" custScaleY="138505" custLinFactNeighborX="-1634" custLinFactNeighborY="-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DE1B-0DCA-474A-B401-E2BACFEEFB7A}" type="pres">
      <dgm:prSet presAssocID="{5A3A52A2-9546-456B-84EA-1FF2728F7EAD}" presName="accent_3" presStyleCnt="0"/>
      <dgm:spPr/>
      <dgm:t>
        <a:bodyPr/>
        <a:lstStyle/>
        <a:p>
          <a:endParaRPr lang="ru-RU"/>
        </a:p>
      </dgm:t>
    </dgm:pt>
    <dgm:pt modelId="{5B13A1FA-D9DC-4965-8082-17BE81198263}" type="pres">
      <dgm:prSet presAssocID="{5A3A52A2-9546-456B-84EA-1FF2728F7EAD}" presName="accentRepeatNode" presStyleLbl="solidFgAcc1" presStyleIdx="2" presStyleCnt="4" custScaleX="17585" custScaleY="44081" custLinFactNeighborX="6243" custLinFactNeighborY="-4258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64C23E77-3146-43E8-8E18-A8DA3008FF03}" type="pres">
      <dgm:prSet presAssocID="{2F55E47A-8CB1-4FA2-9C17-82E0D52561B1}" presName="text_4" presStyleLbl="node1" presStyleIdx="3" presStyleCnt="4" custScaleX="97253" custScaleY="163676" custLinFactNeighborX="-1156" custLinFactNeighborY="-1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68D16-3CA2-4A50-8213-C049BC80FFE8}" type="pres">
      <dgm:prSet presAssocID="{2F55E47A-8CB1-4FA2-9C17-82E0D52561B1}" presName="accent_4" presStyleCnt="0"/>
      <dgm:spPr/>
      <dgm:t>
        <a:bodyPr/>
        <a:lstStyle/>
        <a:p>
          <a:endParaRPr lang="ru-RU"/>
        </a:p>
      </dgm:t>
    </dgm:pt>
    <dgm:pt modelId="{81EBD1B5-AC55-43B1-B1BF-619AC166BB9D}" type="pres">
      <dgm:prSet presAssocID="{2F55E47A-8CB1-4FA2-9C17-82E0D52561B1}" presName="accentRepeatNode" presStyleLbl="solidFgAcc1" presStyleIdx="3" presStyleCnt="4" custScaleX="30287" custScaleY="42351" custLinFactY="-63467" custLinFactNeighborX="58460" custLinFactNeighborY="-100000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F1D25E75-8290-43D0-BAD0-50C6D69FEB8E}" type="presOf" srcId="{2F55E47A-8CB1-4FA2-9C17-82E0D52561B1}" destId="{64C23E77-3146-43E8-8E18-A8DA3008FF03}" srcOrd="0" destOrd="0" presId="urn:microsoft.com/office/officeart/2008/layout/VerticalCurvedList"/>
    <dgm:cxn modelId="{A58A2391-944C-4D65-8DF8-1DCDCA5F7EB1}" srcId="{AAFEB035-538C-4724-96A9-C507D34FDC89}" destId="{2F55E47A-8CB1-4FA2-9C17-82E0D52561B1}" srcOrd="3" destOrd="0" parTransId="{EEC9CB95-8BA9-440A-B91F-68AF92C77DC2}" sibTransId="{13685216-A324-471A-A1C6-4299F2223910}"/>
    <dgm:cxn modelId="{C7368D8D-8522-431E-A536-C5BD177967B0}" srcId="{AAFEB035-538C-4724-96A9-C507D34FDC89}" destId="{5A3A52A2-9546-456B-84EA-1FF2728F7EAD}" srcOrd="2" destOrd="0" parTransId="{93E85D3C-DAE1-40C7-9472-5773C6A462D5}" sibTransId="{32118CB8-30B4-4E8A-BED9-AB24ECFA1BE8}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13F84E79-A6B8-4F5B-B464-8FB5B1B04978}" type="presOf" srcId="{16A80DF0-35FE-44F8-BBFB-46C45BD19DA5}" destId="{907DADE5-0E05-4CD7-924D-2F0A0ADC8B37}" srcOrd="0" destOrd="0" presId="urn:microsoft.com/office/officeart/2008/layout/VerticalCurvedList"/>
    <dgm:cxn modelId="{183168A7-0068-47AC-B39A-EC148124EAC0}" type="presOf" srcId="{0318D9D8-CC58-4229-9CD9-3221EF054DF4}" destId="{E479526B-B1E8-48FB-83BF-8AAD9E9F1C83}" srcOrd="0" destOrd="0" presId="urn:microsoft.com/office/officeart/2008/layout/VerticalCurvedList"/>
    <dgm:cxn modelId="{52342F30-BA9A-4D5C-8BB7-4DCC9982F314}" type="presOf" srcId="{88CE3B0E-7394-4DC6-B913-A5209729E9C7}" destId="{24421B4C-B19E-4D94-A68D-06B5F83AC486}" srcOrd="0" destOrd="0" presId="urn:microsoft.com/office/officeart/2008/layout/VerticalCurvedList"/>
    <dgm:cxn modelId="{2B46503E-BEBE-4A79-A511-7FD744FC425D}" type="presOf" srcId="{AAFEB035-538C-4724-96A9-C507D34FDC89}" destId="{C4454714-9FD9-40CB-AB5F-7864D0CBAE88}" srcOrd="0" destOrd="0" presId="urn:microsoft.com/office/officeart/2008/layout/VerticalCurvedList"/>
    <dgm:cxn modelId="{E7F9DF28-9845-47ED-8BA9-5AAB36DEAF5C}" type="presOf" srcId="{5A3A52A2-9546-456B-84EA-1FF2728F7EAD}" destId="{08C378B1-C418-4C7A-BE80-3B154124C30F}" srcOrd="0" destOrd="0" presId="urn:microsoft.com/office/officeart/2008/layout/VerticalCurvedList"/>
    <dgm:cxn modelId="{8331C458-D24E-4CCD-AC94-7CAC24F265FF}" type="presParOf" srcId="{C4454714-9FD9-40CB-AB5F-7864D0CBAE88}" destId="{9B04A172-DC14-46DC-8C54-5CD66B1A07D8}" srcOrd="0" destOrd="0" presId="urn:microsoft.com/office/officeart/2008/layout/VerticalCurvedList"/>
    <dgm:cxn modelId="{2AF6281A-F371-409A-AFE9-D235195E8065}" type="presParOf" srcId="{9B04A172-DC14-46DC-8C54-5CD66B1A07D8}" destId="{27C9C4A7-9DEA-4435-A859-0424C9E4000C}" srcOrd="0" destOrd="0" presId="urn:microsoft.com/office/officeart/2008/layout/VerticalCurvedList"/>
    <dgm:cxn modelId="{2AF2F32D-BEE9-494F-A2A0-BC2F6044D035}" type="presParOf" srcId="{27C9C4A7-9DEA-4435-A859-0424C9E4000C}" destId="{B485059F-C995-40BC-BEDE-93EA5885938E}" srcOrd="0" destOrd="0" presId="urn:microsoft.com/office/officeart/2008/layout/VerticalCurvedList"/>
    <dgm:cxn modelId="{E506C924-D901-4CBB-98CF-FA66C8F6DB65}" type="presParOf" srcId="{27C9C4A7-9DEA-4435-A859-0424C9E4000C}" destId="{907DADE5-0E05-4CD7-924D-2F0A0ADC8B37}" srcOrd="1" destOrd="0" presId="urn:microsoft.com/office/officeart/2008/layout/VerticalCurvedList"/>
    <dgm:cxn modelId="{14849315-F55F-4C2A-8A72-50412266295A}" type="presParOf" srcId="{27C9C4A7-9DEA-4435-A859-0424C9E4000C}" destId="{8AA47B7E-66C9-4865-B291-F0D5AE10EB36}" srcOrd="2" destOrd="0" presId="urn:microsoft.com/office/officeart/2008/layout/VerticalCurvedList"/>
    <dgm:cxn modelId="{0A0F2F0F-9BC3-46B3-B924-BBC0573D1F2E}" type="presParOf" srcId="{27C9C4A7-9DEA-4435-A859-0424C9E4000C}" destId="{F8EDA2FA-4E84-456F-BE54-B34415F30416}" srcOrd="3" destOrd="0" presId="urn:microsoft.com/office/officeart/2008/layout/VerticalCurvedList"/>
    <dgm:cxn modelId="{370801D9-662A-4FF8-8B1A-8EB4C5F3FD39}" type="presParOf" srcId="{9B04A172-DC14-46DC-8C54-5CD66B1A07D8}" destId="{E479526B-B1E8-48FB-83BF-8AAD9E9F1C83}" srcOrd="1" destOrd="0" presId="urn:microsoft.com/office/officeart/2008/layout/VerticalCurvedList"/>
    <dgm:cxn modelId="{E9097072-381A-4DF6-B9C9-DB2B04D4BB8D}" type="presParOf" srcId="{9B04A172-DC14-46DC-8C54-5CD66B1A07D8}" destId="{6638D9D5-D333-49BB-A0CA-CB420C7B1AB6}" srcOrd="2" destOrd="0" presId="urn:microsoft.com/office/officeart/2008/layout/VerticalCurvedList"/>
    <dgm:cxn modelId="{E537D5D2-5ADD-4AC5-9A43-4C4B6188C584}" type="presParOf" srcId="{6638D9D5-D333-49BB-A0CA-CB420C7B1AB6}" destId="{51BCE7D7-31DC-45D4-B5C6-93344E58A8D2}" srcOrd="0" destOrd="0" presId="urn:microsoft.com/office/officeart/2008/layout/VerticalCurvedList"/>
    <dgm:cxn modelId="{B2D27B7D-5A22-4FCE-B4F3-995D92A4212A}" type="presParOf" srcId="{9B04A172-DC14-46DC-8C54-5CD66B1A07D8}" destId="{24421B4C-B19E-4D94-A68D-06B5F83AC486}" srcOrd="3" destOrd="0" presId="urn:microsoft.com/office/officeart/2008/layout/VerticalCurvedList"/>
    <dgm:cxn modelId="{2D84E9A9-1AF1-4CB3-A5C6-5CA0CE27C9CA}" type="presParOf" srcId="{9B04A172-DC14-46DC-8C54-5CD66B1A07D8}" destId="{CEEBDB69-0F37-4557-B5AC-932B6FFABC4F}" srcOrd="4" destOrd="0" presId="urn:microsoft.com/office/officeart/2008/layout/VerticalCurvedList"/>
    <dgm:cxn modelId="{8DD741B3-F459-4716-AD50-58D32B2F40B8}" type="presParOf" srcId="{CEEBDB69-0F37-4557-B5AC-932B6FFABC4F}" destId="{C546A175-0B4B-4929-9B4F-832E85420A33}" srcOrd="0" destOrd="0" presId="urn:microsoft.com/office/officeart/2008/layout/VerticalCurvedList"/>
    <dgm:cxn modelId="{4E439423-FC9A-452D-8D01-3338B11A87B0}" type="presParOf" srcId="{9B04A172-DC14-46DC-8C54-5CD66B1A07D8}" destId="{08C378B1-C418-4C7A-BE80-3B154124C30F}" srcOrd="5" destOrd="0" presId="urn:microsoft.com/office/officeart/2008/layout/VerticalCurvedList"/>
    <dgm:cxn modelId="{6A2FB455-E4E6-48D1-BB6C-DE32A034C265}" type="presParOf" srcId="{9B04A172-DC14-46DC-8C54-5CD66B1A07D8}" destId="{C253DE1B-0DCA-474A-B401-E2BACFEEFB7A}" srcOrd="6" destOrd="0" presId="urn:microsoft.com/office/officeart/2008/layout/VerticalCurvedList"/>
    <dgm:cxn modelId="{9DA0ACFE-0D37-4D7F-BDB5-F1E9ACE8DDE0}" type="presParOf" srcId="{C253DE1B-0DCA-474A-B401-E2BACFEEFB7A}" destId="{5B13A1FA-D9DC-4965-8082-17BE81198263}" srcOrd="0" destOrd="0" presId="urn:microsoft.com/office/officeart/2008/layout/VerticalCurvedList"/>
    <dgm:cxn modelId="{F7BD11BD-05ED-4693-B547-4DA3EC7E470B}" type="presParOf" srcId="{9B04A172-DC14-46DC-8C54-5CD66B1A07D8}" destId="{64C23E77-3146-43E8-8E18-A8DA3008FF03}" srcOrd="7" destOrd="0" presId="urn:microsoft.com/office/officeart/2008/layout/VerticalCurvedList"/>
    <dgm:cxn modelId="{DAD1683B-6DE0-4899-BEAD-61A8B4120A8B}" type="presParOf" srcId="{9B04A172-DC14-46DC-8C54-5CD66B1A07D8}" destId="{7CC68D16-3CA2-4A50-8213-C049BC80FFE8}" srcOrd="8" destOrd="0" presId="urn:microsoft.com/office/officeart/2008/layout/VerticalCurvedList"/>
    <dgm:cxn modelId="{397C6F4A-6D5A-4083-A94C-1E5806E9ACFE}" type="presParOf" srcId="{7CC68D16-3CA2-4A50-8213-C049BC80FFE8}" destId="{81EBD1B5-AC55-43B1-B1BF-619AC166BB9D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600" dirty="0" smtClean="0"/>
            <a:t>Обследование многоквартирных домов специализированной организацией и выдача заключений </a:t>
          </a:r>
          <a:r>
            <a:rPr lang="ru-RU" sz="1600" dirty="0" smtClean="0">
              <a:latin typeface="+mj-lt"/>
            </a:rPr>
            <a:t>60,0 тыс. руб. ежегодно.</a:t>
          </a:r>
          <a:endParaRPr lang="ru-RU" sz="16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600" dirty="0" smtClean="0"/>
            <a:t>Текущий ремонт муниципального жилья </a:t>
          </a:r>
          <a:r>
            <a:rPr lang="ru-RU" sz="1600" dirty="0" smtClean="0">
              <a:latin typeface="+mj-lt"/>
            </a:rPr>
            <a:t>50,0 тыс. руб. ежегодно;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36A02D96-773A-4990-B174-290DE71E032F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+mj-lt"/>
            </a:rPr>
            <a:t>Приобретение жилых помещений в рамках реализации Муниципальной адресной программы по переселению граждан из аварийного жилищного фонда на территории Нытвенского городского поселения на 2019-2021 годы (2019 г. – 2246,7 тыс. руб.; 2020 г. – 2121,9 тыс. руб.; 2021 г. – 4036,1 тыс. руб.);</a:t>
          </a:r>
        </a:p>
      </dgm:t>
    </dgm:pt>
    <dgm:pt modelId="{816521D8-C895-4BC6-A4A3-36ED30CC2129}" type="parTrans" cxnId="{7CA11E7D-36C5-45FF-AE9A-0AE9C074CDB4}">
      <dgm:prSet/>
      <dgm:spPr/>
      <dgm:t>
        <a:bodyPr/>
        <a:lstStyle/>
        <a:p>
          <a:endParaRPr lang="ru-RU"/>
        </a:p>
      </dgm:t>
    </dgm:pt>
    <dgm:pt modelId="{92573E6D-760E-43F2-803B-EDB140D8618E}" type="sibTrans" cxnId="{7CA11E7D-36C5-45FF-AE9A-0AE9C074CDB4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3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3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3"/>
      <dgm:spPr/>
      <dgm:t>
        <a:bodyPr/>
        <a:lstStyle/>
        <a:p>
          <a:endParaRPr lang="ru-RU"/>
        </a:p>
      </dgm:t>
    </dgm:pt>
    <dgm:pt modelId="{7B1728CF-8BAA-4D06-B538-AF9FDFB4C49A}" type="pres">
      <dgm:prSet presAssocID="{36A02D96-773A-4990-B174-290DE71E032F}" presName="text_1" presStyleLbl="node1" presStyleIdx="0" presStyleCnt="3" custScaleY="117837" custLinFactNeighborX="-255" custLinFactNeighborY="55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93D36-3503-4259-ADA8-A7BE5463B987}" type="pres">
      <dgm:prSet presAssocID="{36A02D96-773A-4990-B174-290DE71E032F}" presName="accent_1" presStyleCnt="0"/>
      <dgm:spPr/>
    </dgm:pt>
    <dgm:pt modelId="{E596798E-B2DD-4A1E-B873-F5937945B78F}" type="pres">
      <dgm:prSet presAssocID="{36A02D96-773A-4990-B174-290DE71E032F}" presName="accentRepeatNode" presStyleLbl="solidFgAcc1" presStyleIdx="0" presStyleCnt="3" custScaleX="18566" custScaleY="4566"/>
      <dgm:spPr/>
    </dgm:pt>
    <dgm:pt modelId="{E6F8B7D8-AB51-460A-AC68-E74986C73E90}" type="pres">
      <dgm:prSet presAssocID="{0318D9D8-CC58-4229-9CD9-3221EF054DF4}" presName="text_2" presStyleLbl="node1" presStyleIdx="1" presStyleCnt="3" custScaleY="54083" custLinFactNeighborX="-1209" custLinFactNeighborY="36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61A8E-09BE-4049-9EDE-88775FCF80BD}" type="pres">
      <dgm:prSet presAssocID="{0318D9D8-CC58-4229-9CD9-3221EF054DF4}" presName="accent_2" presStyleCnt="0"/>
      <dgm:spPr/>
    </dgm:pt>
    <dgm:pt modelId="{51BCE7D7-31DC-45D4-B5C6-93344E58A8D2}" type="pres">
      <dgm:prSet presAssocID="{0318D9D8-CC58-4229-9CD9-3221EF054DF4}" presName="accentRepeatNode" presStyleLbl="solidFgAcc1" presStyleIdx="1" presStyleCnt="3" custScaleX="29861" custScaleY="14728" custLinFactNeighborX="-9163" custLinFactNeighborY="21863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831C45E6-CE39-4446-B593-49FC5F1A9C46}" type="pres">
      <dgm:prSet presAssocID="{88CE3B0E-7394-4DC6-B913-A5209729E9C7}" presName="text_3" presStyleLbl="node1" presStyleIdx="2" presStyleCnt="3" custScaleX="100000" custLinFactNeighborX="-1051" custLinFactNeighborY="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5DD9-79AF-4D72-B002-9837B2F00114}" type="pres">
      <dgm:prSet presAssocID="{88CE3B0E-7394-4DC6-B913-A5209729E9C7}" presName="accent_3" presStyleCnt="0"/>
      <dgm:spPr/>
    </dgm:pt>
    <dgm:pt modelId="{C546A175-0B4B-4929-9B4F-832E85420A33}" type="pres">
      <dgm:prSet presAssocID="{88CE3B0E-7394-4DC6-B913-A5209729E9C7}" presName="accentRepeatNode" presStyleLbl="solidFgAcc1" presStyleIdx="2" presStyleCnt="3" custScaleX="10286" custScaleY="9310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FF4F43EA-1707-4443-8005-E3DF22D4D3F0}" srcId="{AAFEB035-538C-4724-96A9-C507D34FDC89}" destId="{88CE3B0E-7394-4DC6-B913-A5209729E9C7}" srcOrd="2" destOrd="0" parTransId="{36E5CA42-B226-4481-ABF0-154440382067}" sibTransId="{9C11D639-631D-4A4D-89CC-AB00A53EF09B}"/>
    <dgm:cxn modelId="{EF66A6E9-0A21-477A-9A94-A26FCD052CE1}" type="presOf" srcId="{88CE3B0E-7394-4DC6-B913-A5209729E9C7}" destId="{831C45E6-CE39-4446-B593-49FC5F1A9C46}" srcOrd="0" destOrd="0" presId="urn:microsoft.com/office/officeart/2008/layout/VerticalCurvedList"/>
    <dgm:cxn modelId="{D3CFC9C3-6F78-487E-829B-A995165DD7A5}" srcId="{AAFEB035-538C-4724-96A9-C507D34FDC89}" destId="{0318D9D8-CC58-4229-9CD9-3221EF054DF4}" srcOrd="1" destOrd="0" parTransId="{1C8CB19C-40D1-47BD-AC4F-836545CAB1DE}" sibTransId="{16A80DF0-35FE-44F8-BBFB-46C45BD19DA5}"/>
    <dgm:cxn modelId="{57769B5A-0DB2-478C-86DE-0E1CC772F536}" type="presOf" srcId="{36A02D96-773A-4990-B174-290DE71E032F}" destId="{7B1728CF-8BAA-4D06-B538-AF9FDFB4C49A}" srcOrd="0" destOrd="0" presId="urn:microsoft.com/office/officeart/2008/layout/VerticalCurvedList"/>
    <dgm:cxn modelId="{9D659FE3-4451-46F8-B897-814B5B024932}" type="presOf" srcId="{AAFEB035-538C-4724-96A9-C507D34FDC89}" destId="{C4454714-9FD9-40CB-AB5F-7864D0CBAE88}" srcOrd="0" destOrd="0" presId="urn:microsoft.com/office/officeart/2008/layout/VerticalCurvedList"/>
    <dgm:cxn modelId="{29FCCB35-15AE-49FD-BA60-C57E85D9A5FF}" type="presOf" srcId="{92573E6D-760E-43F2-803B-EDB140D8618E}" destId="{907DADE5-0E05-4CD7-924D-2F0A0ADC8B37}" srcOrd="0" destOrd="0" presId="urn:microsoft.com/office/officeart/2008/layout/VerticalCurvedList"/>
    <dgm:cxn modelId="{CDE3D323-9242-422B-B1DC-FF26E6317A6A}" type="presOf" srcId="{0318D9D8-CC58-4229-9CD9-3221EF054DF4}" destId="{E6F8B7D8-AB51-460A-AC68-E74986C73E90}" srcOrd="0" destOrd="0" presId="urn:microsoft.com/office/officeart/2008/layout/VerticalCurvedList"/>
    <dgm:cxn modelId="{7CA11E7D-36C5-45FF-AE9A-0AE9C074CDB4}" srcId="{AAFEB035-538C-4724-96A9-C507D34FDC89}" destId="{36A02D96-773A-4990-B174-290DE71E032F}" srcOrd="0" destOrd="0" parTransId="{816521D8-C895-4BC6-A4A3-36ED30CC2129}" sibTransId="{92573E6D-760E-43F2-803B-EDB140D8618E}"/>
    <dgm:cxn modelId="{E861A867-51BC-4456-8CE5-9A661E7652FC}" type="presParOf" srcId="{C4454714-9FD9-40CB-AB5F-7864D0CBAE88}" destId="{9B04A172-DC14-46DC-8C54-5CD66B1A07D8}" srcOrd="0" destOrd="0" presId="urn:microsoft.com/office/officeart/2008/layout/VerticalCurvedList"/>
    <dgm:cxn modelId="{C3569C7D-8040-4280-B788-6AB277C1A08D}" type="presParOf" srcId="{9B04A172-DC14-46DC-8C54-5CD66B1A07D8}" destId="{27C9C4A7-9DEA-4435-A859-0424C9E4000C}" srcOrd="0" destOrd="0" presId="urn:microsoft.com/office/officeart/2008/layout/VerticalCurvedList"/>
    <dgm:cxn modelId="{68DF0C67-8F03-4813-9EF7-5799CACC1E60}" type="presParOf" srcId="{27C9C4A7-9DEA-4435-A859-0424C9E4000C}" destId="{B485059F-C995-40BC-BEDE-93EA5885938E}" srcOrd="0" destOrd="0" presId="urn:microsoft.com/office/officeart/2008/layout/VerticalCurvedList"/>
    <dgm:cxn modelId="{04D43009-851E-4D88-987E-0D3D5297C188}" type="presParOf" srcId="{27C9C4A7-9DEA-4435-A859-0424C9E4000C}" destId="{907DADE5-0E05-4CD7-924D-2F0A0ADC8B37}" srcOrd="1" destOrd="0" presId="urn:microsoft.com/office/officeart/2008/layout/VerticalCurvedList"/>
    <dgm:cxn modelId="{4269A235-D78C-49B6-99B7-86652F7825C2}" type="presParOf" srcId="{27C9C4A7-9DEA-4435-A859-0424C9E4000C}" destId="{8AA47B7E-66C9-4865-B291-F0D5AE10EB36}" srcOrd="2" destOrd="0" presId="urn:microsoft.com/office/officeart/2008/layout/VerticalCurvedList"/>
    <dgm:cxn modelId="{8447C8FF-FDC7-49DD-A2BF-092F753214EE}" type="presParOf" srcId="{27C9C4A7-9DEA-4435-A859-0424C9E4000C}" destId="{F8EDA2FA-4E84-456F-BE54-B34415F30416}" srcOrd="3" destOrd="0" presId="urn:microsoft.com/office/officeart/2008/layout/VerticalCurvedList"/>
    <dgm:cxn modelId="{3E4AFB07-DF20-40F8-BE48-20FDE25D6AF9}" type="presParOf" srcId="{9B04A172-DC14-46DC-8C54-5CD66B1A07D8}" destId="{7B1728CF-8BAA-4D06-B538-AF9FDFB4C49A}" srcOrd="1" destOrd="0" presId="urn:microsoft.com/office/officeart/2008/layout/VerticalCurvedList"/>
    <dgm:cxn modelId="{030CBA8E-FC85-468C-A5A7-562848624AF9}" type="presParOf" srcId="{9B04A172-DC14-46DC-8C54-5CD66B1A07D8}" destId="{C2393D36-3503-4259-ADA8-A7BE5463B987}" srcOrd="2" destOrd="0" presId="urn:microsoft.com/office/officeart/2008/layout/VerticalCurvedList"/>
    <dgm:cxn modelId="{4F4D9F82-24E5-4708-A816-965F2E23E32F}" type="presParOf" srcId="{C2393D36-3503-4259-ADA8-A7BE5463B987}" destId="{E596798E-B2DD-4A1E-B873-F5937945B78F}" srcOrd="0" destOrd="0" presId="urn:microsoft.com/office/officeart/2008/layout/VerticalCurvedList"/>
    <dgm:cxn modelId="{76C25112-0C18-4344-AC9E-F644D3ADA510}" type="presParOf" srcId="{9B04A172-DC14-46DC-8C54-5CD66B1A07D8}" destId="{E6F8B7D8-AB51-460A-AC68-E74986C73E90}" srcOrd="3" destOrd="0" presId="urn:microsoft.com/office/officeart/2008/layout/VerticalCurvedList"/>
    <dgm:cxn modelId="{A7E80739-5EFB-4D08-86ED-0D1506460CBE}" type="presParOf" srcId="{9B04A172-DC14-46DC-8C54-5CD66B1A07D8}" destId="{A5A61A8E-09BE-4049-9EDE-88775FCF80BD}" srcOrd="4" destOrd="0" presId="urn:microsoft.com/office/officeart/2008/layout/VerticalCurvedList"/>
    <dgm:cxn modelId="{2454A796-FD4A-467D-AC73-9D695882D7C4}" type="presParOf" srcId="{A5A61A8E-09BE-4049-9EDE-88775FCF80BD}" destId="{51BCE7D7-31DC-45D4-B5C6-93344E58A8D2}" srcOrd="0" destOrd="0" presId="urn:microsoft.com/office/officeart/2008/layout/VerticalCurvedList"/>
    <dgm:cxn modelId="{39833D6D-4317-4D29-9AA4-644EBE7783AC}" type="presParOf" srcId="{9B04A172-DC14-46DC-8C54-5CD66B1A07D8}" destId="{831C45E6-CE39-4446-B593-49FC5F1A9C46}" srcOrd="5" destOrd="0" presId="urn:microsoft.com/office/officeart/2008/layout/VerticalCurvedList"/>
    <dgm:cxn modelId="{C76AFD54-4CD3-4F77-A50D-C9ABE771D044}" type="presParOf" srcId="{9B04A172-DC14-46DC-8C54-5CD66B1A07D8}" destId="{E4D95DD9-79AF-4D72-B002-9837B2F00114}" srcOrd="6" destOrd="0" presId="urn:microsoft.com/office/officeart/2008/layout/VerticalCurvedList"/>
    <dgm:cxn modelId="{CA13AEBB-CA2A-4CBA-9FBE-2E9D9A0D9E86}" type="presParOf" srcId="{E4D95DD9-79AF-4D72-B002-9837B2F00114}" destId="{C546A175-0B4B-4929-9B4F-832E85420A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361D9CC-58B6-4EE1-9D45-C6A5398F5F51}">
      <dgm:prSet phldrT="[Текст]" custT="1"/>
      <dgm:spPr/>
      <dgm:t>
        <a:bodyPr/>
        <a:lstStyle/>
        <a:p>
          <a:pPr algn="just"/>
          <a:r>
            <a:rPr lang="ru-RU" sz="1400" dirty="0" smtClean="0"/>
            <a:t>Создание предупреждающих условий на водных объектах в 2019 г.-10,0 тыс. рублей</a:t>
          </a:r>
          <a:r>
            <a:rPr lang="ru-RU" sz="1400" dirty="0" smtClean="0">
              <a:latin typeface="+mj-lt"/>
            </a:rPr>
            <a:t>; 2020-2021 гг.-5,0 тыс. руб.</a:t>
          </a:r>
          <a:endParaRPr lang="ru-RU" sz="1400" dirty="0">
            <a:latin typeface="+mj-lt"/>
          </a:endParaRPr>
        </a:p>
      </dgm:t>
    </dgm:pt>
    <dgm:pt modelId="{A3469CD0-C65A-491B-A0F8-343653024019}" type="parTrans" cxnId="{C139311D-1DC8-42D8-9F14-FBC13CBBE506}">
      <dgm:prSet/>
      <dgm:spPr/>
      <dgm:t>
        <a:bodyPr/>
        <a:lstStyle/>
        <a:p>
          <a:pPr algn="l"/>
          <a:endParaRPr lang="ru-RU" sz="1300"/>
        </a:p>
      </dgm:t>
    </dgm:pt>
    <dgm:pt modelId="{1AA57F13-6932-45DE-9790-AAD05DA16A3E}" type="sibTrans" cxnId="{C139311D-1DC8-42D8-9F14-FBC13CBBE506}">
      <dgm:prSet/>
      <dgm:spPr/>
      <dgm:t>
        <a:bodyPr/>
        <a:lstStyle/>
        <a:p>
          <a:pPr algn="l"/>
          <a:endParaRPr lang="ru-RU" sz="1300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j-lt"/>
            </a:rPr>
            <a:t>Содержание пожарных гидрантов 100,0 тыс. руб. ежегодно;</a:t>
          </a:r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Монтаж и установка пожарной ёмкости с. Воробьи 1 шт. 300,0 тыс. руб. в 2019 г.;</a:t>
          </a:r>
          <a:endParaRPr lang="ru-RU" sz="140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/>
          <a:r>
            <a:rPr lang="ru-RU" sz="1400" dirty="0" smtClean="0"/>
            <a:t>Меры по предупреждению пожаров 77,0 </a:t>
          </a:r>
          <a:r>
            <a:rPr lang="ru-RU" sz="1400" dirty="0" smtClean="0">
              <a:latin typeface="+mj-lt"/>
            </a:rPr>
            <a:t>тыс. руб. ежегодно;</a:t>
          </a:r>
          <a:r>
            <a:rPr lang="ru-RU" sz="1400" dirty="0" smtClean="0"/>
            <a:t>  </a:t>
          </a:r>
          <a:endParaRPr lang="ru-RU" sz="1400" dirty="0">
            <a:latin typeface="+mj-lt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E0B657C6-45A2-421C-8FA7-BC13B6BFFFBA}">
      <dgm:prSet phldrT="[Текст]" custT="1"/>
      <dgm:spPr/>
      <dgm:t>
        <a:bodyPr/>
        <a:lstStyle/>
        <a:p>
          <a:pPr algn="just"/>
          <a:r>
            <a:rPr lang="ru-RU" sz="1400" dirty="0" smtClean="0"/>
            <a:t>Совершенствование противопожарной пропаганды и информирования</a:t>
          </a:r>
          <a:r>
            <a:rPr lang="en-US" sz="1400" dirty="0" smtClean="0"/>
            <a:t> </a:t>
          </a:r>
          <a:r>
            <a:rPr lang="ru-RU" sz="1400" dirty="0" smtClean="0"/>
            <a:t>населения 22,0 </a:t>
          </a:r>
          <a:r>
            <a:rPr lang="ru-RU" sz="1400" dirty="0" smtClean="0">
              <a:latin typeface="+mj-lt"/>
            </a:rPr>
            <a:t>тыс. руб. ежегодно;</a:t>
          </a:r>
          <a:r>
            <a:rPr lang="ru-RU" sz="1400" dirty="0" smtClean="0"/>
            <a:t>  </a:t>
          </a:r>
          <a:r>
            <a:rPr lang="ru-RU" sz="1400" dirty="0" smtClean="0">
              <a:latin typeface="+mj-lt"/>
            </a:rPr>
            <a:t> </a:t>
          </a:r>
          <a:endParaRPr lang="ru-RU" sz="1400" dirty="0">
            <a:latin typeface="+mj-lt"/>
          </a:endParaRPr>
        </a:p>
      </dgm:t>
    </dgm:pt>
    <dgm:pt modelId="{0C6A2525-4B09-4375-B49E-CAF67B3EBE57}" type="parTrans" cxnId="{3EDD28DD-2CFB-40DD-ACA0-4CE4335BDC7A}">
      <dgm:prSet/>
      <dgm:spPr/>
      <dgm:t>
        <a:bodyPr/>
        <a:lstStyle/>
        <a:p>
          <a:endParaRPr lang="ru-RU"/>
        </a:p>
      </dgm:t>
    </dgm:pt>
    <dgm:pt modelId="{9AC91354-F5F7-4170-8456-F0255204B4EB}" type="sibTrans" cxnId="{3EDD28DD-2CFB-40DD-ACA0-4CE4335BDC7A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5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5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5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5" custScaleX="96434" custScaleY="96741" custLinFactNeighborX="-628" custLinFactNeighborY="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5" custScaleX="53100" custScaleY="61630" custLinFactNeighborX="9721" custLinFactNeighborY="-4497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5" custScaleX="97361" custScaleY="83199" custLinFactNeighborX="-1283" custLinFactNeighborY="-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5" custScaleX="35657" custScaleY="47538" custLinFactNeighborX="4110" custLinFactNeighborY="-16133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8F608ABF-1A1A-454E-9D0B-A835405926F5}" type="pres">
      <dgm:prSet presAssocID="{2F55E47A-8CB1-4FA2-9C17-82E0D52561B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6BB3E-42AA-43C5-A80D-0E520B1B26A4}" type="pres">
      <dgm:prSet presAssocID="{2F55E47A-8CB1-4FA2-9C17-82E0D52561B1}" presName="accent_3" presStyleCnt="0"/>
      <dgm:spPr/>
    </dgm:pt>
    <dgm:pt modelId="{81EBD1B5-AC55-43B1-B1BF-619AC166BB9D}" type="pres">
      <dgm:prSet presAssocID="{2F55E47A-8CB1-4FA2-9C17-82E0D52561B1}" presName="accentRepeatNode" presStyleLbl="solidFgAcc1" presStyleIdx="2" presStyleCnt="5" custScaleX="58071" custScaleY="54722" custLinFactNeighborX="-13943" custLinFactNeighborY="-1525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8C2A8232-167B-4ED2-93EA-44201710692D}" type="pres">
      <dgm:prSet presAssocID="{E0B657C6-45A2-421C-8FA7-BC13B6BFFFB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78376-F689-4651-A7F8-428993E51425}" type="pres">
      <dgm:prSet presAssocID="{E0B657C6-45A2-421C-8FA7-BC13B6BFFFBA}" presName="accent_4" presStyleCnt="0"/>
      <dgm:spPr/>
    </dgm:pt>
    <dgm:pt modelId="{C7A3B944-1115-41C6-BDFF-FD22B77E12E9}" type="pres">
      <dgm:prSet presAssocID="{E0B657C6-45A2-421C-8FA7-BC13B6BFFFBA}" presName="accentRepeatNode" presStyleLbl="solidFgAcc1" presStyleIdx="3" presStyleCnt="5" custScaleX="15833" custScaleY="48506" custLinFactNeighborX="-2390" custLinFactNeighborY="-836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F161B44D-7FC7-422D-A2D3-9738273AAB8A}" type="pres">
      <dgm:prSet presAssocID="{5361D9CC-58B6-4EE1-9D45-C6A5398F5F5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80CE2-CFAC-4913-9082-268FDE927901}" type="pres">
      <dgm:prSet presAssocID="{5361D9CC-58B6-4EE1-9D45-C6A5398F5F51}" presName="accent_5" presStyleCnt="0"/>
      <dgm:spPr/>
    </dgm:pt>
    <dgm:pt modelId="{72E7563C-2776-4377-96E3-5814D5007F63}" type="pres">
      <dgm:prSet presAssocID="{5361D9CC-58B6-4EE1-9D45-C6A5398F5F51}" presName="accentRepeatNode" presStyleLbl="solidFgAcc1" presStyleIdx="4" presStyleCnt="5" custScaleX="20839" custScaleY="61023" custLinFactNeighborX="14445" custLinFactNeighborY="6916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C139311D-1DC8-42D8-9F14-FBC13CBBE506}" srcId="{AAFEB035-538C-4724-96A9-C507D34FDC89}" destId="{5361D9CC-58B6-4EE1-9D45-C6A5398F5F51}" srcOrd="4" destOrd="0" parTransId="{A3469CD0-C65A-491B-A0F8-343653024019}" sibTransId="{1AA57F13-6932-45DE-9790-AAD05DA16A3E}"/>
    <dgm:cxn modelId="{A58A2391-944C-4D65-8DF8-1DCDCA5F7EB1}" srcId="{AAFEB035-538C-4724-96A9-C507D34FDC89}" destId="{2F55E47A-8CB1-4FA2-9C17-82E0D52561B1}" srcOrd="2" destOrd="0" parTransId="{EEC9CB95-8BA9-440A-B91F-68AF92C77DC2}" sibTransId="{13685216-A324-471A-A1C6-4299F2223910}"/>
    <dgm:cxn modelId="{7F128509-0E2E-4229-9148-34DBE245C6C6}" type="presOf" srcId="{AAFEB035-538C-4724-96A9-C507D34FDC89}" destId="{C4454714-9FD9-40CB-AB5F-7864D0CBAE88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872976ED-1F1C-4F83-B6D4-0F3FA4898DC9}" type="presOf" srcId="{16A80DF0-35FE-44F8-BBFB-46C45BD19DA5}" destId="{907DADE5-0E05-4CD7-924D-2F0A0ADC8B37}" srcOrd="0" destOrd="0" presId="urn:microsoft.com/office/officeart/2008/layout/VerticalCurvedList"/>
    <dgm:cxn modelId="{6BAA9569-764E-4728-B9DD-DD61DD5D3364}" type="presOf" srcId="{0318D9D8-CC58-4229-9CD9-3221EF054DF4}" destId="{E479526B-B1E8-48FB-83BF-8AAD9E9F1C83}" srcOrd="0" destOrd="0" presId="urn:microsoft.com/office/officeart/2008/layout/VerticalCurvedList"/>
    <dgm:cxn modelId="{3EDD28DD-2CFB-40DD-ACA0-4CE4335BDC7A}" srcId="{AAFEB035-538C-4724-96A9-C507D34FDC89}" destId="{E0B657C6-45A2-421C-8FA7-BC13B6BFFFBA}" srcOrd="3" destOrd="0" parTransId="{0C6A2525-4B09-4375-B49E-CAF67B3EBE57}" sibTransId="{9AC91354-F5F7-4170-8456-F0255204B4EB}"/>
    <dgm:cxn modelId="{24B23D35-026B-4694-B427-49E5892D94B6}" type="presOf" srcId="{E0B657C6-45A2-421C-8FA7-BC13B6BFFFBA}" destId="{8C2A8232-167B-4ED2-93EA-44201710692D}" srcOrd="0" destOrd="0" presId="urn:microsoft.com/office/officeart/2008/layout/VerticalCurvedList"/>
    <dgm:cxn modelId="{A2D2DAD7-EAB2-4116-B5AC-940C6C1F88E8}" type="presOf" srcId="{2F55E47A-8CB1-4FA2-9C17-82E0D52561B1}" destId="{8F608ABF-1A1A-454E-9D0B-A835405926F5}" srcOrd="0" destOrd="0" presId="urn:microsoft.com/office/officeart/2008/layout/VerticalCurvedList"/>
    <dgm:cxn modelId="{D4CAF1C0-3A75-48B2-8CE5-DFBED3B4B294}" type="presOf" srcId="{5361D9CC-58B6-4EE1-9D45-C6A5398F5F51}" destId="{F161B44D-7FC7-422D-A2D3-9738273AAB8A}" srcOrd="0" destOrd="0" presId="urn:microsoft.com/office/officeart/2008/layout/VerticalCurvedList"/>
    <dgm:cxn modelId="{774AC92A-382F-42E1-B909-A465CB377C9B}" type="presOf" srcId="{88CE3B0E-7394-4DC6-B913-A5209729E9C7}" destId="{24421B4C-B19E-4D94-A68D-06B5F83AC486}" srcOrd="0" destOrd="0" presId="urn:microsoft.com/office/officeart/2008/layout/VerticalCurvedList"/>
    <dgm:cxn modelId="{6B3A49AA-F27E-4119-8133-9621A1316BFF}" type="presParOf" srcId="{C4454714-9FD9-40CB-AB5F-7864D0CBAE88}" destId="{9B04A172-DC14-46DC-8C54-5CD66B1A07D8}" srcOrd="0" destOrd="0" presId="urn:microsoft.com/office/officeart/2008/layout/VerticalCurvedList"/>
    <dgm:cxn modelId="{D82CF5BA-1D92-4DA0-8747-F0ACBF3233F8}" type="presParOf" srcId="{9B04A172-DC14-46DC-8C54-5CD66B1A07D8}" destId="{27C9C4A7-9DEA-4435-A859-0424C9E4000C}" srcOrd="0" destOrd="0" presId="urn:microsoft.com/office/officeart/2008/layout/VerticalCurvedList"/>
    <dgm:cxn modelId="{BA0636AB-B982-429A-9B2F-8BB5318EBBF1}" type="presParOf" srcId="{27C9C4A7-9DEA-4435-A859-0424C9E4000C}" destId="{B485059F-C995-40BC-BEDE-93EA5885938E}" srcOrd="0" destOrd="0" presId="urn:microsoft.com/office/officeart/2008/layout/VerticalCurvedList"/>
    <dgm:cxn modelId="{A0BBE471-2491-4BFA-AED1-7BA97A0CA5EC}" type="presParOf" srcId="{27C9C4A7-9DEA-4435-A859-0424C9E4000C}" destId="{907DADE5-0E05-4CD7-924D-2F0A0ADC8B37}" srcOrd="1" destOrd="0" presId="urn:microsoft.com/office/officeart/2008/layout/VerticalCurvedList"/>
    <dgm:cxn modelId="{0B2A609B-FE12-40F4-B8B2-DD95E02B5022}" type="presParOf" srcId="{27C9C4A7-9DEA-4435-A859-0424C9E4000C}" destId="{8AA47B7E-66C9-4865-B291-F0D5AE10EB36}" srcOrd="2" destOrd="0" presId="urn:microsoft.com/office/officeart/2008/layout/VerticalCurvedList"/>
    <dgm:cxn modelId="{56429182-A314-4617-9F60-4E0C941515F4}" type="presParOf" srcId="{27C9C4A7-9DEA-4435-A859-0424C9E4000C}" destId="{F8EDA2FA-4E84-456F-BE54-B34415F30416}" srcOrd="3" destOrd="0" presId="urn:microsoft.com/office/officeart/2008/layout/VerticalCurvedList"/>
    <dgm:cxn modelId="{F75F4DE3-B1EB-4EC0-AF51-A8F6F6681ED3}" type="presParOf" srcId="{9B04A172-DC14-46DC-8C54-5CD66B1A07D8}" destId="{E479526B-B1E8-48FB-83BF-8AAD9E9F1C83}" srcOrd="1" destOrd="0" presId="urn:microsoft.com/office/officeart/2008/layout/VerticalCurvedList"/>
    <dgm:cxn modelId="{C4E09012-38E3-4832-9BF5-0BFF6B72312B}" type="presParOf" srcId="{9B04A172-DC14-46DC-8C54-5CD66B1A07D8}" destId="{6638D9D5-D333-49BB-A0CA-CB420C7B1AB6}" srcOrd="2" destOrd="0" presId="urn:microsoft.com/office/officeart/2008/layout/VerticalCurvedList"/>
    <dgm:cxn modelId="{D146F6FD-DFAB-4365-87ED-98516A48F49E}" type="presParOf" srcId="{6638D9D5-D333-49BB-A0CA-CB420C7B1AB6}" destId="{51BCE7D7-31DC-45D4-B5C6-93344E58A8D2}" srcOrd="0" destOrd="0" presId="urn:microsoft.com/office/officeart/2008/layout/VerticalCurvedList"/>
    <dgm:cxn modelId="{738A9746-60C6-4176-BB70-74FD57DFBE88}" type="presParOf" srcId="{9B04A172-DC14-46DC-8C54-5CD66B1A07D8}" destId="{24421B4C-B19E-4D94-A68D-06B5F83AC486}" srcOrd="3" destOrd="0" presId="urn:microsoft.com/office/officeart/2008/layout/VerticalCurvedList"/>
    <dgm:cxn modelId="{4C631EDC-2478-4DF9-BFE2-283E518C378D}" type="presParOf" srcId="{9B04A172-DC14-46DC-8C54-5CD66B1A07D8}" destId="{CEEBDB69-0F37-4557-B5AC-932B6FFABC4F}" srcOrd="4" destOrd="0" presId="urn:microsoft.com/office/officeart/2008/layout/VerticalCurvedList"/>
    <dgm:cxn modelId="{A6E68DF2-F5C4-4005-B3E0-FE814D1A3831}" type="presParOf" srcId="{CEEBDB69-0F37-4557-B5AC-932B6FFABC4F}" destId="{C546A175-0B4B-4929-9B4F-832E85420A33}" srcOrd="0" destOrd="0" presId="urn:microsoft.com/office/officeart/2008/layout/VerticalCurvedList"/>
    <dgm:cxn modelId="{FF12F0B0-C819-4BB4-B21B-0B5CE616B3C4}" type="presParOf" srcId="{9B04A172-DC14-46DC-8C54-5CD66B1A07D8}" destId="{8F608ABF-1A1A-454E-9D0B-A835405926F5}" srcOrd="5" destOrd="0" presId="urn:microsoft.com/office/officeart/2008/layout/VerticalCurvedList"/>
    <dgm:cxn modelId="{52496E2A-CD8D-4D48-9F43-1B4E7B13871D}" type="presParOf" srcId="{9B04A172-DC14-46DC-8C54-5CD66B1A07D8}" destId="{9BF6BB3E-42AA-43C5-A80D-0E520B1B26A4}" srcOrd="6" destOrd="0" presId="urn:microsoft.com/office/officeart/2008/layout/VerticalCurvedList"/>
    <dgm:cxn modelId="{9809943B-B3B0-49C9-A962-19DF806DD4AA}" type="presParOf" srcId="{9BF6BB3E-42AA-43C5-A80D-0E520B1B26A4}" destId="{81EBD1B5-AC55-43B1-B1BF-619AC166BB9D}" srcOrd="0" destOrd="0" presId="urn:microsoft.com/office/officeart/2008/layout/VerticalCurvedList"/>
    <dgm:cxn modelId="{18CC2A46-7114-41EF-992E-7AA6B940535A}" type="presParOf" srcId="{9B04A172-DC14-46DC-8C54-5CD66B1A07D8}" destId="{8C2A8232-167B-4ED2-93EA-44201710692D}" srcOrd="7" destOrd="0" presId="urn:microsoft.com/office/officeart/2008/layout/VerticalCurvedList"/>
    <dgm:cxn modelId="{6CD6AA2C-EA0A-4B24-8005-3A8B613C6E5F}" type="presParOf" srcId="{9B04A172-DC14-46DC-8C54-5CD66B1A07D8}" destId="{D5178376-F689-4651-A7F8-428993E51425}" srcOrd="8" destOrd="0" presId="urn:microsoft.com/office/officeart/2008/layout/VerticalCurvedList"/>
    <dgm:cxn modelId="{4B5D0516-3253-4424-B7FF-F5685B53DE9A}" type="presParOf" srcId="{D5178376-F689-4651-A7F8-428993E51425}" destId="{C7A3B944-1115-41C6-BDFF-FD22B77E12E9}" srcOrd="0" destOrd="0" presId="urn:microsoft.com/office/officeart/2008/layout/VerticalCurvedList"/>
    <dgm:cxn modelId="{FD4D43A4-AE92-4510-84BE-A1606B4009BC}" type="presParOf" srcId="{9B04A172-DC14-46DC-8C54-5CD66B1A07D8}" destId="{F161B44D-7FC7-422D-A2D3-9738273AAB8A}" srcOrd="9" destOrd="0" presId="urn:microsoft.com/office/officeart/2008/layout/VerticalCurvedList"/>
    <dgm:cxn modelId="{77F10BE0-1CEF-4975-AF9F-10BEADD945C0}" type="presParOf" srcId="{9B04A172-DC14-46DC-8C54-5CD66B1A07D8}" destId="{54380CE2-CFAC-4913-9082-268FDE927901}" srcOrd="10" destOrd="0" presId="urn:microsoft.com/office/officeart/2008/layout/VerticalCurvedList"/>
    <dgm:cxn modelId="{680308A0-18B6-4AD7-8487-4B649B42A0DC}" type="presParOf" srcId="{54380CE2-CFAC-4913-9082-268FDE927901}" destId="{72E7563C-2776-4377-96E3-5814D5007F63}" srcOrd="0" destOrd="0" presId="urn:microsoft.com/office/officeart/2008/layout/VerticalCurvedList"/>
  </dgm:cxnLst>
  <dgm:bg/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35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лизинговых платежей по договору (50,0 тыс. руб.; 50,0 тыс. руб.; 50,0 тыс. руб.);</a:t>
          </a:r>
          <a:endParaRPr lang="ru-RU" sz="1350" dirty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/>
      <dgm:t>
        <a:bodyPr/>
        <a:lstStyle/>
        <a:p>
          <a:pPr algn="just"/>
          <a:r>
            <a:rPr lang="ru-RU" sz="135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процентов по кредитам, привлеченным в российских кредитных организациях на строительство (30,0 тыс. руб.; 40,0 тыс. руб.; 50,0 тыс. руб.);</a:t>
          </a:r>
          <a:endParaRPr lang="ru-RU" sz="1350" dirty="0">
            <a:latin typeface="+mj-lt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/>
      <dgm:t>
        <a:bodyPr/>
        <a:lstStyle/>
        <a:p>
          <a:pPr algn="just"/>
          <a:r>
            <a:rPr lang="ru-RU" sz="1350" dirty="0" smtClean="0">
              <a:latin typeface="+mj-lt"/>
            </a:rPr>
            <a:t>Субсидирование вновь зарегистрированным и действующим менее одного года на момент принятия решения о предоставлении субсидии субъектам малого предпринимательства выплат по передаче прав на франшизу (паушальный взнос) (20,0 тыс. руб.; 20,0 тыс. руб.; 20,0 тыс. руб.);</a:t>
          </a:r>
          <a:endParaRPr lang="ru-RU" sz="1350" dirty="0">
            <a:latin typeface="+mj-lt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35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первого взноса (50,0 тыс. руб.; 50,0 тыс. руб.; 50,0 тыс. руб.);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D9817F28-4DF2-41A4-8A6D-22B8BC4C3030}">
      <dgm:prSet phldrT="[Текст]" custT="1"/>
      <dgm:spPr/>
      <dgm:t>
        <a:bodyPr/>
        <a:lstStyle/>
        <a:p>
          <a:pPr algn="just"/>
          <a:r>
            <a:rPr lang="ru-RU" sz="1350" dirty="0" smtClean="0">
              <a:latin typeface="+mj-lt"/>
            </a:rPr>
            <a:t>Субсидирование вновь зарегистрированным и действующим менее одного года на момент принятия решения о предоставлении субсидии субъектам малого и среднего предпринимательства- производителей товаров, работ, услуг (30,0 тыс. руб.; 30,0 тыс. руб.; 30,0 тыс. руб.).</a:t>
          </a:r>
          <a:endParaRPr lang="ru-RU" sz="1350" dirty="0">
            <a:latin typeface="+mj-lt"/>
          </a:endParaRPr>
        </a:p>
      </dgm:t>
    </dgm:pt>
    <dgm:pt modelId="{8708927A-3630-41BD-B449-A19D3C949529}" type="parTrans" cxnId="{742D68CD-B54D-4220-BA92-1F5E1B9F8375}">
      <dgm:prSet/>
      <dgm:spPr/>
      <dgm:t>
        <a:bodyPr/>
        <a:lstStyle/>
        <a:p>
          <a:endParaRPr lang="ru-RU"/>
        </a:p>
      </dgm:t>
    </dgm:pt>
    <dgm:pt modelId="{46F2E312-DAB3-4420-A1D2-15F675752A34}" type="sibTrans" cxnId="{742D68CD-B54D-4220-BA92-1F5E1B9F8375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5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5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5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5" custScaleX="96434" custScaleY="116252" custLinFactNeighborX="714" custLinFactNeighborY="1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5" custScaleX="50688" custScaleY="56357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5" custScaleX="97361" custScaleY="114821" custLinFactNeighborX="244" custLinFactNeighborY="10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5" custScaleX="52884" custScaleY="49109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8C378B1-C418-4C7A-BE80-3B154124C30F}" type="pres">
      <dgm:prSet presAssocID="{5A3A52A2-9546-456B-84EA-1FF2728F7EAD}" presName="text_3" presStyleLbl="node1" presStyleIdx="2" presStyleCnt="5" custScaleX="96512" custScaleY="119479" custLinFactNeighborX="679" custLinFactNeighborY="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DE1B-0DCA-474A-B401-E2BACFEEFB7A}" type="pres">
      <dgm:prSet presAssocID="{5A3A52A2-9546-456B-84EA-1FF2728F7EAD}" presName="accent_3" presStyleCnt="0"/>
      <dgm:spPr/>
      <dgm:t>
        <a:bodyPr/>
        <a:lstStyle/>
        <a:p>
          <a:endParaRPr lang="ru-RU"/>
        </a:p>
      </dgm:t>
    </dgm:pt>
    <dgm:pt modelId="{5B13A1FA-D9DC-4965-8082-17BE81198263}" type="pres">
      <dgm:prSet presAssocID="{5A3A52A2-9546-456B-84EA-1FF2728F7EAD}" presName="accentRepeatNode" presStyleLbl="solidFgAcc1" presStyleIdx="2" presStyleCnt="5" custScaleX="17069" custScaleY="23955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64C23E77-3146-43E8-8E18-A8DA3008FF03}" type="pres">
      <dgm:prSet presAssocID="{2F55E47A-8CB1-4FA2-9C17-82E0D52561B1}" presName="text_4" presStyleLbl="node1" presStyleIdx="3" presStyleCnt="5" custScaleX="98744" custScaleY="127928" custLinFactNeighborX="66" custLinFactNeighborY="1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68D16-3CA2-4A50-8213-C049BC80FFE8}" type="pres">
      <dgm:prSet presAssocID="{2F55E47A-8CB1-4FA2-9C17-82E0D52561B1}" presName="accent_4" presStyleCnt="0"/>
      <dgm:spPr/>
      <dgm:t>
        <a:bodyPr/>
        <a:lstStyle/>
        <a:p>
          <a:endParaRPr lang="ru-RU"/>
        </a:p>
      </dgm:t>
    </dgm:pt>
    <dgm:pt modelId="{81EBD1B5-AC55-43B1-B1BF-619AC166BB9D}" type="pres">
      <dgm:prSet presAssocID="{2F55E47A-8CB1-4FA2-9C17-82E0D52561B1}" presName="accentRepeatNode" presStyleLbl="solidFgAcc1" presStyleIdx="3" presStyleCnt="5" custFlipVert="0" custFlipHor="1" custScaleX="14216" custScaleY="20098" custLinFactNeighborX="1995" custLinFactNeighborY="7506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BBFB6C7A-0132-4DF0-98A2-07B74727FDB0}" type="pres">
      <dgm:prSet presAssocID="{D9817F28-4DF2-41A4-8A6D-22B8BC4C3030}" presName="text_5" presStyleLbl="node1" presStyleIdx="4" presStyleCnt="5" custScaleY="11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573A3-B881-40CC-97A4-DBDC45B07469}" type="pres">
      <dgm:prSet presAssocID="{D9817F28-4DF2-41A4-8A6D-22B8BC4C3030}" presName="accent_5" presStyleCnt="0"/>
      <dgm:spPr/>
    </dgm:pt>
    <dgm:pt modelId="{41224C45-A947-4383-A772-2C25111020CD}" type="pres">
      <dgm:prSet presAssocID="{D9817F28-4DF2-41A4-8A6D-22B8BC4C3030}" presName="accentRepeatNode" presStyleLbl="solidFgAcc1" presStyleIdx="4" presStyleCnt="5" custScaleX="66136" custScaleY="49798"/>
      <dgm:spPr/>
    </dgm:pt>
  </dgm:ptLst>
  <dgm:cxnLst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A58A2391-944C-4D65-8DF8-1DCDCA5F7EB1}" srcId="{AAFEB035-538C-4724-96A9-C507D34FDC89}" destId="{2F55E47A-8CB1-4FA2-9C17-82E0D52561B1}" srcOrd="3" destOrd="0" parTransId="{EEC9CB95-8BA9-440A-B91F-68AF92C77DC2}" sibTransId="{13685216-A324-471A-A1C6-4299F2223910}"/>
    <dgm:cxn modelId="{246389FC-C131-4E64-9D32-F67DB28065F6}" type="presOf" srcId="{5A3A52A2-9546-456B-84EA-1FF2728F7EAD}" destId="{08C378B1-C418-4C7A-BE80-3B154124C30F}" srcOrd="0" destOrd="0" presId="urn:microsoft.com/office/officeart/2008/layout/VerticalCurvedList"/>
    <dgm:cxn modelId="{F5F18867-342F-4A09-9353-9E76D7B476EA}" type="presOf" srcId="{D9817F28-4DF2-41A4-8A6D-22B8BC4C3030}" destId="{BBFB6C7A-0132-4DF0-98A2-07B74727FDB0}" srcOrd="0" destOrd="0" presId="urn:microsoft.com/office/officeart/2008/layout/VerticalCurvedList"/>
    <dgm:cxn modelId="{B7629203-FD62-49C3-A88E-5EF86BF2D82F}" type="presOf" srcId="{2F55E47A-8CB1-4FA2-9C17-82E0D52561B1}" destId="{64C23E77-3146-43E8-8E18-A8DA3008FF03}" srcOrd="0" destOrd="0" presId="urn:microsoft.com/office/officeart/2008/layout/VerticalCurvedList"/>
    <dgm:cxn modelId="{C7368D8D-8522-431E-A536-C5BD177967B0}" srcId="{AAFEB035-538C-4724-96A9-C507D34FDC89}" destId="{5A3A52A2-9546-456B-84EA-1FF2728F7EAD}" srcOrd="2" destOrd="0" parTransId="{93E85D3C-DAE1-40C7-9472-5773C6A462D5}" sibTransId="{32118CB8-30B4-4E8A-BED9-AB24ECFA1BE8}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742D68CD-B54D-4220-BA92-1F5E1B9F8375}" srcId="{AAFEB035-538C-4724-96A9-C507D34FDC89}" destId="{D9817F28-4DF2-41A4-8A6D-22B8BC4C3030}" srcOrd="4" destOrd="0" parTransId="{8708927A-3630-41BD-B449-A19D3C949529}" sibTransId="{46F2E312-DAB3-4420-A1D2-15F675752A34}"/>
    <dgm:cxn modelId="{4A5B7DAD-64D9-48CE-997A-A9A8D4FAFB1E}" type="presOf" srcId="{16A80DF0-35FE-44F8-BBFB-46C45BD19DA5}" destId="{907DADE5-0E05-4CD7-924D-2F0A0ADC8B37}" srcOrd="0" destOrd="0" presId="urn:microsoft.com/office/officeart/2008/layout/VerticalCurvedList"/>
    <dgm:cxn modelId="{45AC9F38-D7F5-4E5A-BA72-18549B1A24F5}" type="presOf" srcId="{88CE3B0E-7394-4DC6-B913-A5209729E9C7}" destId="{24421B4C-B19E-4D94-A68D-06B5F83AC486}" srcOrd="0" destOrd="0" presId="urn:microsoft.com/office/officeart/2008/layout/VerticalCurvedList"/>
    <dgm:cxn modelId="{DA2DE4AB-A145-4303-8763-A167EBE36518}" type="presOf" srcId="{0318D9D8-CC58-4229-9CD9-3221EF054DF4}" destId="{E479526B-B1E8-48FB-83BF-8AAD9E9F1C83}" srcOrd="0" destOrd="0" presId="urn:microsoft.com/office/officeart/2008/layout/VerticalCurvedList"/>
    <dgm:cxn modelId="{F5DCABF4-80B5-4ED2-B6F9-D27D90333D5C}" type="presOf" srcId="{AAFEB035-538C-4724-96A9-C507D34FDC89}" destId="{C4454714-9FD9-40CB-AB5F-7864D0CBAE88}" srcOrd="0" destOrd="0" presId="urn:microsoft.com/office/officeart/2008/layout/VerticalCurvedList"/>
    <dgm:cxn modelId="{1529196F-B651-4E94-9EB0-117CF77B573D}" type="presParOf" srcId="{C4454714-9FD9-40CB-AB5F-7864D0CBAE88}" destId="{9B04A172-DC14-46DC-8C54-5CD66B1A07D8}" srcOrd="0" destOrd="0" presId="urn:microsoft.com/office/officeart/2008/layout/VerticalCurvedList"/>
    <dgm:cxn modelId="{0E5EFE49-C4DB-4FEF-9F89-DCD64DBDFA2A}" type="presParOf" srcId="{9B04A172-DC14-46DC-8C54-5CD66B1A07D8}" destId="{27C9C4A7-9DEA-4435-A859-0424C9E4000C}" srcOrd="0" destOrd="0" presId="urn:microsoft.com/office/officeart/2008/layout/VerticalCurvedList"/>
    <dgm:cxn modelId="{7314A25B-AA5D-4268-BC13-22A6BEFEE90E}" type="presParOf" srcId="{27C9C4A7-9DEA-4435-A859-0424C9E4000C}" destId="{B485059F-C995-40BC-BEDE-93EA5885938E}" srcOrd="0" destOrd="0" presId="urn:microsoft.com/office/officeart/2008/layout/VerticalCurvedList"/>
    <dgm:cxn modelId="{2CCC285B-6BE1-482E-B02A-7509A444BCA3}" type="presParOf" srcId="{27C9C4A7-9DEA-4435-A859-0424C9E4000C}" destId="{907DADE5-0E05-4CD7-924D-2F0A0ADC8B37}" srcOrd="1" destOrd="0" presId="urn:microsoft.com/office/officeart/2008/layout/VerticalCurvedList"/>
    <dgm:cxn modelId="{6E47841A-0AAA-4F6A-84F5-53F1F6C69E6F}" type="presParOf" srcId="{27C9C4A7-9DEA-4435-A859-0424C9E4000C}" destId="{8AA47B7E-66C9-4865-B291-F0D5AE10EB36}" srcOrd="2" destOrd="0" presId="urn:microsoft.com/office/officeart/2008/layout/VerticalCurvedList"/>
    <dgm:cxn modelId="{371BB031-27C8-4E3C-A689-D4127086B2AB}" type="presParOf" srcId="{27C9C4A7-9DEA-4435-A859-0424C9E4000C}" destId="{F8EDA2FA-4E84-456F-BE54-B34415F30416}" srcOrd="3" destOrd="0" presId="urn:microsoft.com/office/officeart/2008/layout/VerticalCurvedList"/>
    <dgm:cxn modelId="{5A80CA57-C25F-46FF-A44D-A8589054D2BF}" type="presParOf" srcId="{9B04A172-DC14-46DC-8C54-5CD66B1A07D8}" destId="{E479526B-B1E8-48FB-83BF-8AAD9E9F1C83}" srcOrd="1" destOrd="0" presId="urn:microsoft.com/office/officeart/2008/layout/VerticalCurvedList"/>
    <dgm:cxn modelId="{D069D9BD-35CF-4347-9C4C-9FD648D09C11}" type="presParOf" srcId="{9B04A172-DC14-46DC-8C54-5CD66B1A07D8}" destId="{6638D9D5-D333-49BB-A0CA-CB420C7B1AB6}" srcOrd="2" destOrd="0" presId="urn:microsoft.com/office/officeart/2008/layout/VerticalCurvedList"/>
    <dgm:cxn modelId="{04EFFED1-FE22-43C2-B26F-1D3E63DA82E4}" type="presParOf" srcId="{6638D9D5-D333-49BB-A0CA-CB420C7B1AB6}" destId="{51BCE7D7-31DC-45D4-B5C6-93344E58A8D2}" srcOrd="0" destOrd="0" presId="urn:microsoft.com/office/officeart/2008/layout/VerticalCurvedList"/>
    <dgm:cxn modelId="{15805757-88C5-4761-B0CD-BC9D5D7026F3}" type="presParOf" srcId="{9B04A172-DC14-46DC-8C54-5CD66B1A07D8}" destId="{24421B4C-B19E-4D94-A68D-06B5F83AC486}" srcOrd="3" destOrd="0" presId="urn:microsoft.com/office/officeart/2008/layout/VerticalCurvedList"/>
    <dgm:cxn modelId="{47A21A44-99EB-4826-8C27-A4613B5A6B97}" type="presParOf" srcId="{9B04A172-DC14-46DC-8C54-5CD66B1A07D8}" destId="{CEEBDB69-0F37-4557-B5AC-932B6FFABC4F}" srcOrd="4" destOrd="0" presId="urn:microsoft.com/office/officeart/2008/layout/VerticalCurvedList"/>
    <dgm:cxn modelId="{259D40FC-CB62-4271-9F18-C518105E4A54}" type="presParOf" srcId="{CEEBDB69-0F37-4557-B5AC-932B6FFABC4F}" destId="{C546A175-0B4B-4929-9B4F-832E85420A33}" srcOrd="0" destOrd="0" presId="urn:microsoft.com/office/officeart/2008/layout/VerticalCurvedList"/>
    <dgm:cxn modelId="{2396FFFD-8F35-428D-8FFB-B8B4B4CB6E62}" type="presParOf" srcId="{9B04A172-DC14-46DC-8C54-5CD66B1A07D8}" destId="{08C378B1-C418-4C7A-BE80-3B154124C30F}" srcOrd="5" destOrd="0" presId="urn:microsoft.com/office/officeart/2008/layout/VerticalCurvedList"/>
    <dgm:cxn modelId="{D719707C-F2E5-440D-868D-FC985AC63419}" type="presParOf" srcId="{9B04A172-DC14-46DC-8C54-5CD66B1A07D8}" destId="{C253DE1B-0DCA-474A-B401-E2BACFEEFB7A}" srcOrd="6" destOrd="0" presId="urn:microsoft.com/office/officeart/2008/layout/VerticalCurvedList"/>
    <dgm:cxn modelId="{36DB9015-D6C0-4CC2-A116-9CF45BE07206}" type="presParOf" srcId="{C253DE1B-0DCA-474A-B401-E2BACFEEFB7A}" destId="{5B13A1FA-D9DC-4965-8082-17BE81198263}" srcOrd="0" destOrd="0" presId="urn:microsoft.com/office/officeart/2008/layout/VerticalCurvedList"/>
    <dgm:cxn modelId="{E8013C24-4BDD-467E-BECA-656B6465CB83}" type="presParOf" srcId="{9B04A172-DC14-46DC-8C54-5CD66B1A07D8}" destId="{64C23E77-3146-43E8-8E18-A8DA3008FF03}" srcOrd="7" destOrd="0" presId="urn:microsoft.com/office/officeart/2008/layout/VerticalCurvedList"/>
    <dgm:cxn modelId="{8682E963-FDF8-40C1-8144-7F1FB4CC4942}" type="presParOf" srcId="{9B04A172-DC14-46DC-8C54-5CD66B1A07D8}" destId="{7CC68D16-3CA2-4A50-8213-C049BC80FFE8}" srcOrd="8" destOrd="0" presId="urn:microsoft.com/office/officeart/2008/layout/VerticalCurvedList"/>
    <dgm:cxn modelId="{D2AF1EE9-FCCA-428F-9383-F5CF60B9C57B}" type="presParOf" srcId="{7CC68D16-3CA2-4A50-8213-C049BC80FFE8}" destId="{81EBD1B5-AC55-43B1-B1BF-619AC166BB9D}" srcOrd="0" destOrd="0" presId="urn:microsoft.com/office/officeart/2008/layout/VerticalCurvedList"/>
    <dgm:cxn modelId="{303A4BE8-755F-4AF0-8330-B9C0E5CD6D53}" type="presParOf" srcId="{9B04A172-DC14-46DC-8C54-5CD66B1A07D8}" destId="{BBFB6C7A-0132-4DF0-98A2-07B74727FDB0}" srcOrd="9" destOrd="0" presId="urn:microsoft.com/office/officeart/2008/layout/VerticalCurvedList"/>
    <dgm:cxn modelId="{A492A1CD-5C2A-462B-82D9-7612B52912A7}" type="presParOf" srcId="{9B04A172-DC14-46DC-8C54-5CD66B1A07D8}" destId="{D11573A3-B881-40CC-97A4-DBDC45B07469}" srcOrd="10" destOrd="0" presId="urn:microsoft.com/office/officeart/2008/layout/VerticalCurvedList"/>
    <dgm:cxn modelId="{13A7EE9D-F156-4167-90FB-E4FBDCA12B1E}" type="presParOf" srcId="{D11573A3-B881-40CC-97A4-DBDC45B07469}" destId="{41224C45-A947-4383-A772-2C25111020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Субсидии на иные цели: «Развитие материально – технической базы» в 2019 году-256,0 тыс. руб. на обеспечение развития и укрепления материально-технической базы домов культуры в населенных пунктах с числом жителей до 50 тысяч человек для приобретения микроавтобуса для обеспечения уставной деятельности МБУК «Дом культуры».                                                                                                                          </a:t>
          </a:r>
          <a:endParaRPr lang="ru-RU" sz="1400" dirty="0" smtClean="0">
            <a:latin typeface="+mj-lt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0318D9D8-CC58-4229-9CD9-3221EF054DF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+mj-lt"/>
            </a:rPr>
            <a:t>Субсидии на выполнение муниципального задания (10966,4 тыс. руб.; 10844,3 тыс. руб.; 10865,8 тыс. руб.);</a:t>
          </a:r>
        </a:p>
      </dgm:t>
    </dgm:pt>
    <dgm:pt modelId="{16A80DF0-35FE-44F8-BBFB-46C45BD19DA5}" type="sibTrans" cxnId="{D3CFC9C3-6F78-487E-829B-A995165DD7A5}">
      <dgm:prSet/>
      <dgm:spPr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2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 custScaleY="96518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2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2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2" custScaleX="95087" custScaleY="49730" custLinFactNeighborX="-2075" custLinFactNeighborY="24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2" custFlipHor="1" custScaleX="5078" custScaleY="3875" custLinFactNeighborX="11173" custLinFactNeighborY="2319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2" custScaleX="97361" custScaleY="123243" custLinFactNeighborX="-2638" custLinFactNeighborY="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2" custFlipVert="1" custScaleX="15351" custScaleY="3814" custLinFactNeighborX="-1568" custLinFactNeighborY="14831"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</dgm:ptLst>
  <dgm:cxnLst>
    <dgm:cxn modelId="{811AD103-185C-4D4D-A54E-3A0EF6272E5B}" type="presOf" srcId="{88CE3B0E-7394-4DC6-B913-A5209729E9C7}" destId="{24421B4C-B19E-4D94-A68D-06B5F83AC486}" srcOrd="0" destOrd="0" presId="urn:microsoft.com/office/officeart/2008/layout/VerticalCurvedList"/>
    <dgm:cxn modelId="{F4FCAD67-E62C-4116-A52F-6A783497E827}" type="presOf" srcId="{0318D9D8-CC58-4229-9CD9-3221EF054DF4}" destId="{E479526B-B1E8-48FB-83BF-8AAD9E9F1C83}" srcOrd="0" destOrd="0" presId="urn:microsoft.com/office/officeart/2008/layout/VerticalCurvedList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DB411BF0-60BB-4F0A-AD4B-AC1FEA51A1B1}" type="presOf" srcId="{AAFEB035-538C-4724-96A9-C507D34FDC89}" destId="{C4454714-9FD9-40CB-AB5F-7864D0CBAE88}" srcOrd="0" destOrd="0" presId="urn:microsoft.com/office/officeart/2008/layout/VerticalCurvedList"/>
    <dgm:cxn modelId="{EF817E63-97D0-441F-8932-A30A51B4AFBF}" type="presOf" srcId="{16A80DF0-35FE-44F8-BBFB-46C45BD19DA5}" destId="{907DADE5-0E05-4CD7-924D-2F0A0ADC8B37}" srcOrd="0" destOrd="0" presId="urn:microsoft.com/office/officeart/2008/layout/VerticalCurvedList"/>
    <dgm:cxn modelId="{B117BD54-94B9-4427-80C4-D021A5358CE6}" type="presParOf" srcId="{C4454714-9FD9-40CB-AB5F-7864D0CBAE88}" destId="{9B04A172-DC14-46DC-8C54-5CD66B1A07D8}" srcOrd="0" destOrd="0" presId="urn:microsoft.com/office/officeart/2008/layout/VerticalCurvedList"/>
    <dgm:cxn modelId="{D5F02A78-0543-499E-9A20-557A034BDD18}" type="presParOf" srcId="{9B04A172-DC14-46DC-8C54-5CD66B1A07D8}" destId="{27C9C4A7-9DEA-4435-A859-0424C9E4000C}" srcOrd="0" destOrd="0" presId="urn:microsoft.com/office/officeart/2008/layout/VerticalCurvedList"/>
    <dgm:cxn modelId="{035E2A73-0422-40E1-89E2-6A28663408E9}" type="presParOf" srcId="{27C9C4A7-9DEA-4435-A859-0424C9E4000C}" destId="{B485059F-C995-40BC-BEDE-93EA5885938E}" srcOrd="0" destOrd="0" presId="urn:microsoft.com/office/officeart/2008/layout/VerticalCurvedList"/>
    <dgm:cxn modelId="{4B54ED71-6E9B-436F-84AC-55DECCFA7D91}" type="presParOf" srcId="{27C9C4A7-9DEA-4435-A859-0424C9E4000C}" destId="{907DADE5-0E05-4CD7-924D-2F0A0ADC8B37}" srcOrd="1" destOrd="0" presId="urn:microsoft.com/office/officeart/2008/layout/VerticalCurvedList"/>
    <dgm:cxn modelId="{B20C1AD8-A26A-4004-B4E4-3C7F67BB0A24}" type="presParOf" srcId="{27C9C4A7-9DEA-4435-A859-0424C9E4000C}" destId="{8AA47B7E-66C9-4865-B291-F0D5AE10EB36}" srcOrd="2" destOrd="0" presId="urn:microsoft.com/office/officeart/2008/layout/VerticalCurvedList"/>
    <dgm:cxn modelId="{1A027B09-F0AB-4CB6-A16A-1EC669E55202}" type="presParOf" srcId="{27C9C4A7-9DEA-4435-A859-0424C9E4000C}" destId="{F8EDA2FA-4E84-456F-BE54-B34415F30416}" srcOrd="3" destOrd="0" presId="urn:microsoft.com/office/officeart/2008/layout/VerticalCurvedList"/>
    <dgm:cxn modelId="{897B2180-8CE1-4331-9B0A-3BABCF802BD6}" type="presParOf" srcId="{9B04A172-DC14-46DC-8C54-5CD66B1A07D8}" destId="{E479526B-B1E8-48FB-83BF-8AAD9E9F1C83}" srcOrd="1" destOrd="0" presId="urn:microsoft.com/office/officeart/2008/layout/VerticalCurvedList"/>
    <dgm:cxn modelId="{AABFE233-F3C4-42C8-A623-08A1C6097B7D}" type="presParOf" srcId="{9B04A172-DC14-46DC-8C54-5CD66B1A07D8}" destId="{6638D9D5-D333-49BB-A0CA-CB420C7B1AB6}" srcOrd="2" destOrd="0" presId="urn:microsoft.com/office/officeart/2008/layout/VerticalCurvedList"/>
    <dgm:cxn modelId="{E280978C-D50B-41DF-B73E-E15EE40E3FAB}" type="presParOf" srcId="{6638D9D5-D333-49BB-A0CA-CB420C7B1AB6}" destId="{51BCE7D7-31DC-45D4-B5C6-93344E58A8D2}" srcOrd="0" destOrd="0" presId="urn:microsoft.com/office/officeart/2008/layout/VerticalCurvedList"/>
    <dgm:cxn modelId="{450ADB0F-A149-485C-90C1-854FD1BBA1D6}" type="presParOf" srcId="{9B04A172-DC14-46DC-8C54-5CD66B1A07D8}" destId="{24421B4C-B19E-4D94-A68D-06B5F83AC486}" srcOrd="3" destOrd="0" presId="urn:microsoft.com/office/officeart/2008/layout/VerticalCurvedList"/>
    <dgm:cxn modelId="{9D87431B-E7C7-473A-852A-F3F80187CBAE}" type="presParOf" srcId="{9B04A172-DC14-46DC-8C54-5CD66B1A07D8}" destId="{CEEBDB69-0F37-4557-B5AC-932B6FFABC4F}" srcOrd="4" destOrd="0" presId="urn:microsoft.com/office/officeart/2008/layout/VerticalCurvedList"/>
    <dgm:cxn modelId="{A0683AF8-FE49-4069-850B-E9AB4395FA4B}" type="presParOf" srcId="{CEEBDB69-0F37-4557-B5AC-932B6FFABC4F}" destId="{C546A175-0B4B-4929-9B4F-832E85420A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6655605" y="-1215842"/>
          <a:ext cx="7909916" cy="8438579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649537" y="124066"/>
          <a:ext cx="8113927" cy="5370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Формирование бюджета в программном формате</a:t>
          </a:r>
          <a:r>
            <a:rPr lang="ru-RU" sz="1300" b="1" kern="1200" baseline="0" dirty="0" smtClean="0">
              <a:latin typeface="Arial" pitchFamily="34" charset="0"/>
              <a:cs typeface="Arial" pitchFamily="34" charset="0"/>
            </a:rPr>
            <a:t> с отражением в муниципальных программах показателей стратегических документов и их целевых значений</a:t>
          </a:r>
          <a:endParaRPr lang="ru-RU" sz="1300" b="1" kern="1200" dirty="0" smtClean="0">
            <a:latin typeface="Arial" pitchFamily="34" charset="0"/>
            <a:cs typeface="Arial" pitchFamily="34" charset="0"/>
          </a:endParaRPr>
        </a:p>
      </dsp:txBody>
      <dsp:txXfrm>
        <a:off x="649537" y="124066"/>
        <a:ext cx="8113927" cy="537068"/>
      </dsp:txXfrm>
    </dsp:sp>
    <dsp:sp modelId="{51BCE7D7-31DC-45D4-B5C6-93344E58A8D2}">
      <dsp:nvSpPr>
        <dsp:cNvPr id="0" name=""/>
        <dsp:cNvSpPr/>
      </dsp:nvSpPr>
      <dsp:spPr>
        <a:xfrm>
          <a:off x="108675" y="0"/>
          <a:ext cx="745199" cy="745199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756759" y="844144"/>
          <a:ext cx="8028256" cy="504667"/>
        </a:xfrm>
        <a:prstGeom prst="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Формирование «напряжённого» прогноза по доходам бюджета Нытвенского городского поселения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756759" y="844144"/>
        <a:ext cx="8028256" cy="504667"/>
      </dsp:txXfrm>
    </dsp:sp>
    <dsp:sp modelId="{C546A175-0B4B-4929-9B4F-832E85420A33}">
      <dsp:nvSpPr>
        <dsp:cNvPr id="0" name=""/>
        <dsp:cNvSpPr/>
      </dsp:nvSpPr>
      <dsp:spPr>
        <a:xfrm flipH="1">
          <a:off x="324701" y="772139"/>
          <a:ext cx="766585" cy="673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C378B1-C418-4C7A-BE80-3B154124C30F}">
      <dsp:nvSpPr>
        <dsp:cNvPr id="0" name=""/>
        <dsp:cNvSpPr/>
      </dsp:nvSpPr>
      <dsp:spPr>
        <a:xfrm>
          <a:off x="900727" y="1564225"/>
          <a:ext cx="7901488" cy="645384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Сохранение структуры бюджета Нытвенского городского поселения, обеспечивающей  его  устойчивость и способность своевременно исполнять обязательства в долгосрочной перспективе;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900727" y="1564225"/>
        <a:ext cx="7901488" cy="645384"/>
      </dsp:txXfrm>
    </dsp:sp>
    <dsp:sp modelId="{5B13A1FA-D9DC-4965-8082-17BE81198263}">
      <dsp:nvSpPr>
        <dsp:cNvPr id="0" name=""/>
        <dsp:cNvSpPr/>
      </dsp:nvSpPr>
      <dsp:spPr>
        <a:xfrm flipH="1" flipV="1">
          <a:off x="828756" y="1924269"/>
          <a:ext cx="266909" cy="1693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C23E77-3146-43E8-8E18-A8DA3008FF03}">
      <dsp:nvSpPr>
        <dsp:cNvPr id="0" name=""/>
        <dsp:cNvSpPr/>
      </dsp:nvSpPr>
      <dsp:spPr>
        <a:xfrm>
          <a:off x="1093964" y="2356316"/>
          <a:ext cx="7620512" cy="59986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Гарантированное исполнение действующих расходных обязательств с учетом     необходимости их оптимизации и повышения эффективности использования финансовых ресурсов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1093964" y="2356316"/>
        <a:ext cx="7620512" cy="599866"/>
      </dsp:txXfrm>
    </dsp:sp>
    <dsp:sp modelId="{81EBD1B5-AC55-43B1-B1BF-619AC166BB9D}">
      <dsp:nvSpPr>
        <dsp:cNvPr id="0" name=""/>
        <dsp:cNvSpPr/>
      </dsp:nvSpPr>
      <dsp:spPr>
        <a:xfrm>
          <a:off x="684737" y="2284303"/>
          <a:ext cx="783263" cy="6762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55E0C4-2055-406D-8559-4FFDB8EC2844}">
      <dsp:nvSpPr>
        <dsp:cNvPr id="0" name=""/>
        <dsp:cNvSpPr/>
      </dsp:nvSpPr>
      <dsp:spPr>
        <a:xfrm>
          <a:off x="1097904" y="3076394"/>
          <a:ext cx="7616573" cy="649188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Привлечение в бюджет Нытвенского городского поселения средств из федерального бюджета и бюджета Пермского края в качестве дополнительных ресурсов для финансового обеспечения полномочий поселения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1097904" y="3076394"/>
        <a:ext cx="7616573" cy="649188"/>
      </dsp:txXfrm>
    </dsp:sp>
    <dsp:sp modelId="{C7A3B944-1115-41C6-BDFF-FD22B77E12E9}">
      <dsp:nvSpPr>
        <dsp:cNvPr id="0" name=""/>
        <dsp:cNvSpPr/>
      </dsp:nvSpPr>
      <dsp:spPr>
        <a:xfrm>
          <a:off x="649576" y="3004385"/>
          <a:ext cx="776850" cy="7339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DB5194-5589-4B23-AA19-3069D8FA9303}">
      <dsp:nvSpPr>
        <dsp:cNvPr id="0" name=""/>
        <dsp:cNvSpPr/>
      </dsp:nvSpPr>
      <dsp:spPr>
        <a:xfrm>
          <a:off x="949674" y="3796472"/>
          <a:ext cx="7765744" cy="658559"/>
        </a:xfrm>
        <a:prstGeom prst="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  Увеличение объема бюджетных ассигнований, направляемых на финансовое    обеспечение капитальных вложений в объекты муниципальной собственности  Нытвенского городского поселения, по отношению к уровню текущего года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949674" y="3796472"/>
        <a:ext cx="7765744" cy="658559"/>
      </dsp:txXfrm>
    </dsp:sp>
    <dsp:sp modelId="{D72856F3-D0F6-45A7-A7E8-41053D89ED7A}">
      <dsp:nvSpPr>
        <dsp:cNvPr id="0" name=""/>
        <dsp:cNvSpPr/>
      </dsp:nvSpPr>
      <dsp:spPr>
        <a:xfrm flipH="1" flipV="1">
          <a:off x="571538" y="4718005"/>
          <a:ext cx="222056" cy="457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E8C753-0AEA-4F9F-B678-46118857F8D7}">
      <dsp:nvSpPr>
        <dsp:cNvPr id="0" name=""/>
        <dsp:cNvSpPr/>
      </dsp:nvSpPr>
      <dsp:spPr>
        <a:xfrm>
          <a:off x="845559" y="4646272"/>
          <a:ext cx="7869888" cy="42582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прозрачности и открытости бюджета и бюджетного процесса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845559" y="4646272"/>
        <a:ext cx="7869888" cy="425826"/>
      </dsp:txXfrm>
    </dsp:sp>
    <dsp:sp modelId="{60555147-04B3-44D4-A78A-F5CEE4E5AABB}">
      <dsp:nvSpPr>
        <dsp:cNvPr id="0" name=""/>
        <dsp:cNvSpPr/>
      </dsp:nvSpPr>
      <dsp:spPr>
        <a:xfrm>
          <a:off x="361547" y="5328048"/>
          <a:ext cx="69189" cy="1246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845819" y="-742640"/>
          <a:ext cx="5771560" cy="5771560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504093" y="280050"/>
          <a:ext cx="8267017" cy="518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1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Содержание пожарных гидрантов 100,0 тыс. руб. ежегодно;</a:t>
          </a:r>
        </a:p>
      </dsp:txBody>
      <dsp:txXfrm>
        <a:off x="504093" y="280050"/>
        <a:ext cx="8267017" cy="518489"/>
      </dsp:txXfrm>
    </dsp:sp>
    <dsp:sp modelId="{51BCE7D7-31DC-45D4-B5C6-93344E58A8D2}">
      <dsp:nvSpPr>
        <dsp:cNvPr id="0" name=""/>
        <dsp:cNvSpPr/>
      </dsp:nvSpPr>
      <dsp:spPr>
        <a:xfrm>
          <a:off x="292333" y="299213"/>
          <a:ext cx="355741" cy="412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792117" y="1072140"/>
          <a:ext cx="7972570" cy="445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Монтаж и установка пожарных ёмкостей с. Воробьи 1 шт. 300,0 тыс. руб. в 2019 г.;</a:t>
          </a:r>
          <a:endParaRPr lang="ru-RU" sz="1400" kern="1200" dirty="0">
            <a:latin typeface="+mj-lt"/>
          </a:endParaRPr>
        </a:p>
      </dsp:txBody>
      <dsp:txXfrm>
        <a:off x="792117" y="1072140"/>
        <a:ext cx="7972570" cy="445910"/>
      </dsp:txXfrm>
    </dsp:sp>
    <dsp:sp modelId="{C546A175-0B4B-4929-9B4F-832E85420A33}">
      <dsp:nvSpPr>
        <dsp:cNvPr id="0" name=""/>
        <dsp:cNvSpPr/>
      </dsp:nvSpPr>
      <dsp:spPr>
        <a:xfrm>
          <a:off x="697222" y="1072140"/>
          <a:ext cx="238882" cy="318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08ABF-1A1A-454E-9D0B-A835405926F5}">
      <dsp:nvSpPr>
        <dsp:cNvPr id="0" name=""/>
        <dsp:cNvSpPr/>
      </dsp:nvSpPr>
      <dsp:spPr>
        <a:xfrm>
          <a:off x="907001" y="1875161"/>
          <a:ext cx="8070797" cy="535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1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Меры по предупреждению пожаров 77,0 </a:t>
          </a:r>
          <a:r>
            <a:rPr lang="ru-RU" sz="1400" kern="1200" dirty="0" smtClean="0">
              <a:latin typeface="+mj-lt"/>
            </a:rPr>
            <a:t>тыс. руб. ежегодно;</a:t>
          </a:r>
          <a:r>
            <a:rPr lang="ru-RU" sz="1400" kern="1200" dirty="0" smtClean="0"/>
            <a:t>  </a:t>
          </a:r>
          <a:endParaRPr lang="ru-RU" sz="1400" kern="1200" dirty="0">
            <a:latin typeface="+mj-lt"/>
          </a:endParaRPr>
        </a:p>
      </dsp:txBody>
      <dsp:txXfrm>
        <a:off x="907001" y="1875161"/>
        <a:ext cx="8070797" cy="535956"/>
      </dsp:txXfrm>
    </dsp:sp>
    <dsp:sp modelId="{81EBD1B5-AC55-43B1-B1BF-619AC166BB9D}">
      <dsp:nvSpPr>
        <dsp:cNvPr id="0" name=""/>
        <dsp:cNvSpPr/>
      </dsp:nvSpPr>
      <dsp:spPr>
        <a:xfrm>
          <a:off x="619069" y="1857662"/>
          <a:ext cx="389044" cy="366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A8232-167B-4ED2-93EA-44201710692D}">
      <dsp:nvSpPr>
        <dsp:cNvPr id="0" name=""/>
        <dsp:cNvSpPr/>
      </dsp:nvSpPr>
      <dsp:spPr>
        <a:xfrm>
          <a:off x="789128" y="2678839"/>
          <a:ext cx="8188669" cy="535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1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противопожарной пропаганды и </a:t>
          </a:r>
          <a:r>
            <a:rPr lang="ru-RU" sz="1400" kern="1200" dirty="0" smtClean="0"/>
            <a:t>информирования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населения </a:t>
          </a:r>
          <a:r>
            <a:rPr lang="ru-RU" sz="1400" kern="1200" dirty="0" smtClean="0"/>
            <a:t>22,0 </a:t>
          </a:r>
          <a:r>
            <a:rPr lang="ru-RU" sz="1400" kern="1200" dirty="0" smtClean="0">
              <a:latin typeface="+mj-lt"/>
            </a:rPr>
            <a:t>тыс. руб. ежегодно;</a:t>
          </a:r>
          <a:r>
            <a:rPr lang="ru-RU" sz="1400" kern="1200" dirty="0" smtClean="0"/>
            <a:t>  </a:t>
          </a:r>
          <a:r>
            <a:rPr lang="ru-RU" sz="1400" kern="1200" dirty="0" smtClean="0">
              <a:latin typeface="+mj-lt"/>
            </a:rPr>
            <a:t> </a:t>
          </a:r>
          <a:endParaRPr lang="ru-RU" sz="1400" kern="1200" dirty="0">
            <a:latin typeface="+mj-lt"/>
          </a:endParaRPr>
        </a:p>
      </dsp:txBody>
      <dsp:txXfrm>
        <a:off x="789128" y="2678839"/>
        <a:ext cx="8188669" cy="535956"/>
      </dsp:txXfrm>
    </dsp:sp>
    <dsp:sp modelId="{C7A3B944-1115-41C6-BDFF-FD22B77E12E9}">
      <dsp:nvSpPr>
        <dsp:cNvPr id="0" name=""/>
        <dsp:cNvSpPr/>
      </dsp:nvSpPr>
      <dsp:spPr>
        <a:xfrm>
          <a:off x="720080" y="2728321"/>
          <a:ext cx="106072" cy="324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1B44D-7FC7-422D-A2D3-9738273AAB8A}">
      <dsp:nvSpPr>
        <dsp:cNvPr id="0" name=""/>
        <dsp:cNvSpPr/>
      </dsp:nvSpPr>
      <dsp:spPr>
        <a:xfrm>
          <a:off x="405078" y="3482516"/>
          <a:ext cx="8572720" cy="535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1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предупреждающих условий на водных объектах в 2019 г.-10,0 тыс. рублей</a:t>
          </a:r>
          <a:r>
            <a:rPr lang="ru-RU" sz="1400" kern="1200" dirty="0" smtClean="0">
              <a:latin typeface="+mj-lt"/>
            </a:rPr>
            <a:t>; 2020-2021 гг. -5,0 тыс. рублей;</a:t>
          </a:r>
          <a:endParaRPr lang="ru-RU" sz="1400" kern="1200" dirty="0">
            <a:latin typeface="+mj-lt"/>
          </a:endParaRPr>
        </a:p>
      </dsp:txBody>
      <dsp:txXfrm>
        <a:off x="405078" y="3482516"/>
        <a:ext cx="8572720" cy="535956"/>
      </dsp:txXfrm>
    </dsp:sp>
    <dsp:sp modelId="{72E7563C-2776-4377-96E3-5814D5007F63}">
      <dsp:nvSpPr>
        <dsp:cNvPr id="0" name=""/>
        <dsp:cNvSpPr/>
      </dsp:nvSpPr>
      <dsp:spPr>
        <a:xfrm>
          <a:off x="432046" y="3592417"/>
          <a:ext cx="139609" cy="408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690593" y="-719041"/>
          <a:ext cx="5587163" cy="5587163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606831" y="291452"/>
          <a:ext cx="8281332" cy="6031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798" tIns="35560" rIns="35560" bIns="35560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первого взноса (50,0; 50,0; 50,0);</a:t>
          </a:r>
        </a:p>
      </dsp:txBody>
      <dsp:txXfrm>
        <a:off x="606831" y="291452"/>
        <a:ext cx="8281332" cy="603116"/>
      </dsp:txXfrm>
    </dsp:sp>
    <dsp:sp modelId="{51BCE7D7-31DC-45D4-B5C6-93344E58A8D2}">
      <dsp:nvSpPr>
        <dsp:cNvPr id="0" name=""/>
        <dsp:cNvSpPr/>
      </dsp:nvSpPr>
      <dsp:spPr>
        <a:xfrm>
          <a:off x="228043" y="335897"/>
          <a:ext cx="328712" cy="365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892611" y="1053080"/>
          <a:ext cx="7998992" cy="5956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798" tIns="35560" rIns="35560" bIns="3556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лизинговых платежей по договору (50,0; 50,0; 50,0);</a:t>
          </a:r>
          <a:endParaRPr lang="ru-RU" sz="1350" kern="1200" dirty="0">
            <a:latin typeface="+mj-lt"/>
          </a:endParaRPr>
        </a:p>
      </dsp:txBody>
      <dsp:txXfrm>
        <a:off x="892611" y="1053080"/>
        <a:ext cx="7998992" cy="595692"/>
      </dsp:txXfrm>
    </dsp:sp>
    <dsp:sp modelId="{C546A175-0B4B-4929-9B4F-832E85420A33}">
      <dsp:nvSpPr>
        <dsp:cNvPr id="0" name=""/>
        <dsp:cNvSpPr/>
      </dsp:nvSpPr>
      <dsp:spPr>
        <a:xfrm>
          <a:off x="592681" y="1137351"/>
          <a:ext cx="342953" cy="31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378B1-C418-4C7A-BE80-3B154124C30F}">
      <dsp:nvSpPr>
        <dsp:cNvPr id="0" name=""/>
        <dsp:cNvSpPr/>
      </dsp:nvSpPr>
      <dsp:spPr>
        <a:xfrm>
          <a:off x="1074561" y="1791650"/>
          <a:ext cx="7819120" cy="61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798" tIns="35560" rIns="35560" bIns="35560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+mj-lt"/>
            </a:rPr>
            <a:t>Субсидирование части затрат, связанных с уплатой субъектами малого и среднего предпринимательства процентов по кредитам, привлеченным в российских кредитных организациях на строительство (30,0; 40,0; 50,0);</a:t>
          </a:r>
          <a:endParaRPr lang="ru-RU" sz="1350" kern="1200" dirty="0">
            <a:latin typeface="+mj-lt"/>
          </a:endParaRPr>
        </a:p>
      </dsp:txBody>
      <dsp:txXfrm>
        <a:off x="1074561" y="1791650"/>
        <a:ext cx="7819120" cy="619858"/>
      </dsp:txXfrm>
    </dsp:sp>
    <dsp:sp modelId="{5B13A1FA-D9DC-4965-8082-17BE81198263}">
      <dsp:nvSpPr>
        <dsp:cNvPr id="0" name=""/>
        <dsp:cNvSpPr/>
      </dsp:nvSpPr>
      <dsp:spPr>
        <a:xfrm>
          <a:off x="822911" y="1996865"/>
          <a:ext cx="110692" cy="155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3E77-3146-43E8-8E18-A8DA3008FF03}">
      <dsp:nvSpPr>
        <dsp:cNvPr id="0" name=""/>
        <dsp:cNvSpPr/>
      </dsp:nvSpPr>
      <dsp:spPr>
        <a:xfrm>
          <a:off x="821175" y="2577470"/>
          <a:ext cx="8112617" cy="663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798" tIns="35560" rIns="35560" bIns="35560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+mj-lt"/>
            </a:rPr>
            <a:t>Субсидирование вновь зарегистрированным и действующим менее одного года на момент принятия решения о предоставлении субсидии субъектам малого предпринимательства выплат по передаче прав на франшизу (паушальный взнос) (20,0; 20,0; 20,0);</a:t>
          </a:r>
          <a:endParaRPr lang="ru-RU" sz="1350" kern="1200" dirty="0">
            <a:latin typeface="+mj-lt"/>
          </a:endParaRPr>
        </a:p>
      </dsp:txBody>
      <dsp:txXfrm>
        <a:off x="821175" y="2577470"/>
        <a:ext cx="8112617" cy="663691"/>
      </dsp:txXfrm>
    </dsp:sp>
    <dsp:sp modelId="{81EBD1B5-AC55-43B1-B1BF-619AC166BB9D}">
      <dsp:nvSpPr>
        <dsp:cNvPr id="0" name=""/>
        <dsp:cNvSpPr/>
      </dsp:nvSpPr>
      <dsp:spPr>
        <a:xfrm flipH="1">
          <a:off x="730999" y="2836001"/>
          <a:ext cx="92190" cy="130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B6C7A-0132-4DF0-98A2-07B74727FDB0}">
      <dsp:nvSpPr>
        <dsp:cNvPr id="0" name=""/>
        <dsp:cNvSpPr/>
      </dsp:nvSpPr>
      <dsp:spPr>
        <a:xfrm>
          <a:off x="392400" y="3326098"/>
          <a:ext cx="8587565" cy="608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798" tIns="35560" rIns="35560" bIns="35560" numCol="1" spcCol="1270" anchor="ctr" anchorCtr="0">
          <a:noAutofit/>
        </a:bodyPr>
        <a:lstStyle/>
        <a:p>
          <a:pPr lvl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latin typeface="+mj-lt"/>
            </a:rPr>
            <a:t>Субсидирование вновь зарегистрированным и действующим менее одного года на момент принятия решения о предоставлении субсидии субъектам малого и среднего предпринимательства- производителей товаров, работ, услуг (30,0; 30,0; 30,0).</a:t>
          </a:r>
          <a:endParaRPr lang="ru-RU" sz="1350" kern="1200" dirty="0">
            <a:latin typeface="+mj-lt"/>
          </a:endParaRPr>
        </a:p>
      </dsp:txBody>
      <dsp:txXfrm>
        <a:off x="392400" y="3326098"/>
        <a:ext cx="8587565" cy="608693"/>
      </dsp:txXfrm>
    </dsp:sp>
    <dsp:sp modelId="{41224C45-A947-4383-A772-2C25111020CD}">
      <dsp:nvSpPr>
        <dsp:cNvPr id="0" name=""/>
        <dsp:cNvSpPr/>
      </dsp:nvSpPr>
      <dsp:spPr>
        <a:xfrm>
          <a:off x="177953" y="3468974"/>
          <a:ext cx="428892" cy="322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3739009" y="-504064"/>
          <a:ext cx="4522597" cy="4365120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678269" y="951266"/>
          <a:ext cx="7988913" cy="476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22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Субсидии на выполнение муниципального задания (11056,0; 10844,3; 10865,8);</a:t>
          </a:r>
        </a:p>
      </dsp:txBody>
      <dsp:txXfrm>
        <a:off x="678269" y="951266"/>
        <a:ext cx="7988913" cy="476923"/>
      </dsp:txXfrm>
    </dsp:sp>
    <dsp:sp modelId="{51BCE7D7-31DC-45D4-B5C6-93344E58A8D2}">
      <dsp:nvSpPr>
        <dsp:cNvPr id="0" name=""/>
        <dsp:cNvSpPr/>
      </dsp:nvSpPr>
      <dsp:spPr>
        <a:xfrm flipH="1">
          <a:off x="749720" y="1213875"/>
          <a:ext cx="60874" cy="46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535440" y="2103646"/>
          <a:ext cx="8179968" cy="753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12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Субсидии на иные цели: «Развитие материально – технической базы» в 2019 году-89,6 тыс. руб. на обеспечение развития и укрепления материально-технической базы домов культуры в населенных пунктах с числом жителей до 50 тысяч человек.                                                                                                                          </a:t>
          </a:r>
          <a:endParaRPr lang="ru-RU" sz="1400" kern="1200" dirty="0" smtClean="0">
            <a:latin typeface="+mj-lt"/>
          </a:endParaRPr>
        </a:p>
      </dsp:txBody>
      <dsp:txXfrm>
        <a:off x="535440" y="2103646"/>
        <a:ext cx="8179968" cy="753304"/>
      </dsp:txXfrm>
    </dsp:sp>
    <dsp:sp modelId="{C546A175-0B4B-4929-9B4F-832E85420A33}">
      <dsp:nvSpPr>
        <dsp:cNvPr id="0" name=""/>
        <dsp:cNvSpPr/>
      </dsp:nvSpPr>
      <dsp:spPr>
        <a:xfrm flipV="1">
          <a:off x="535407" y="2552829"/>
          <a:ext cx="184025" cy="45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019871" y="-619762"/>
          <a:ext cx="4811401" cy="4811401"/>
        </a:xfrm>
        <a:prstGeom prst="blockArc">
          <a:avLst>
            <a:gd name="adj1" fmla="val 18900000"/>
            <a:gd name="adj2" fmla="val 2700000"/>
            <a:gd name="adj3" fmla="val 449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447638" y="642942"/>
          <a:ext cx="8224936" cy="577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95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Субсидии на выполнение муниципального задания (4738,6; 4232,9; 4250,6);</a:t>
          </a:r>
        </a:p>
      </dsp:txBody>
      <dsp:txXfrm>
        <a:off x="447638" y="642942"/>
        <a:ext cx="8224936" cy="577166"/>
      </dsp:txXfrm>
    </dsp:sp>
    <dsp:sp modelId="{51BCE7D7-31DC-45D4-B5C6-93344E58A8D2}">
      <dsp:nvSpPr>
        <dsp:cNvPr id="0" name=""/>
        <dsp:cNvSpPr/>
      </dsp:nvSpPr>
      <dsp:spPr>
        <a:xfrm>
          <a:off x="616999" y="940408"/>
          <a:ext cx="57423" cy="1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535429" y="1738274"/>
          <a:ext cx="8290319" cy="1333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95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Субсидии на иные цели: «Развитие материально – технической базы» - 355,2 тыс. руб. 2019 г.:                                                                                                                                            </a:t>
          </a:r>
          <a:r>
            <a:rPr lang="ru-RU" sz="1600" kern="1200" dirty="0" smtClean="0">
              <a:latin typeface="+mj-lt"/>
            </a:rPr>
            <a:t>-</a:t>
          </a:r>
          <a:r>
            <a:rPr lang="ru-RU" sz="1200" kern="1200" dirty="0" smtClean="0">
              <a:latin typeface="+mj-lt"/>
            </a:rPr>
            <a:t>проведение работ по водоотведению ливневых вод от здания МБУК "</a:t>
          </a:r>
          <a:r>
            <a:rPr lang="ru-RU" sz="1200" kern="1200" dirty="0" err="1" smtClean="0">
              <a:latin typeface="+mj-lt"/>
            </a:rPr>
            <a:t>Нытвенский</a:t>
          </a:r>
          <a:r>
            <a:rPr lang="ru-RU" sz="1200" kern="1200" dirty="0" smtClean="0">
              <a:latin typeface="+mj-lt"/>
            </a:rPr>
            <a:t> историко-краеведческий музей« – 184,0 тыс. руб.;                                                                                                                                                                                      -монтаж системы пожарной сигнализации в здании музея по адресу пр. Ленина, 12а – 40 тыс. руб.;                              -разработка проектно-сметной документации на ремонт крыши здания музея по адресу пр. Ленина, 12а – 100,0 тыс. руб.;                                                                                                                                                                                                      -приобретение компьютерного оборудования – 31,2 тыс. руб.</a:t>
          </a:r>
        </a:p>
      </dsp:txBody>
      <dsp:txXfrm>
        <a:off x="535429" y="1738274"/>
        <a:ext cx="8290319" cy="1333558"/>
      </dsp:txXfrm>
    </dsp:sp>
    <dsp:sp modelId="{C546A175-0B4B-4929-9B4F-832E85420A33}">
      <dsp:nvSpPr>
        <dsp:cNvPr id="0" name=""/>
        <dsp:cNvSpPr/>
      </dsp:nvSpPr>
      <dsp:spPr>
        <a:xfrm>
          <a:off x="548351" y="2491958"/>
          <a:ext cx="194720" cy="118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040663" y="-619958"/>
          <a:ext cx="4812933" cy="4812933"/>
        </a:xfrm>
        <a:prstGeom prst="blockArc">
          <a:avLst>
            <a:gd name="adj1" fmla="val 18900000"/>
            <a:gd name="adj2" fmla="val 2700000"/>
            <a:gd name="adj3" fmla="val 449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463997" y="858400"/>
          <a:ext cx="8368112" cy="589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021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Субсидии на выполнение муниципального задания (8131,4; 8153,8; 8186,8);</a:t>
          </a:r>
        </a:p>
      </dsp:txBody>
      <dsp:txXfrm>
        <a:off x="463997" y="858400"/>
        <a:ext cx="8368112" cy="589844"/>
      </dsp:txXfrm>
    </dsp:sp>
    <dsp:sp modelId="{51BCE7D7-31DC-45D4-B5C6-93344E58A8D2}">
      <dsp:nvSpPr>
        <dsp:cNvPr id="0" name=""/>
        <dsp:cNvSpPr/>
      </dsp:nvSpPr>
      <dsp:spPr>
        <a:xfrm>
          <a:off x="380217" y="878168"/>
          <a:ext cx="494522" cy="480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523066" y="2144277"/>
          <a:ext cx="8318867" cy="72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02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Субсидии на иные цели: «Развитие материально – технической базы» (2019 г. - 87,5.): </a:t>
          </a:r>
          <a:r>
            <a:rPr lang="ru-RU" sz="1400" kern="1200" dirty="0" smtClean="0">
              <a:latin typeface="+mj-lt"/>
            </a:rPr>
            <a:t>-приобретение компьютерного оборудования-25,7 тыс. руб.;                                                                                  -приобретение светодиодных светильников для хоккейного корта – 61,8 тыс. руб.;                                                               </a:t>
          </a:r>
          <a:endParaRPr lang="ru-RU" sz="1400" kern="1200" dirty="0">
            <a:latin typeface="+mj-lt"/>
          </a:endParaRPr>
        </a:p>
      </dsp:txBody>
      <dsp:txXfrm>
        <a:off x="523066" y="2144277"/>
        <a:ext cx="8318867" cy="727215"/>
      </dsp:txXfrm>
    </dsp:sp>
    <dsp:sp modelId="{C546A175-0B4B-4929-9B4F-832E85420A33}">
      <dsp:nvSpPr>
        <dsp:cNvPr id="0" name=""/>
        <dsp:cNvSpPr/>
      </dsp:nvSpPr>
      <dsp:spPr>
        <a:xfrm>
          <a:off x="246749" y="2219571"/>
          <a:ext cx="759315" cy="665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5550232" y="-842895"/>
          <a:ext cx="6554951" cy="655495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288022" y="72007"/>
          <a:ext cx="8402609" cy="34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   Содержание 148,2 км автомобильных дорог и  внутриквартальных дорог местного значения;</a:t>
          </a:r>
        </a:p>
      </dsp:txBody>
      <dsp:txXfrm>
        <a:off x="288022" y="72007"/>
        <a:ext cx="8402609" cy="344373"/>
      </dsp:txXfrm>
    </dsp:sp>
    <dsp:sp modelId="{51BCE7D7-31DC-45D4-B5C6-93344E58A8D2}">
      <dsp:nvSpPr>
        <dsp:cNvPr id="0" name=""/>
        <dsp:cNvSpPr/>
      </dsp:nvSpPr>
      <dsp:spPr>
        <a:xfrm>
          <a:off x="232120" y="360839"/>
          <a:ext cx="123194" cy="163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432020" y="484187"/>
          <a:ext cx="8293870" cy="3079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Постановка на государственный кадастровый учёт автомобильных дорог Нытвенского городского поселения;</a:t>
          </a:r>
          <a:endParaRPr lang="ru-RU" sz="1300" kern="1200" dirty="0">
            <a:latin typeface="+mj-lt"/>
          </a:endParaRPr>
        </a:p>
      </dsp:txBody>
      <dsp:txXfrm>
        <a:off x="432020" y="484187"/>
        <a:ext cx="8293870" cy="307902"/>
      </dsp:txXfrm>
    </dsp:sp>
    <dsp:sp modelId="{C546A175-0B4B-4929-9B4F-832E85420A33}">
      <dsp:nvSpPr>
        <dsp:cNvPr id="0" name=""/>
        <dsp:cNvSpPr/>
      </dsp:nvSpPr>
      <dsp:spPr>
        <a:xfrm>
          <a:off x="591004" y="859165"/>
          <a:ext cx="57067" cy="45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7A2AD-FE77-4D19-9DBA-5B58C6D430EC}">
      <dsp:nvSpPr>
        <dsp:cNvPr id="0" name=""/>
        <dsp:cNvSpPr/>
      </dsp:nvSpPr>
      <dsp:spPr>
        <a:xfrm>
          <a:off x="576084" y="864094"/>
          <a:ext cx="8189405" cy="326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    Содержание тротуаров вдоль автомобильных дорог 14,412 км.;</a:t>
          </a:r>
          <a:endParaRPr lang="ru-RU" sz="1300" kern="1200" dirty="0">
            <a:latin typeface="+mj-lt"/>
          </a:endParaRPr>
        </a:p>
      </dsp:txBody>
      <dsp:txXfrm>
        <a:off x="576084" y="864094"/>
        <a:ext cx="8189405" cy="326425"/>
      </dsp:txXfrm>
    </dsp:sp>
    <dsp:sp modelId="{3C62A28C-6455-463B-9524-D30EDF49AD01}">
      <dsp:nvSpPr>
        <dsp:cNvPr id="0" name=""/>
        <dsp:cNvSpPr/>
      </dsp:nvSpPr>
      <dsp:spPr>
        <a:xfrm flipH="1" flipV="1">
          <a:off x="813220" y="1742999"/>
          <a:ext cx="201657" cy="204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5EA95-70E5-4784-A463-ABBB1593F3C8}">
      <dsp:nvSpPr>
        <dsp:cNvPr id="0" name=""/>
        <dsp:cNvSpPr/>
      </dsp:nvSpPr>
      <dsp:spPr>
        <a:xfrm>
          <a:off x="819103" y="1296143"/>
          <a:ext cx="7939474" cy="306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Установка дорожных ограждений на опасных участках дорог 250,0-2018-2019 г., 500,0-2020 г.;</a:t>
          </a:r>
          <a:endParaRPr lang="ru-RU" sz="1300" kern="1200" dirty="0">
            <a:latin typeface="+mj-lt"/>
          </a:endParaRPr>
        </a:p>
      </dsp:txBody>
      <dsp:txXfrm>
        <a:off x="819103" y="1296143"/>
        <a:ext cx="7939474" cy="306592"/>
      </dsp:txXfrm>
    </dsp:sp>
    <dsp:sp modelId="{5B13A1FA-D9DC-4965-8082-17BE81198263}">
      <dsp:nvSpPr>
        <dsp:cNvPr id="0" name=""/>
        <dsp:cNvSpPr/>
      </dsp:nvSpPr>
      <dsp:spPr>
        <a:xfrm>
          <a:off x="930374" y="2397110"/>
          <a:ext cx="107579" cy="749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826B3-DBEC-41E4-8B76-9DDC91FB445C}">
      <dsp:nvSpPr>
        <dsp:cNvPr id="0" name=""/>
        <dsp:cNvSpPr/>
      </dsp:nvSpPr>
      <dsp:spPr>
        <a:xfrm>
          <a:off x="833992" y="1656184"/>
          <a:ext cx="7906026" cy="343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       За три года планируется отремонтировать 141024 кв.м. автомобильных дорог;</a:t>
          </a:r>
          <a:endParaRPr lang="ru-RU" sz="1300" kern="1200" dirty="0">
            <a:latin typeface="+mj-lt"/>
          </a:endParaRPr>
        </a:p>
      </dsp:txBody>
      <dsp:txXfrm>
        <a:off x="833992" y="1656184"/>
        <a:ext cx="7906026" cy="343148"/>
      </dsp:txXfrm>
    </dsp:sp>
    <dsp:sp modelId="{EF95BC1F-67DC-4C63-86D0-CDDB1071FB81}">
      <dsp:nvSpPr>
        <dsp:cNvPr id="0" name=""/>
        <dsp:cNvSpPr/>
      </dsp:nvSpPr>
      <dsp:spPr>
        <a:xfrm flipH="1">
          <a:off x="891187" y="3029115"/>
          <a:ext cx="45722" cy="139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5E427-C755-449C-BA3F-39EB68781064}">
      <dsp:nvSpPr>
        <dsp:cNvPr id="0" name=""/>
        <dsp:cNvSpPr/>
      </dsp:nvSpPr>
      <dsp:spPr>
        <a:xfrm>
          <a:off x="891127" y="2063688"/>
          <a:ext cx="7878790" cy="312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     Установка и замена знаков 75 шт.-100,0 тыс. руб. ежегодно;</a:t>
          </a:r>
          <a:endParaRPr lang="ru-RU" sz="1300" kern="1200" dirty="0">
            <a:latin typeface="+mj-lt"/>
          </a:endParaRPr>
        </a:p>
      </dsp:txBody>
      <dsp:txXfrm>
        <a:off x="891127" y="2063688"/>
        <a:ext cx="7878790" cy="312575"/>
      </dsp:txXfrm>
    </dsp:sp>
    <dsp:sp modelId="{B9BA772F-764C-437F-ADB7-47BCCD5CBFCB}">
      <dsp:nvSpPr>
        <dsp:cNvPr id="0" name=""/>
        <dsp:cNvSpPr/>
      </dsp:nvSpPr>
      <dsp:spPr>
        <a:xfrm>
          <a:off x="634182" y="3614236"/>
          <a:ext cx="120533" cy="296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E9E1-6CE6-45AB-8EC6-96AD79B65472}">
      <dsp:nvSpPr>
        <dsp:cNvPr id="0" name=""/>
        <dsp:cNvSpPr/>
      </dsp:nvSpPr>
      <dsp:spPr>
        <a:xfrm>
          <a:off x="821178" y="2511729"/>
          <a:ext cx="8037390" cy="291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242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        Устройство дорожной разметки 300,0 тыс. руб. ежегодно;</a:t>
          </a:r>
          <a:endParaRPr lang="ru-RU" sz="1300" kern="1200" dirty="0">
            <a:latin typeface="+mj-lt"/>
          </a:endParaRPr>
        </a:p>
      </dsp:txBody>
      <dsp:txXfrm>
        <a:off x="821178" y="2511729"/>
        <a:ext cx="8037390" cy="291485"/>
      </dsp:txXfrm>
    </dsp:sp>
    <dsp:sp modelId="{81EBD1B5-AC55-43B1-B1BF-619AC166BB9D}">
      <dsp:nvSpPr>
        <dsp:cNvPr id="0" name=""/>
        <dsp:cNvSpPr/>
      </dsp:nvSpPr>
      <dsp:spPr>
        <a:xfrm>
          <a:off x="178670" y="4332771"/>
          <a:ext cx="230093" cy="187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941676" y="-742636"/>
          <a:ext cx="5771528" cy="5771528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553580" y="541279"/>
          <a:ext cx="8149751" cy="5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39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Приобретение имущественного комплекса систем водоснабжения водоотведения г. Нытва в 2019 г. -1000,0 тыс. руб.</a:t>
          </a:r>
          <a:r>
            <a:rPr lang="ru-RU" sz="1400" kern="1200" dirty="0" smtClean="0">
              <a:latin typeface="+mj-lt"/>
            </a:rPr>
            <a:t>;</a:t>
          </a:r>
        </a:p>
      </dsp:txBody>
      <dsp:txXfrm>
        <a:off x="553580" y="541279"/>
        <a:ext cx="8149751" cy="532002"/>
      </dsp:txXfrm>
    </dsp:sp>
    <dsp:sp modelId="{51BCE7D7-31DC-45D4-B5C6-93344E58A8D2}">
      <dsp:nvSpPr>
        <dsp:cNvPr id="0" name=""/>
        <dsp:cNvSpPr/>
      </dsp:nvSpPr>
      <dsp:spPr>
        <a:xfrm>
          <a:off x="187370" y="549176"/>
          <a:ext cx="403089" cy="403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427949" y="3233517"/>
          <a:ext cx="8355645" cy="755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3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Техническое обслуживание газовых сетей в 2019 г. -300,0 тыс. руб., в 2020 г. -310,0 тыс. руб., в 2021 г. -320,0 тыс. руб., </a:t>
          </a:r>
          <a:endParaRPr lang="ru-RU" sz="1400" kern="1200" dirty="0">
            <a:latin typeface="+mj-lt"/>
          </a:endParaRPr>
        </a:p>
      </dsp:txBody>
      <dsp:txXfrm>
        <a:off x="427949" y="3233517"/>
        <a:ext cx="8355645" cy="755979"/>
      </dsp:txXfrm>
    </dsp:sp>
    <dsp:sp modelId="{C546A175-0B4B-4929-9B4F-832E85420A33}">
      <dsp:nvSpPr>
        <dsp:cNvPr id="0" name=""/>
        <dsp:cNvSpPr/>
      </dsp:nvSpPr>
      <dsp:spPr>
        <a:xfrm flipH="1">
          <a:off x="651276" y="1654045"/>
          <a:ext cx="401812" cy="395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E5683-2666-4442-9A02-0C7E355441B4}">
      <dsp:nvSpPr>
        <dsp:cNvPr id="0" name=""/>
        <dsp:cNvSpPr/>
      </dsp:nvSpPr>
      <dsp:spPr>
        <a:xfrm>
          <a:off x="921545" y="1433319"/>
          <a:ext cx="7972106" cy="659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3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Экспертиза проектно-сметной документации инвестиционного проекта «Строительство распределительных сетей газопроводов для газоснабжения жилых домов г. Нытва в 2019 г. -650,0 тыс. руб.</a:t>
          </a:r>
          <a:r>
            <a:rPr lang="ru-RU" sz="1400" kern="1200" dirty="0" smtClean="0">
              <a:latin typeface="+mj-lt"/>
            </a:rPr>
            <a:t>;</a:t>
          </a:r>
        </a:p>
      </dsp:txBody>
      <dsp:txXfrm>
        <a:off x="921545" y="1433319"/>
        <a:ext cx="7972106" cy="659397"/>
      </dsp:txXfrm>
    </dsp:sp>
    <dsp:sp modelId="{0374A66F-161A-42E5-A68B-099799865A06}">
      <dsp:nvSpPr>
        <dsp:cNvPr id="0" name=""/>
        <dsp:cNvSpPr/>
      </dsp:nvSpPr>
      <dsp:spPr>
        <a:xfrm flipH="1">
          <a:off x="567846" y="1873186"/>
          <a:ext cx="492693" cy="70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5ABEE-B3AA-47E6-93A6-768E0E9406E3}">
      <dsp:nvSpPr>
        <dsp:cNvPr id="0" name=""/>
        <dsp:cNvSpPr/>
      </dsp:nvSpPr>
      <dsp:spPr>
        <a:xfrm>
          <a:off x="699165" y="2369426"/>
          <a:ext cx="8132800" cy="659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39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Строительство распределительных сетей газопроводов для газоснабжения жилых домов г. Нытва в 2020 г. -5738,8 тыс. руб., в 2021 г. -14261,2 тыс. руб., </a:t>
          </a:r>
          <a:endParaRPr lang="ru-RU" sz="1400" kern="1200" dirty="0">
            <a:latin typeface="+mj-lt"/>
          </a:endParaRPr>
        </a:p>
      </dsp:txBody>
      <dsp:txXfrm>
        <a:off x="699165" y="2369426"/>
        <a:ext cx="8132800" cy="659397"/>
      </dsp:txXfrm>
    </dsp:sp>
    <dsp:sp modelId="{5B13A1FA-D9DC-4965-8082-17BE81198263}">
      <dsp:nvSpPr>
        <dsp:cNvPr id="0" name=""/>
        <dsp:cNvSpPr/>
      </dsp:nvSpPr>
      <dsp:spPr>
        <a:xfrm>
          <a:off x="354437" y="3640514"/>
          <a:ext cx="170289" cy="99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853530" y="-743812"/>
          <a:ext cx="5780721" cy="5780721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481950" y="292818"/>
          <a:ext cx="8411693" cy="428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Ремонт уличных сетей наружного освещения в 2019 г. по улицам Чапаева, Будённого, пер. Молодёжный;</a:t>
          </a:r>
        </a:p>
      </dsp:txBody>
      <dsp:txXfrm>
        <a:off x="481950" y="292818"/>
        <a:ext cx="8411693" cy="428403"/>
      </dsp:txXfrm>
    </dsp:sp>
    <dsp:sp modelId="{51BCE7D7-31DC-45D4-B5C6-93344E58A8D2}">
      <dsp:nvSpPr>
        <dsp:cNvPr id="0" name=""/>
        <dsp:cNvSpPr/>
      </dsp:nvSpPr>
      <dsp:spPr>
        <a:xfrm>
          <a:off x="122547" y="261890"/>
          <a:ext cx="354242" cy="256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744021" y="850449"/>
          <a:ext cx="8147634" cy="266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Ремонт уличных сетей наружного освещения в 2020 г. в м/</a:t>
          </a:r>
          <a:r>
            <a:rPr lang="ru-RU" sz="1400" kern="1200" dirty="0" err="1" smtClean="0">
              <a:latin typeface="+mj-lt"/>
            </a:rPr>
            <a:t>р</a:t>
          </a:r>
          <a:r>
            <a:rPr lang="ru-RU" sz="1400" kern="1200" dirty="0" smtClean="0">
              <a:latin typeface="+mj-lt"/>
            </a:rPr>
            <a:t> «Мышья горка»;</a:t>
          </a:r>
          <a:endParaRPr lang="ru-RU" sz="1400" kern="1200" dirty="0">
            <a:latin typeface="+mj-lt"/>
          </a:endParaRPr>
        </a:p>
      </dsp:txBody>
      <dsp:txXfrm>
        <a:off x="744021" y="850449"/>
        <a:ext cx="8147634" cy="266980"/>
      </dsp:txXfrm>
    </dsp:sp>
    <dsp:sp modelId="{C546A175-0B4B-4929-9B4F-832E85420A33}">
      <dsp:nvSpPr>
        <dsp:cNvPr id="0" name=""/>
        <dsp:cNvSpPr/>
      </dsp:nvSpPr>
      <dsp:spPr>
        <a:xfrm>
          <a:off x="584188" y="959204"/>
          <a:ext cx="137603" cy="33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378B1-C418-4C7A-BE80-3B154124C30F}">
      <dsp:nvSpPr>
        <dsp:cNvPr id="0" name=""/>
        <dsp:cNvSpPr/>
      </dsp:nvSpPr>
      <dsp:spPr>
        <a:xfrm>
          <a:off x="935522" y="1435598"/>
          <a:ext cx="7958133" cy="2669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Ремонт уличных сетей наружного освещения в 2021 г. д. </a:t>
          </a:r>
          <a:r>
            <a:rPr lang="ru-RU" sz="1400" kern="1200" dirty="0" err="1" smtClean="0"/>
            <a:t>Косинцы</a:t>
          </a:r>
          <a:r>
            <a:rPr lang="ru-RU" sz="1400" kern="1200" dirty="0" smtClean="0"/>
            <a:t>, ул. Пермская от д.24 до д.50;</a:t>
          </a:r>
          <a:endParaRPr lang="ru-RU" sz="1400" kern="1200" dirty="0">
            <a:latin typeface="+mj-lt"/>
          </a:endParaRPr>
        </a:p>
      </dsp:txBody>
      <dsp:txXfrm>
        <a:off x="935522" y="1435598"/>
        <a:ext cx="7958133" cy="266980"/>
      </dsp:txXfrm>
    </dsp:sp>
    <dsp:sp modelId="{5B13A1FA-D9DC-4965-8082-17BE81198263}">
      <dsp:nvSpPr>
        <dsp:cNvPr id="0" name=""/>
        <dsp:cNvSpPr/>
      </dsp:nvSpPr>
      <dsp:spPr>
        <a:xfrm flipH="1">
          <a:off x="812950" y="1771151"/>
          <a:ext cx="137076" cy="33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3E77-3146-43E8-8E18-A8DA3008FF03}">
      <dsp:nvSpPr>
        <dsp:cNvPr id="0" name=""/>
        <dsp:cNvSpPr/>
      </dsp:nvSpPr>
      <dsp:spPr>
        <a:xfrm>
          <a:off x="964067" y="1935664"/>
          <a:ext cx="7847598" cy="345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Ремонт, замена и дополнительная установка светильников по 400,0 тыс. руб. ежегодно;</a:t>
          </a:r>
          <a:endParaRPr lang="ru-RU" sz="1400" kern="1200" dirty="0">
            <a:latin typeface="+mj-lt"/>
          </a:endParaRPr>
        </a:p>
      </dsp:txBody>
      <dsp:txXfrm>
        <a:off x="964067" y="1935664"/>
        <a:ext cx="7847598" cy="345608"/>
      </dsp:txXfrm>
    </dsp:sp>
    <dsp:sp modelId="{81EBD1B5-AC55-43B1-B1BF-619AC166BB9D}">
      <dsp:nvSpPr>
        <dsp:cNvPr id="0" name=""/>
        <dsp:cNvSpPr/>
      </dsp:nvSpPr>
      <dsp:spPr>
        <a:xfrm flipV="1">
          <a:off x="908658" y="2083210"/>
          <a:ext cx="72325" cy="72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5E0C4-2055-406D-8559-4FFDB8EC2844}">
      <dsp:nvSpPr>
        <dsp:cNvPr id="0" name=""/>
        <dsp:cNvSpPr/>
      </dsp:nvSpPr>
      <dsp:spPr>
        <a:xfrm>
          <a:off x="808840" y="2578609"/>
          <a:ext cx="8084816" cy="357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 Приобретение оборудования приборов, аппаратуры, изделий и материалов по 250,0 тыс. руб.   ежегодно;</a:t>
          </a:r>
          <a:endParaRPr lang="ru-RU" sz="1400" kern="1200" dirty="0">
            <a:latin typeface="+mj-lt"/>
          </a:endParaRPr>
        </a:p>
      </dsp:txBody>
      <dsp:txXfrm>
        <a:off x="808840" y="2578609"/>
        <a:ext cx="8084816" cy="357036"/>
      </dsp:txXfrm>
    </dsp:sp>
    <dsp:sp modelId="{C7A3B944-1115-41C6-BDFF-FD22B77E12E9}">
      <dsp:nvSpPr>
        <dsp:cNvPr id="0" name=""/>
        <dsp:cNvSpPr/>
      </dsp:nvSpPr>
      <dsp:spPr>
        <a:xfrm flipH="1">
          <a:off x="918727" y="2602960"/>
          <a:ext cx="40395" cy="15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630CE-0C6A-425E-92FE-9CD1E383782A}">
      <dsp:nvSpPr>
        <dsp:cNvPr id="0" name=""/>
        <dsp:cNvSpPr/>
      </dsp:nvSpPr>
      <dsp:spPr>
        <a:xfrm>
          <a:off x="535445" y="3150112"/>
          <a:ext cx="8324700" cy="390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Выполнение работ по выносу оборудования из ТП, установке датчиков света в 2019 г.-100,0 тыс. руб.;</a:t>
          </a:r>
          <a:endParaRPr lang="ru-RU" sz="1400" kern="1200" dirty="0">
            <a:latin typeface="+mj-lt"/>
          </a:endParaRPr>
        </a:p>
      </dsp:txBody>
      <dsp:txXfrm>
        <a:off x="535445" y="3150112"/>
        <a:ext cx="8324700" cy="390156"/>
      </dsp:txXfrm>
    </dsp:sp>
    <dsp:sp modelId="{B8C3D817-281E-4B80-9FFA-5C7953A0CC0D}">
      <dsp:nvSpPr>
        <dsp:cNvPr id="0" name=""/>
        <dsp:cNvSpPr/>
      </dsp:nvSpPr>
      <dsp:spPr>
        <a:xfrm flipH="1" flipV="1">
          <a:off x="612853" y="3214193"/>
          <a:ext cx="80274" cy="206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EDF8E-4014-44A4-B18A-0A362F74E42B}">
      <dsp:nvSpPr>
        <dsp:cNvPr id="0" name=""/>
        <dsp:cNvSpPr/>
      </dsp:nvSpPr>
      <dsp:spPr>
        <a:xfrm>
          <a:off x="285610" y="3721618"/>
          <a:ext cx="8678022" cy="390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687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Приобретение оборудования, материалов для проведения работ по выносу оборудования из ТП, установке датчиков света в 2019 г. -150,0 тыс. рублей</a:t>
          </a:r>
          <a:r>
            <a:rPr lang="ru-RU" sz="1400" kern="1200" dirty="0" smtClean="0">
              <a:latin typeface="+mj-lt"/>
            </a:rPr>
            <a:t>;</a:t>
          </a:r>
          <a:endParaRPr lang="ru-RU" sz="1400" kern="1200" dirty="0">
            <a:latin typeface="+mj-lt"/>
          </a:endParaRPr>
        </a:p>
      </dsp:txBody>
      <dsp:txXfrm>
        <a:off x="285610" y="3721618"/>
        <a:ext cx="8678022" cy="390156"/>
      </dsp:txXfrm>
    </dsp:sp>
    <dsp:sp modelId="{D664DF63-B6A5-4D50-8083-7F6244B001A4}">
      <dsp:nvSpPr>
        <dsp:cNvPr id="0" name=""/>
        <dsp:cNvSpPr/>
      </dsp:nvSpPr>
      <dsp:spPr>
        <a:xfrm>
          <a:off x="176725" y="3798337"/>
          <a:ext cx="245886" cy="209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5053217" y="-780968"/>
          <a:ext cx="6071057" cy="6071057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435221" y="173832"/>
          <a:ext cx="8351169" cy="40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Озеленение территории </a:t>
          </a:r>
          <a:r>
            <a:rPr lang="ru-RU" sz="1400" b="1" kern="1200" dirty="0" err="1" smtClean="0"/>
            <a:t>Нытвенского</a:t>
          </a:r>
          <a:r>
            <a:rPr lang="ru-RU" sz="1400" b="1" kern="1200" dirty="0" smtClean="0"/>
            <a:t> городского поселения</a:t>
          </a:r>
          <a:r>
            <a:rPr lang="ru-RU" sz="1400" kern="1200" dirty="0" smtClean="0">
              <a:latin typeface="+mj-lt"/>
            </a:rPr>
            <a:t>;</a:t>
          </a:r>
        </a:p>
      </dsp:txBody>
      <dsp:txXfrm>
        <a:off x="435221" y="173832"/>
        <a:ext cx="8351169" cy="406223"/>
      </dsp:txXfrm>
    </dsp:sp>
    <dsp:sp modelId="{51BCE7D7-31DC-45D4-B5C6-93344E58A8D2}">
      <dsp:nvSpPr>
        <dsp:cNvPr id="0" name=""/>
        <dsp:cNvSpPr/>
      </dsp:nvSpPr>
      <dsp:spPr>
        <a:xfrm>
          <a:off x="276025" y="278856"/>
          <a:ext cx="225281" cy="98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714364" y="720761"/>
          <a:ext cx="8110009" cy="359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сбора,  вывоза бытовых отходов, мусора и организация мероприятий по контролю за соблюдением и соблюдению муниципальных правовых актов</a:t>
          </a:r>
          <a:r>
            <a:rPr lang="ru-RU" sz="1400" kern="1200" dirty="0" smtClean="0">
              <a:latin typeface="+mj-lt"/>
            </a:rPr>
            <a:t>;</a:t>
          </a:r>
          <a:endParaRPr lang="ru-RU" sz="1400" kern="1200" dirty="0">
            <a:latin typeface="+mj-lt"/>
          </a:endParaRPr>
        </a:p>
      </dsp:txBody>
      <dsp:txXfrm>
        <a:off x="714364" y="720761"/>
        <a:ext cx="8110009" cy="359360"/>
      </dsp:txXfrm>
    </dsp:sp>
    <dsp:sp modelId="{C546A175-0B4B-4929-9B4F-832E85420A33}">
      <dsp:nvSpPr>
        <dsp:cNvPr id="0" name=""/>
        <dsp:cNvSpPr/>
      </dsp:nvSpPr>
      <dsp:spPr>
        <a:xfrm>
          <a:off x="618382" y="760826"/>
          <a:ext cx="87126" cy="110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378B1-C418-4C7A-BE80-3B154124C30F}">
      <dsp:nvSpPr>
        <dsp:cNvPr id="0" name=""/>
        <dsp:cNvSpPr/>
      </dsp:nvSpPr>
      <dsp:spPr>
        <a:xfrm>
          <a:off x="928623" y="1157436"/>
          <a:ext cx="7865596" cy="494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Восстановление нормативного состояния объектов ритуального назначения</a:t>
          </a:r>
          <a:r>
            <a:rPr lang="ru-RU" sz="1400" kern="1200" dirty="0" smtClean="0">
              <a:latin typeface="+mj-lt"/>
            </a:rPr>
            <a:t>;</a:t>
          </a:r>
        </a:p>
      </dsp:txBody>
      <dsp:txXfrm>
        <a:off x="928623" y="1157436"/>
        <a:ext cx="7865596" cy="494188"/>
      </dsp:txXfrm>
    </dsp:sp>
    <dsp:sp modelId="{5B13A1FA-D9DC-4965-8082-17BE81198263}">
      <dsp:nvSpPr>
        <dsp:cNvPr id="0" name=""/>
        <dsp:cNvSpPr/>
      </dsp:nvSpPr>
      <dsp:spPr>
        <a:xfrm>
          <a:off x="852605" y="1200358"/>
          <a:ext cx="90076" cy="225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3E77-3146-43E8-8E18-A8DA3008FF03}">
      <dsp:nvSpPr>
        <dsp:cNvPr id="0" name=""/>
        <dsp:cNvSpPr/>
      </dsp:nvSpPr>
      <dsp:spPr>
        <a:xfrm>
          <a:off x="1000130" y="1712212"/>
          <a:ext cx="7800265" cy="5109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  </a:t>
          </a:r>
          <a:r>
            <a:rPr lang="ru-RU" sz="1400" b="1" kern="1200" dirty="0" smtClean="0"/>
            <a:t>Приведение в качественное состояние, восстановление и улучшение элементов благоустройства</a:t>
          </a:r>
          <a:r>
            <a:rPr lang="ru-RU" sz="1400" kern="1200" dirty="0" smtClean="0">
              <a:latin typeface="+mj-lt"/>
            </a:rPr>
            <a:t>;</a:t>
          </a:r>
          <a:endParaRPr lang="ru-RU" sz="1400" kern="1200" dirty="0">
            <a:latin typeface="+mj-lt"/>
          </a:endParaRPr>
        </a:p>
      </dsp:txBody>
      <dsp:txXfrm>
        <a:off x="1000130" y="1712212"/>
        <a:ext cx="7800265" cy="510916"/>
      </dsp:txXfrm>
    </dsp:sp>
    <dsp:sp modelId="{81EBD1B5-AC55-43B1-B1BF-619AC166BB9D}">
      <dsp:nvSpPr>
        <dsp:cNvPr id="0" name=""/>
        <dsp:cNvSpPr/>
      </dsp:nvSpPr>
      <dsp:spPr>
        <a:xfrm>
          <a:off x="947164" y="1765049"/>
          <a:ext cx="155140" cy="21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822F5-0023-481E-A17B-CD96401E9F82}">
      <dsp:nvSpPr>
        <dsp:cNvPr id="0" name=""/>
        <dsp:cNvSpPr/>
      </dsp:nvSpPr>
      <dsp:spPr>
        <a:xfrm>
          <a:off x="1071535" y="2294565"/>
          <a:ext cx="7787409" cy="409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Ремонт памятников</a:t>
          </a:r>
          <a:r>
            <a:rPr lang="ru-RU" sz="1400" kern="1200" dirty="0" smtClean="0">
              <a:latin typeface="+mj-lt"/>
            </a:rPr>
            <a:t>.;</a:t>
          </a:r>
          <a:endParaRPr lang="ru-RU" sz="1400" kern="1200" dirty="0">
            <a:latin typeface="+mj-lt"/>
          </a:endParaRPr>
        </a:p>
      </dsp:txBody>
      <dsp:txXfrm>
        <a:off x="1071535" y="2294565"/>
        <a:ext cx="7787409" cy="409792"/>
      </dsp:txXfrm>
    </dsp:sp>
    <dsp:sp modelId="{2FDC0CF4-15CC-4454-AEB5-029ECA785812}">
      <dsp:nvSpPr>
        <dsp:cNvPr id="0" name=""/>
        <dsp:cNvSpPr/>
      </dsp:nvSpPr>
      <dsp:spPr>
        <a:xfrm flipH="1">
          <a:off x="857223" y="2937508"/>
          <a:ext cx="150556" cy="135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F1E4-CA6D-4469-9363-4913F8CFFFA4}">
      <dsp:nvSpPr>
        <dsp:cNvPr id="0" name=""/>
        <dsp:cNvSpPr/>
      </dsp:nvSpPr>
      <dsp:spPr>
        <a:xfrm>
          <a:off x="934103" y="2884907"/>
          <a:ext cx="7852722" cy="409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работ по подготовке к общегородским праздникам</a:t>
          </a:r>
          <a:r>
            <a:rPr lang="ru-RU" sz="1400" kern="1200" dirty="0" smtClean="0">
              <a:latin typeface="+mj-lt"/>
            </a:rPr>
            <a:t>; </a:t>
          </a:r>
          <a:endParaRPr lang="ru-RU" sz="1400" kern="1200" dirty="0">
            <a:latin typeface="+mj-lt"/>
          </a:endParaRPr>
        </a:p>
      </dsp:txBody>
      <dsp:txXfrm>
        <a:off x="934103" y="2884907"/>
        <a:ext cx="7852722" cy="409792"/>
      </dsp:txXfrm>
    </dsp:sp>
    <dsp:sp modelId="{C7A3B944-1115-41C6-BDFF-FD22B77E12E9}">
      <dsp:nvSpPr>
        <dsp:cNvPr id="0" name=""/>
        <dsp:cNvSpPr/>
      </dsp:nvSpPr>
      <dsp:spPr>
        <a:xfrm flipH="1" flipV="1">
          <a:off x="759523" y="3008946"/>
          <a:ext cx="177792" cy="7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14EEE-CAB0-4B31-B1FA-E2C629A50ED3}">
      <dsp:nvSpPr>
        <dsp:cNvPr id="0" name=""/>
        <dsp:cNvSpPr/>
      </dsp:nvSpPr>
      <dsp:spPr>
        <a:xfrm>
          <a:off x="571442" y="3437575"/>
          <a:ext cx="8324843" cy="409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Улучшение элементов благоустройства</a:t>
          </a:r>
          <a:r>
            <a:rPr lang="ru-RU" sz="1400" kern="1200" dirty="0" smtClean="0">
              <a:latin typeface="+mj-lt"/>
            </a:rPr>
            <a:t>;</a:t>
          </a:r>
          <a:endParaRPr lang="ru-RU" sz="1400" kern="1200" dirty="0">
            <a:latin typeface="+mj-lt"/>
          </a:endParaRPr>
        </a:p>
      </dsp:txBody>
      <dsp:txXfrm>
        <a:off x="571442" y="3437575"/>
        <a:ext cx="8324843" cy="409788"/>
      </dsp:txXfrm>
    </dsp:sp>
    <dsp:sp modelId="{72E7563C-2776-4377-96E3-5814D5007F63}">
      <dsp:nvSpPr>
        <dsp:cNvPr id="0" name=""/>
        <dsp:cNvSpPr/>
      </dsp:nvSpPr>
      <dsp:spPr>
        <a:xfrm flipH="1" flipV="1">
          <a:off x="558898" y="3509011"/>
          <a:ext cx="162081" cy="73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4530347" y="-694271"/>
          <a:ext cx="5393606" cy="5393606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360055" y="763342"/>
          <a:ext cx="8289901" cy="676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8182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Текущий ремонт муниципального жилья </a:t>
          </a:r>
          <a:r>
            <a:rPr lang="ru-RU" sz="1800" kern="1200" dirty="0" smtClean="0">
              <a:latin typeface="+mj-lt"/>
            </a:rPr>
            <a:t>50,0 тыс. руб. ежегодно;</a:t>
          </a:r>
        </a:p>
      </dsp:txBody>
      <dsp:txXfrm>
        <a:off x="360055" y="763342"/>
        <a:ext cx="8289901" cy="676820"/>
      </dsp:txXfrm>
    </dsp:sp>
    <dsp:sp modelId="{51BCE7D7-31DC-45D4-B5C6-93344E58A8D2}">
      <dsp:nvSpPr>
        <dsp:cNvPr id="0" name=""/>
        <dsp:cNvSpPr/>
      </dsp:nvSpPr>
      <dsp:spPr>
        <a:xfrm>
          <a:off x="486873" y="820383"/>
          <a:ext cx="427074" cy="647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720074" y="2448276"/>
          <a:ext cx="8060651" cy="695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81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 </a:t>
          </a:r>
          <a:r>
            <a:rPr lang="ru-RU" sz="1800" kern="1200" dirty="0" smtClean="0"/>
            <a:t>Обследование многоквартирных домов специализированной организацией и выдача заключений </a:t>
          </a:r>
          <a:r>
            <a:rPr lang="ru-RU" sz="1800" kern="1200" dirty="0" smtClean="0">
              <a:latin typeface="+mj-lt"/>
            </a:rPr>
            <a:t>60,0 тыс. руб. ежегодно;</a:t>
          </a:r>
          <a:endParaRPr lang="ru-RU" sz="1800" kern="1200" dirty="0">
            <a:latin typeface="+mj-lt"/>
          </a:endParaRPr>
        </a:p>
      </dsp:txBody>
      <dsp:txXfrm>
        <a:off x="720074" y="2448276"/>
        <a:ext cx="8060651" cy="695973"/>
      </dsp:txXfrm>
    </dsp:sp>
    <dsp:sp modelId="{C546A175-0B4B-4929-9B4F-832E85420A33}">
      <dsp:nvSpPr>
        <dsp:cNvPr id="0" name=""/>
        <dsp:cNvSpPr/>
      </dsp:nvSpPr>
      <dsp:spPr>
        <a:xfrm>
          <a:off x="626855" y="2794241"/>
          <a:ext cx="147111" cy="133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0.01802</cdr:x>
      <cdr:y>0.51429</cdr:y>
    </cdr:from>
    <cdr:to>
      <cdr:x>0.08108</cdr:x>
      <cdr:y>0.56939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2000264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0.72308</cdr:y>
    </cdr:from>
    <cdr:to>
      <cdr:x>0.08593</cdr:x>
      <cdr:y>0.80001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357586"/>
          <a:ext cx="785744" cy="3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cs typeface="Times New Roman" pitchFamily="18" charset="0"/>
            </a:rPr>
            <a:t>Тыс. руб.</a:t>
          </a:r>
          <a:endParaRPr lang="ru-RU" sz="1200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0.3125</cdr:x>
      <cdr:y>0</cdr:y>
    </cdr:from>
    <cdr:to>
      <cdr:x>0.44365</cdr:x>
      <cdr:y>0.07409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57488" y="-428628"/>
          <a:ext cx="1199236" cy="301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  <cdr:relSizeAnchor xmlns:cdr="http://schemas.openxmlformats.org/drawingml/2006/chartDrawing">
    <cdr:from>
      <cdr:x>0.57813</cdr:x>
      <cdr:y>0</cdr:y>
    </cdr:from>
    <cdr:to>
      <cdr:x>0.70313</cdr:x>
      <cdr:y>0.07018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286421" y="0"/>
          <a:ext cx="1143000" cy="325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  <cdr:relSizeAnchor xmlns:cdr="http://schemas.openxmlformats.org/drawingml/2006/chartDrawing">
    <cdr:from>
      <cdr:x>0.79925</cdr:x>
      <cdr:y>0</cdr:y>
    </cdr:from>
    <cdr:to>
      <cdr:x>0.94769</cdr:x>
      <cdr:y>0.07018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308304" y="0"/>
          <a:ext cx="1357335" cy="28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  <cdr:relSizeAnchor xmlns:cdr="http://schemas.openxmlformats.org/drawingml/2006/chartDrawing">
    <cdr:from>
      <cdr:x>0.36719</cdr:x>
      <cdr:y>0.21053</cdr:y>
    </cdr:from>
    <cdr:to>
      <cdr:x>0.42187</cdr:x>
      <cdr:y>0.24561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357554" y="857256"/>
          <a:ext cx="50006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0.02039</cdr:x>
      <cdr:y>0.76482</cdr:y>
    </cdr:from>
    <cdr:to>
      <cdr:x>0.11957</cdr:x>
      <cdr:y>0.88982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646" y="2092792"/>
          <a:ext cx="864152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0.12698</cdr:x>
      <cdr:y>0.6865</cdr:y>
    </cdr:from>
    <cdr:to>
      <cdr:x>0.24268</cdr:x>
      <cdr:y>0.83239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6340" y="1878478"/>
          <a:ext cx="1008090" cy="39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842,0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0.32375</cdr:x>
      <cdr:y>0.45153</cdr:y>
    </cdr:from>
    <cdr:to>
      <cdr:x>0.43946</cdr:x>
      <cdr:y>0.58207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20852" y="1235536"/>
          <a:ext cx="1008178" cy="357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2 356,7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0.52053</cdr:x>
      <cdr:y>0.47764</cdr:y>
    </cdr:from>
    <cdr:to>
      <cdr:x>0.63623</cdr:x>
      <cdr:y>0.60183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35364" y="1306974"/>
          <a:ext cx="1008091" cy="339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2 231,9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0.71731</cdr:x>
      <cdr:y>0.16435</cdr:y>
    </cdr:from>
    <cdr:to>
      <cdr:x>0.83301</cdr:x>
      <cdr:y>0.3016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49876" y="449718"/>
          <a:ext cx="1008090" cy="375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4 146,1</a:t>
          </a:r>
          <a:endParaRPr lang="ru-RU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0.02859</cdr:x>
      <cdr:y>0.63226</cdr:y>
    </cdr:from>
    <cdr:to>
      <cdr:x>0.12777</cdr:x>
      <cdr:y>0.75726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084" y="1092660"/>
          <a:ext cx="86415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0.11878</cdr:x>
      <cdr:y>0.42557</cdr:y>
    </cdr:from>
    <cdr:to>
      <cdr:x>0.22621</cdr:x>
      <cdr:y>0.59948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4902" y="735470"/>
          <a:ext cx="936034" cy="30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402,0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0.32375</cdr:x>
      <cdr:y>0.13621</cdr:y>
    </cdr:from>
    <cdr:to>
      <cdr:x>0.43119</cdr:x>
      <cdr:y>0.31012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20852" y="235404"/>
          <a:ext cx="936122" cy="30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815,8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0.52053</cdr:x>
      <cdr:y>0.46691</cdr:y>
    </cdr:from>
    <cdr:to>
      <cdr:x>0.62797</cdr:x>
      <cdr:y>0.64082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35364" y="806908"/>
          <a:ext cx="936122" cy="30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383,8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0.71731</cdr:x>
      <cdr:y>0.46691</cdr:y>
    </cdr:from>
    <cdr:to>
      <cdr:x>0.82475</cdr:x>
      <cdr:y>0.64083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49876" y="806908"/>
          <a:ext cx="936121" cy="30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383,8</a:t>
          </a:r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0.02039</cdr:x>
      <cdr:y>0.75322</cdr:y>
    </cdr:from>
    <cdr:to>
      <cdr:x>0.11957</cdr:x>
      <cdr:y>0.87822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646" y="1735602"/>
          <a:ext cx="86415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0.33195</cdr:x>
      <cdr:y>0.62921</cdr:y>
    </cdr:from>
    <cdr:to>
      <cdr:x>0.42286</cdr:x>
      <cdr:y>0.78422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2290" y="1449851"/>
          <a:ext cx="79209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180,0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0.52053</cdr:x>
      <cdr:y>0.41219</cdr:y>
    </cdr:from>
    <cdr:to>
      <cdr:x>0.6197</cdr:x>
      <cdr:y>0.57886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35364" y="949784"/>
          <a:ext cx="864065" cy="384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190,0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0.72551</cdr:x>
      <cdr:y>0.19517</cdr:y>
    </cdr:from>
    <cdr:to>
      <cdr:x>0.82469</cdr:x>
      <cdr:y>0.36184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1314" y="449718"/>
          <a:ext cx="864153" cy="384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200,0</a:t>
          </a:r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0.00399</cdr:x>
      <cdr:y>0.78791</cdr:y>
    </cdr:from>
    <cdr:to>
      <cdr:x>0.10317</cdr:x>
      <cdr:y>0.91291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70" y="2666576"/>
          <a:ext cx="864152" cy="42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0.07778</cdr:x>
      <cdr:y>0.02801</cdr:y>
    </cdr:from>
    <cdr:to>
      <cdr:x>0.19348</cdr:x>
      <cdr:y>0.14585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7712" y="94808"/>
          <a:ext cx="1008090" cy="398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12 837,1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0.29916</cdr:x>
      <cdr:y>0.42907</cdr:y>
    </cdr:from>
    <cdr:to>
      <cdr:x>0.40751</cdr:x>
      <cdr:y>0.54084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6538" y="1452130"/>
          <a:ext cx="944050" cy="378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11 222,4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0.51233</cdr:x>
      <cdr:y>0.5135</cdr:y>
    </cdr:from>
    <cdr:to>
      <cdr:x>0.61892</cdr:x>
      <cdr:y>0.59793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63926" y="1737882"/>
          <a:ext cx="928715" cy="285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10 844,3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0.72551</cdr:x>
      <cdr:y>0.49239</cdr:y>
    </cdr:from>
    <cdr:to>
      <cdr:x>0.84029</cdr:x>
      <cdr:y>0.59795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1314" y="1666444"/>
          <a:ext cx="1000075" cy="357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10 865,8</a:t>
          </a:r>
          <a:endParaRPr lang="ru-RU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0.02479</cdr:x>
      <cdr:y>0.82991</cdr:y>
    </cdr:from>
    <cdr:to>
      <cdr:x>0.12397</cdr:x>
      <cdr:y>0.95491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2448272"/>
          <a:ext cx="864152" cy="368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0.11878</cdr:x>
      <cdr:y>0.51568</cdr:y>
    </cdr:from>
    <cdr:to>
      <cdr:x>0.22622</cdr:x>
      <cdr:y>0.61254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4902" y="1521288"/>
          <a:ext cx="936122" cy="28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4 250,7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0.34015</cdr:x>
      <cdr:y>0.10401</cdr:y>
    </cdr:from>
    <cdr:to>
      <cdr:x>0.43978</cdr:x>
      <cdr:y>0.20648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63728" y="306842"/>
          <a:ext cx="868073" cy="302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5 488,6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0.56153</cdr:x>
      <cdr:y>0.51568</cdr:y>
    </cdr:from>
    <cdr:to>
      <cdr:x>0.6607</cdr:x>
      <cdr:y>0.61718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2554" y="1521288"/>
          <a:ext cx="864065" cy="299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4 232,9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0.7829</cdr:x>
      <cdr:y>0.49147</cdr:y>
    </cdr:from>
    <cdr:to>
      <cdr:x>0.88208</cdr:x>
      <cdr:y>0.58834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821380" y="1449850"/>
          <a:ext cx="864152" cy="285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4 250,6</a:t>
          </a:r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0.77045</cdr:y>
    </cdr:from>
    <cdr:to>
      <cdr:x>0.09418</cdr:x>
      <cdr:y>0.89545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6668" y="2163660"/>
          <a:ext cx="820588" cy="351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0.05318</cdr:x>
      <cdr:y>0.21081</cdr:y>
    </cdr:from>
    <cdr:to>
      <cdr:x>0.17715</cdr:x>
      <cdr:y>0.31844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3398" y="592024"/>
          <a:ext cx="1080146" cy="30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8 196,4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0.27456</cdr:x>
      <cdr:y>0.05818</cdr:y>
    </cdr:from>
    <cdr:to>
      <cdr:x>0.38115</cdr:x>
      <cdr:y>0.16581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92224" y="163396"/>
          <a:ext cx="928716" cy="302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8 218,9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0.48773</cdr:x>
      <cdr:y>0.49063</cdr:y>
    </cdr:from>
    <cdr:to>
      <cdr:x>0.5869</cdr:x>
      <cdr:y>0.61782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9612" y="1377842"/>
          <a:ext cx="864065" cy="3571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8 153,8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0.70091</cdr:x>
      <cdr:y>0.26169</cdr:y>
    </cdr:from>
    <cdr:to>
      <cdr:x>0.80009</cdr:x>
      <cdr:y>0.36608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07000" y="734900"/>
          <a:ext cx="864153" cy="293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8 186,8</a:t>
          </a:r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0.63253</cdr:y>
    </cdr:from>
    <cdr:to>
      <cdr:x>0.09918</cdr:x>
      <cdr:y>0.75753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43008"/>
          <a:ext cx="906902" cy="225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0.07812</cdr:x>
      <cdr:y>0.1186</cdr:y>
    </cdr:from>
    <cdr:to>
      <cdr:x>0.20111</cdr:x>
      <cdr:y>0.27485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48" y="214314"/>
          <a:ext cx="1124621" cy="282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12 611,3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0.30469</cdr:x>
      <cdr:y>0.55346</cdr:y>
    </cdr:from>
    <cdr:to>
      <cdr:x>0.42085</cdr:x>
      <cdr:y>0.72013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6050" y="1000132"/>
          <a:ext cx="1062167" cy="301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1 372,2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0.53906</cdr:x>
      <cdr:y>0.55346</cdr:y>
    </cdr:from>
    <cdr:to>
      <cdr:x>0.63823</cdr:x>
      <cdr:y>0.72013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29190" y="1000132"/>
          <a:ext cx="906810" cy="301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1 106,9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0.75781</cdr:x>
      <cdr:y>0.55346</cdr:y>
    </cdr:from>
    <cdr:to>
      <cdr:x>0.85699</cdr:x>
      <cdr:y>0.72013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29454" y="1000132"/>
          <a:ext cx="906902" cy="301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1 106,9</a:t>
          </a:r>
          <a:endParaRPr lang="ru-RU" sz="16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0.00399</cdr:x>
      <cdr:y>0.75322</cdr:y>
    </cdr:from>
    <cdr:to>
      <cdr:x>0.10317</cdr:x>
      <cdr:y>0.87822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70" y="1735602"/>
          <a:ext cx="864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0.31555</cdr:x>
      <cdr:y>0.04016</cdr:y>
    </cdr:from>
    <cdr:to>
      <cdr:x>0.43171</cdr:x>
      <cdr:y>0.20683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9414" y="92528"/>
          <a:ext cx="1012098" cy="38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1 876,7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0.55333</cdr:x>
      <cdr:y>0.22617</cdr:y>
    </cdr:from>
    <cdr:to>
      <cdr:x>0.6525</cdr:x>
      <cdr:y>0.38118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1116" y="521156"/>
          <a:ext cx="864065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1 458,7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0.7747</cdr:x>
      <cdr:y>0.22617</cdr:y>
    </cdr:from>
    <cdr:to>
      <cdr:x>0.87388</cdr:x>
      <cdr:y>0.35018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49942" y="521156"/>
          <a:ext cx="864152" cy="285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1 428,6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0.03253</cdr:x>
      <cdr:y>0.51748</cdr:y>
    </cdr:from>
    <cdr:to>
      <cdr:x>0.09559</cdr:x>
      <cdr:y>0.57258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1785950"/>
          <a:ext cx="553916" cy="190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0.3125</cdr:x>
      <cdr:y>0</cdr:y>
    </cdr:from>
    <cdr:to>
      <cdr:x>0.44365</cdr:x>
      <cdr:y>0.07409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57488" y="-428628"/>
          <a:ext cx="1199236" cy="301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  <cdr:relSizeAnchor xmlns:cdr="http://schemas.openxmlformats.org/drawingml/2006/chartDrawing">
    <cdr:from>
      <cdr:x>0.57813</cdr:x>
      <cdr:y>0</cdr:y>
    </cdr:from>
    <cdr:to>
      <cdr:x>0.70313</cdr:x>
      <cdr:y>0.07018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286421" y="0"/>
          <a:ext cx="1143000" cy="325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0.63275</cdr:x>
      <cdr:y>0.25511</cdr:y>
    </cdr:from>
    <cdr:to>
      <cdr:x>0.94872</cdr:x>
      <cdr:y>0.32838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786478" y="1285884"/>
          <a:ext cx="2889551" cy="369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Аренда</a:t>
          </a:r>
          <a:r>
            <a:rPr 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земли</a:t>
          </a:r>
          <a:endParaRPr lang="ru-RU" b="1" dirty="0">
            <a:ln w="10541" cmpd="sng">
              <a:solidFill>
                <a:srgbClr val="4F81BD">
                  <a:shade val="88000"/>
                  <a:satMod val="110000"/>
                </a:srgbClr>
              </a:solidFill>
              <a:prstDash val="solid"/>
            </a:ln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0.70305</cdr:x>
      <cdr:y>0.32597</cdr:y>
    </cdr:from>
    <cdr:to>
      <cdr:x>0.98353</cdr:x>
      <cdr:y>0.39924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6429420" y="1643074"/>
          <a:ext cx="2564994" cy="3693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Аренда имущества</a:t>
          </a:r>
          <a:endParaRPr lang="ru-RU" b="1" dirty="0">
            <a:ln w="10541" cmpd="sng">
              <a:solidFill>
                <a:srgbClr val="4F81BD">
                  <a:shade val="88000"/>
                  <a:satMod val="110000"/>
                </a:srgbClr>
              </a:solidFill>
              <a:prstDash val="solid"/>
            </a:ln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0.02778</cdr:x>
      <cdr:y>0.01351</cdr:y>
    </cdr:from>
    <cdr:to>
      <cdr:x>0.30556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71438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18535,0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0.02778</cdr:x>
      <cdr:y>0.09459</cdr:y>
    </cdr:from>
    <cdr:to>
      <cdr:x>0.30556</cdr:x>
      <cdr:y>0.14865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" y="500066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15207,2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0.02778</cdr:x>
      <cdr:y>0.18919</cdr:y>
    </cdr:from>
    <cdr:to>
      <cdr:x>0.30556</cdr:x>
      <cdr:y>0.22973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438" y="1000132"/>
          <a:ext cx="714385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8153,8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0.13889</cdr:x>
      <cdr:y>0.31081</cdr:y>
    </cdr:from>
    <cdr:to>
      <cdr:x>0.38889</cdr:x>
      <cdr:y>0.35135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7190" y="1643074"/>
          <a:ext cx="642942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2498,0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0.19444</cdr:x>
      <cdr:y>0.39189</cdr:y>
    </cdr:from>
    <cdr:to>
      <cdr:x>0.44444</cdr:x>
      <cdr:y>0.43243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066" y="207170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3475,5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0.11111</cdr:x>
      <cdr:y>0.48649</cdr:y>
    </cdr:from>
    <cdr:to>
      <cdr:x>0.38888</cdr:x>
      <cdr:y>0.52703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2" y="2571768"/>
          <a:ext cx="714360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2231,9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0.36111</cdr:x>
      <cdr:y>0.56757</cdr:y>
    </cdr:from>
    <cdr:to>
      <cdr:x>0.63889</cdr:x>
      <cdr:y>0.60811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28694" y="3000396"/>
          <a:ext cx="714386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7748,8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0.08333</cdr:x>
      <cdr:y>0.64865</cdr:y>
    </cdr:from>
    <cdr:to>
      <cdr:x>0.36111</cdr:x>
      <cdr:y>0.68919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4314" y="342902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1458,7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0.11111</cdr:x>
      <cdr:y>0.74324</cdr:y>
    </cdr:from>
    <cdr:to>
      <cdr:x>0.36111</cdr:x>
      <cdr:y>0.7973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85752" y="3929090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200" b="1" dirty="0"/>
        </a:p>
      </cdr:txBody>
    </cdr:sp>
  </cdr:relSizeAnchor>
  <cdr:relSizeAnchor xmlns:cdr="http://schemas.openxmlformats.org/drawingml/2006/chartDrawing">
    <cdr:from>
      <cdr:x>0.08333</cdr:x>
      <cdr:y>0.74324</cdr:y>
    </cdr:from>
    <cdr:to>
      <cdr:x>0.33333</cdr:x>
      <cdr:y>0.7973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4314" y="3929090"/>
          <a:ext cx="642942" cy="28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1106,9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0.02778</cdr:x>
      <cdr:y>0.82432</cdr:y>
    </cdr:from>
    <cdr:to>
      <cdr:x>0.27778</cdr:x>
      <cdr:y>0.86486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1438" y="4357718"/>
          <a:ext cx="642942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383,8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0.05556</cdr:x>
      <cdr:y>0.91892</cdr:y>
    </cdr:from>
    <cdr:to>
      <cdr:x>0.27778</cdr:x>
      <cdr:y>0.95946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2876" y="4857784"/>
          <a:ext cx="571499" cy="21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190,0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0.0137</cdr:y>
    </cdr:from>
    <cdr:to>
      <cdr:x>0.36364</cdr:x>
      <cdr:y>0.05479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143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18933,3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0.0303</cdr:x>
      <cdr:y>0.09589</cdr:y>
    </cdr:from>
    <cdr:to>
      <cdr:x>0.33333</cdr:x>
      <cdr:y>0.13699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" y="500066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15246,4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0.0303</cdr:x>
      <cdr:y>0.19178</cdr:y>
    </cdr:from>
    <cdr:to>
      <cdr:x>0.30303</cdr:x>
      <cdr:y>0.24658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438" y="1000132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8186,8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0.0303</cdr:x>
      <cdr:y>0.31507</cdr:y>
    </cdr:from>
    <cdr:to>
      <cdr:x>0.33333</cdr:x>
      <cdr:y>0.35616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438" y="1643074"/>
          <a:ext cx="714379" cy="21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810,0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0.18182</cdr:x>
      <cdr:y>0.39726</cdr:y>
    </cdr:from>
    <cdr:to>
      <cdr:x>0.48485</cdr:x>
      <cdr:y>0.43836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2071702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3435,5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0.21212</cdr:x>
      <cdr:y>0.49315</cdr:y>
    </cdr:from>
    <cdr:to>
      <cdr:x>0.54545</cdr:x>
      <cdr:y>0.53425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6" y="2571768"/>
          <a:ext cx="785810" cy="21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4146,1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0.66667</cdr:x>
      <cdr:y>0.57534</cdr:y>
    </cdr:from>
    <cdr:to>
      <cdr:x>1</cdr:x>
      <cdr:y>0.61644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14488" y="3000396"/>
          <a:ext cx="785810" cy="21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14817,1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0.09091</cdr:x>
      <cdr:y>0.65753</cdr:y>
    </cdr:from>
    <cdr:to>
      <cdr:x>0.39394</cdr:x>
      <cdr:y>0.72603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4314" y="3429024"/>
          <a:ext cx="714380" cy="357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1428,6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0.06061</cdr:x>
      <cdr:y>0.75342</cdr:y>
    </cdr:from>
    <cdr:to>
      <cdr:x>0.33334</cdr:x>
      <cdr:y>0.79452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2876" y="3929090"/>
          <a:ext cx="642948" cy="21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1106,9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0.06061</cdr:x>
      <cdr:y>0.83562</cdr:y>
    </cdr:from>
    <cdr:to>
      <cdr:x>0.30303</cdr:x>
      <cdr:y>0.87671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2876" y="435771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383,8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0.09091</cdr:x>
      <cdr:y>0.82466</cdr:y>
    </cdr:from>
    <cdr:to>
      <cdr:x>0.47879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14314" y="49292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0.06061</cdr:x>
      <cdr:y>0.93151</cdr:y>
    </cdr:from>
    <cdr:to>
      <cdr:x>0.30303</cdr:x>
      <cdr:y>0.9726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2876" y="4857784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200,0</a:t>
          </a:r>
          <a:endParaRPr lang="ru-RU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0.5758</cdr:y>
    </cdr:from>
    <cdr:to>
      <cdr:x>0.09918</cdr:x>
      <cdr:y>0.7008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57256"/>
          <a:ext cx="864152" cy="186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0.2852</cdr:x>
      <cdr:y>0.23714</cdr:y>
    </cdr:from>
    <cdr:to>
      <cdr:x>0.4009</cdr:x>
      <cdr:y>0.4038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84940" y="40981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0.07379</cdr:x>
      <cdr:y>0.26316</cdr:y>
    </cdr:from>
    <cdr:to>
      <cdr:x>0.19776</cdr:x>
      <cdr:y>0.42983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42942" y="357190"/>
          <a:ext cx="1080147" cy="22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15 588,4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0.27877</cdr:x>
      <cdr:y>0.05263</cdr:y>
    </cdr:from>
    <cdr:to>
      <cdr:x>0.40274</cdr:x>
      <cdr:y>0.2193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28892" y="71438"/>
          <a:ext cx="1080147" cy="22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18 445,7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0.48374</cdr:x>
      <cdr:y>0.05263</cdr:y>
    </cdr:from>
    <cdr:to>
      <cdr:x>0.60771</cdr:x>
      <cdr:y>0.20819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214842" y="71438"/>
          <a:ext cx="1080147" cy="211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18 535,1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0.69692</cdr:x>
      <cdr:y>0.05263</cdr:y>
    </cdr:from>
    <cdr:to>
      <cdr:x>0.82089</cdr:x>
      <cdr:y>0.20819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072230" y="71438"/>
          <a:ext cx="1080146" cy="211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18 933,3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0.625</cdr:y>
    </cdr:from>
    <cdr:to>
      <cdr:x>0.09918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1438" y="1428760"/>
          <a:ext cx="8641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0.08199</cdr:x>
      <cdr:y>0.5625</cdr:y>
    </cdr:from>
    <cdr:to>
      <cdr:x>0.18038</cdr:x>
      <cdr:y>0.6964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" y="1285884"/>
          <a:ext cx="857269" cy="306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1 658,6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0.33195</cdr:x>
      <cdr:y>0.69556</cdr:y>
    </cdr:from>
    <cdr:to>
      <cdr:x>0.42214</cdr:x>
      <cdr:y>0.84767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92290" y="1953336"/>
          <a:ext cx="785823" cy="42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endParaRPr lang="ru-RU" sz="1600" b="1" dirty="0" smtClean="0"/>
        </a:p>
      </cdr:txBody>
    </cdr:sp>
  </cdr:relSizeAnchor>
  <cdr:relSizeAnchor xmlns:cdr="http://schemas.openxmlformats.org/drawingml/2006/chartDrawing">
    <cdr:from>
      <cdr:x>0.55753</cdr:x>
      <cdr:y>0.46875</cdr:y>
    </cdr:from>
    <cdr:to>
      <cdr:x>0.67232</cdr:x>
      <cdr:y>0.60264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57784" y="1071570"/>
          <a:ext cx="1000162" cy="306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7 748,8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0.79531</cdr:x>
      <cdr:y>0.25</cdr:y>
    </cdr:from>
    <cdr:to>
      <cdr:x>0.91009</cdr:x>
      <cdr:y>0.3782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9486" y="571504"/>
          <a:ext cx="1000074" cy="293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14 817,1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0.31156</cdr:x>
      <cdr:y>0.5625</cdr:y>
    </cdr:from>
    <cdr:to>
      <cdr:x>0.42635</cdr:x>
      <cdr:y>0.69639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14644" y="1285884"/>
          <a:ext cx="1000161" cy="306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1 950,0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0.01219</cdr:x>
      <cdr:y>0.74602</cdr:y>
    </cdr:from>
    <cdr:to>
      <cdr:x>0.11137</cdr:x>
      <cdr:y>0.87102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208" y="1665304"/>
          <a:ext cx="864153" cy="279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0.10238</cdr:x>
      <cdr:y>0.22292</cdr:y>
    </cdr:from>
    <cdr:to>
      <cdr:x>0.20982</cdr:x>
      <cdr:y>0.38959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2026" y="450858"/>
          <a:ext cx="936121" cy="337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5 921,6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0.30736</cdr:x>
      <cdr:y>0.22292</cdr:y>
    </cdr:from>
    <cdr:to>
      <cdr:x>0.41479</cdr:x>
      <cdr:y>0.38959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77976" y="450858"/>
          <a:ext cx="936034" cy="337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5 897,0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0.51233</cdr:x>
      <cdr:y>0.57614</cdr:y>
    </cdr:from>
    <cdr:to>
      <cdr:x>0.61976</cdr:x>
      <cdr:y>0.7428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63926" y="1165238"/>
          <a:ext cx="936034" cy="33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2 498,0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0.72551</cdr:x>
      <cdr:y>0.61146</cdr:y>
    </cdr:from>
    <cdr:to>
      <cdr:x>0.83295</cdr:x>
      <cdr:y>0.77813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21314" y="1236676"/>
          <a:ext cx="936122" cy="337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810,0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0.02859</cdr:x>
      <cdr:y>0.63226</cdr:y>
    </cdr:from>
    <cdr:to>
      <cdr:x>0.12777</cdr:x>
      <cdr:y>0.75726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084" y="1092660"/>
          <a:ext cx="86415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Тыс</a:t>
          </a:r>
          <a:r>
            <a:rPr lang="ru-RU" sz="1100" b="1" dirty="0" smtClean="0"/>
            <a:t>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0.11479</cdr:x>
      <cdr:y>0.28936</cdr:y>
    </cdr:from>
    <cdr:to>
      <cdr:x>0.22222</cdr:x>
      <cdr:y>0.46327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500066"/>
          <a:ext cx="936034" cy="30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3 848,6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0.31156</cdr:x>
      <cdr:y>0.20668</cdr:y>
    </cdr:from>
    <cdr:to>
      <cdr:x>0.419</cdr:x>
      <cdr:y>0.38059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14644" y="357190"/>
          <a:ext cx="936122" cy="30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4 444,8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0.50834</cdr:x>
      <cdr:y>0.33069</cdr:y>
    </cdr:from>
    <cdr:to>
      <cdr:x>0.61578</cdr:x>
      <cdr:y>0.5046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29156" y="571504"/>
          <a:ext cx="936122" cy="30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3 475,5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0.71332</cdr:x>
      <cdr:y>0.33069</cdr:y>
    </cdr:from>
    <cdr:to>
      <cdr:x>0.82076</cdr:x>
      <cdr:y>0.50461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15106" y="571504"/>
          <a:ext cx="936121" cy="30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3 435,5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FFAE4-569C-434D-83DF-493AF9829E7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62B1-4CC2-4116-A226-EAFDCA7C6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2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165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2050" y="103188"/>
            <a:ext cx="4575175" cy="3432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2531" y="3371714"/>
            <a:ext cx="6538232" cy="5668025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71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04" y="305405"/>
            <a:ext cx="7546338" cy="14317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104" y="1980596"/>
            <a:ext cx="7546338" cy="411540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720D-D6CD-4D63-B1D0-E1FFDB24D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04" y="305405"/>
            <a:ext cx="7546338" cy="14317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104" y="1980596"/>
            <a:ext cx="7546338" cy="411540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2A40-2E9C-4D31-91B8-8229063F5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EC4B1-6E2A-418C-95B0-77386E622C4E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7E33-0EDC-401C-9D4F-9E8FCC517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diagramData" Target="../diagrams/data2.xml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13.xml"/><Relationship Id="rId1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11" Type="http://schemas.openxmlformats.org/officeDocument/2006/relationships/image" Target="../media/image6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11" Type="http://schemas.openxmlformats.org/officeDocument/2006/relationships/image" Target="../media/image69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11" Type="http://schemas.openxmlformats.org/officeDocument/2006/relationships/image" Target="../media/image79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7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1.png"/><Relationship Id="rId12" Type="http://schemas.microsoft.com/office/2007/relationships/diagramDrawing" Target="../diagrams/drawing9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11" Type="http://schemas.openxmlformats.org/officeDocument/2006/relationships/image" Target="../media/image8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8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11" Type="http://schemas.openxmlformats.org/officeDocument/2006/relationships/image" Target="../media/image90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8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8.png"/><Relationship Id="rId14" Type="http://schemas.microsoft.com/office/2007/relationships/diagramDrawing" Target="../diagrams/drawing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11" Type="http://schemas.openxmlformats.org/officeDocument/2006/relationships/image" Target="../media/image97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96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5.jpeg"/><Relationship Id="rId14" Type="http://schemas.microsoft.com/office/2007/relationships/diagramDrawing" Target="../diagrams/drawin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0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0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0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microsoft.com/office/2007/relationships/diagramDrawing" Target="../diagrams/drawing15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11" Type="http://schemas.openxmlformats.org/officeDocument/2006/relationships/image" Target="../media/image108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07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2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13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3.xml"/><Relationship Id="rId11" Type="http://schemas.openxmlformats.org/officeDocument/2006/relationships/image" Target="../media/image118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17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16.jpeg"/><Relationship Id="rId14" Type="http://schemas.microsoft.com/office/2007/relationships/diagramDrawing" Target="../diagrams/drawing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2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4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24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Нытвенское ГП-2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52"/>
            <a:ext cx="390525" cy="133350"/>
          </a:xfrm>
          <a:prstGeom prst="rect">
            <a:avLst/>
          </a:prstGeom>
          <a:noFill/>
        </p:spPr>
      </p:pic>
      <p:pic>
        <p:nvPicPr>
          <p:cNvPr id="5" name="Picture 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839200" cy="2609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Пояснительная записка</a:t>
            </a:r>
            <a:br>
              <a:rPr lang="ru-RU" sz="4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 проекту решения Думы Нытвенского городского поселения</a:t>
            </a:r>
            <a:endParaRPr lang="ru-RU" sz="4000" b="1" i="1" dirty="0">
              <a:solidFill>
                <a:srgbClr val="0066FF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643314"/>
            <a:ext cx="8839200" cy="2590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«О бюджете Нытвенского городского поселения на 2019 год и на плановый период 2020 и 2021 годов»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endParaRPr lang="ru-RU" sz="4000" dirty="0"/>
          </a:p>
        </p:txBody>
      </p:sp>
      <p:pic>
        <p:nvPicPr>
          <p:cNvPr id="8" name="Рисунок 7" descr="p1_2074993_c91833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339" y="5214950"/>
            <a:ext cx="1564661" cy="150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Акцизы, тыс. руб.</a:t>
            </a:r>
            <a:endParaRPr lang="ru-RU" sz="32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graphicFrame>
        <p:nvGraphicFramePr>
          <p:cNvPr id="5122" name="Диаграмма 4"/>
          <p:cNvGraphicFramePr>
            <a:graphicFrameLocks noGrp="1"/>
          </p:cNvGraphicFramePr>
          <p:nvPr>
            <p:ph type="chart" idx="4294967295"/>
          </p:nvPr>
        </p:nvGraphicFramePr>
        <p:xfrm>
          <a:off x="115888" y="928688"/>
          <a:ext cx="9005887" cy="5500687"/>
        </p:xfrm>
        <a:graphic>
          <a:graphicData uri="http://schemas.openxmlformats.org/presentationml/2006/ole">
            <p:oleObj spid="_x0000_s31746" name="Worksheet" r:id="rId3" imgW="8829759" imgH="5238845" progId="Excel.Sheet.8">
              <p:embed/>
            </p:oleObj>
          </a:graphicData>
        </a:graphic>
      </p:graphicFrame>
      <p:pic>
        <p:nvPicPr>
          <p:cNvPr id="5" name="Рисунок 4" descr="0_6f44e_e37eea15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6698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4"/>
          <p:cNvGraphicFramePr>
            <a:graphicFrameLocks noGrp="1"/>
          </p:cNvGraphicFramePr>
          <p:nvPr>
            <p:ph type="chart" idx="4294967295"/>
          </p:nvPr>
        </p:nvGraphicFramePr>
        <p:xfrm>
          <a:off x="144463" y="1266825"/>
          <a:ext cx="8805862" cy="5267325"/>
        </p:xfrm>
        <a:graphic>
          <a:graphicData uri="http://schemas.openxmlformats.org/presentationml/2006/ole">
            <p:oleObj spid="_x0000_s2050" name="Worksheet" r:id="rId3" imgW="8391441" imgH="5019727" progId="Excel.Sheet.8">
              <p:embed/>
            </p:oleObj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357158" y="142852"/>
            <a:ext cx="8329642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Налог на имущество физических лиц,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тыс. руб.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1498010005742364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332656"/>
            <a:ext cx="1959095" cy="170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3175" y="1143000"/>
          <a:ext cx="9140825" cy="5448300"/>
        </p:xfrm>
        <a:graphic>
          <a:graphicData uri="http://schemas.openxmlformats.org/presentationml/2006/ole">
            <p:oleObj spid="_x0000_s4098" name="Worksheet" r:id="rId3" imgW="7810433" imgH="4581490" progId="Excel.Sheet.8">
              <p:embed/>
            </p:oleObj>
          </a:graphicData>
        </a:graphic>
      </p:graphicFrame>
      <p:pic>
        <p:nvPicPr>
          <p:cNvPr id="5" name="Рисунок 4" descr="2ee4c9468a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0"/>
            <a:ext cx="1928826" cy="144661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14282" y="0"/>
            <a:ext cx="8329642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Транспортный налог,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тыс. руб.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142844" y="1143000"/>
          <a:ext cx="9001156" cy="5500710"/>
        </p:xfrm>
        <a:graphic>
          <a:graphicData uri="http://schemas.openxmlformats.org/presentationml/2006/ole">
            <p:oleObj spid="_x0000_s3074" name="Worksheet" r:id="rId3" imgW="7820143" imgH="5534155" progId="Excel.Sheet.8">
              <p:embed/>
            </p:oleObj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" y="346076"/>
            <a:ext cx="8329642" cy="5825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Земельный налог, </a:t>
            </a:r>
            <a:b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тыс. руб.</a:t>
            </a:r>
            <a:endParaRPr lang="ru-RU" sz="32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pic>
        <p:nvPicPr>
          <p:cNvPr id="5" name="Рисунок 4" descr="stroitelnie_raboti-300x2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42852"/>
            <a:ext cx="1944216" cy="1905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233363" y="1096963"/>
          <a:ext cx="8783637" cy="5395912"/>
        </p:xfrm>
        <a:graphic>
          <a:graphicData uri="http://schemas.openxmlformats.org/presentationml/2006/ole">
            <p:oleObj spid="_x0000_s5122" name="Worksheet" r:id="rId3" imgW="8372559" imgH="5143470" progId="Excel.Sheet.8">
              <p:embed/>
            </p:oleObj>
          </a:graphicData>
        </a:graphic>
      </p:graphicFrame>
      <p:pic>
        <p:nvPicPr>
          <p:cNvPr id="5" name="Рисунок 4" descr="pa7d3mi-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00042"/>
            <a:ext cx="1928794" cy="1928794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Арендная плата за земельные участки,</a:t>
            </a:r>
            <a:b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 тыс. руб.</a:t>
            </a:r>
            <a:endParaRPr lang="ru-RU" sz="28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147638" y="1266825"/>
          <a:ext cx="8996362" cy="5038725"/>
        </p:xfrm>
        <a:graphic>
          <a:graphicData uri="http://schemas.openxmlformats.org/presentationml/2006/ole">
            <p:oleObj spid="_x0000_s6146" name="Worksheet" r:id="rId3" imgW="7858176" imgH="4543394" progId="Excel.Sheet.8">
              <p:embed/>
            </p:oleObj>
          </a:graphicData>
        </a:graphic>
      </p:graphicFrame>
      <p:pic>
        <p:nvPicPr>
          <p:cNvPr id="5" name="Рисунок 4" descr="0000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488" y="285728"/>
            <a:ext cx="1714512" cy="1500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Доходы от сдачи в аренду имущества, тыс. руб.</a:t>
            </a:r>
            <a:endParaRPr lang="ru-RU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4"/>
          <p:cNvGraphicFramePr>
            <a:graphicFrameLocks noGrp="1"/>
          </p:cNvGraphicFramePr>
          <p:nvPr/>
        </p:nvGraphicFramePr>
        <p:xfrm>
          <a:off x="142844" y="714356"/>
          <a:ext cx="8867688" cy="60587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68153"/>
                <a:gridCol w="913968"/>
                <a:gridCol w="913968"/>
                <a:gridCol w="913968"/>
                <a:gridCol w="900376"/>
                <a:gridCol w="857255"/>
              </a:tblGrid>
              <a:tr h="116868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9" marR="84629" marT="44559" marB="44559" anchor="ctr" horzOverflow="overflow"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Georgia" pitchFamily="18" charset="0"/>
                        </a:rPr>
                        <a:t>Доходы</a:t>
                      </a:r>
                      <a:r>
                        <a:rPr lang="ru-RU" sz="1000" baseline="0" dirty="0" smtClean="0">
                          <a:latin typeface="Georgia" pitchFamily="18" charset="0"/>
                        </a:rPr>
                        <a:t> бюджета, тыс.руб.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99738">
                <a:tc vMerge="1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1744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 в т.ч: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21452,4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13102,3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65,6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15830,0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20992,3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из краевого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5590,0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455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5139,3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12683,7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246,8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11115,0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9885,5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45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городских поселений на поддержку мер по обеспечению сбалансированности бюджетов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1472,5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городских поселений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7662,1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городских поселений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415,9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56,6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13,6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56,6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56,6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674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городских поселений на выполнение передаваемых полномочий субъектов Российской Федерации: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61,8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362,0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585,8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354,3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354,3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45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составление протоколов об административных правонарушениях, иные задачи по направлению "Общественная безопасность»;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9,4</a:t>
                      </a:r>
                      <a:endParaRPr lang="ru-RU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101,1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70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 организация деятельности административных комиссий;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43,7</a:t>
                      </a:r>
                      <a:endParaRPr lang="ru-RU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43,8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100,2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43,8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43,8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осуществление полномочий по страхованию граждан Российской Федерации, участвующих в деятельности дружин охраны общественного порядка на территории Пермского края;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45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специалистов, работающих и проживающих в сельской местности по оплате жилого помещения и коммунальных услуг;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7,7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7,7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89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отлову безнадзорных животных, их транспортировки, учету и регистрации, содержанию, лечению, кастрации (стерилизации), эвтаназии, утилизации; 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283,5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283,5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283,5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89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администрирование государственных полномочий по организации проведения мероприятий по отлову безнадзорных животных, их транспортировка, учету и регистрации, содержания, лечению, кастрации (стерилизации), эвтаназии, утилизации;</a:t>
                      </a: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17,5</a:t>
                      </a:r>
                      <a:endParaRPr lang="ru-RU" sz="12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94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988,9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4304,1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10695,9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45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поселений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126,6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14348" y="44430"/>
            <a:ext cx="7772400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Безвозмездные поступления бюджета Нытвенского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85804" y="14270"/>
            <a:ext cx="8229600" cy="914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22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Дотации бюджетам поселений на выравнивание бюджетной обеспеченности, тыс. руб.</a:t>
            </a: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76325"/>
          <a:ext cx="9048750" cy="5513388"/>
        </p:xfrm>
        <a:graphic>
          <a:graphicData uri="http://schemas.openxmlformats.org/presentationml/2006/ole">
            <p:oleObj spid="_x0000_s43010" name="Worksheet" r:id="rId3" imgW="7877057" imgH="4876800" progId="Excel.Sheet.8">
              <p:embed/>
            </p:oleObj>
          </a:graphicData>
        </a:graphic>
      </p:graphicFrame>
      <p:pic>
        <p:nvPicPr>
          <p:cNvPr id="4" name="Рисунок 3" descr="307c42324bdd5fc116f8efb4eaa9346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000108"/>
            <a:ext cx="2143108" cy="160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4"/>
          <p:cNvGrpSpPr/>
          <p:nvPr/>
        </p:nvGrpSpPr>
        <p:grpSpPr>
          <a:xfrm>
            <a:off x="357158" y="714356"/>
            <a:ext cx="8567836" cy="571505"/>
            <a:chOff x="468660" y="873024"/>
            <a:chExt cx="8567836" cy="606179"/>
          </a:xfrm>
        </p:grpSpPr>
        <p:sp>
          <p:nvSpPr>
            <p:cNvPr id="19" name="Полилиния 18"/>
            <p:cNvSpPr/>
            <p:nvPr/>
          </p:nvSpPr>
          <p:spPr>
            <a:xfrm>
              <a:off x="468660" y="906064"/>
              <a:ext cx="8567836" cy="573139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kern="1200" dirty="0" smtClean="0">
                <a:latin typeface="+mj-lt"/>
                <a:cs typeface="Times New Roman" pitchFamily="18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dirty="0">
                <a:latin typeface="+mj-lt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smtClean="0">
                  <a:latin typeface="+mj-lt"/>
                  <a:cs typeface="Times New Roman" pitchFamily="18" charset="0"/>
                </a:rPr>
                <a:t>Повышение эффективности бюджетных расходов на 2019-2021 г.</a:t>
              </a:r>
              <a:r>
                <a:rPr lang="ru-RU" sz="1600" kern="1200" dirty="0" smtClean="0">
                  <a:latin typeface="+mj-lt"/>
                  <a:cs typeface="Times New Roman" pitchFamily="18" charset="0"/>
                </a:rPr>
                <a:t>;</a:t>
              </a:r>
            </a:p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68660" y="873024"/>
              <a:ext cx="1309268" cy="573139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Полилиния 22"/>
          <p:cNvSpPr/>
          <p:nvPr/>
        </p:nvSpPr>
        <p:spPr>
          <a:xfrm>
            <a:off x="357158" y="2214554"/>
            <a:ext cx="8567836" cy="714380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  <a:cs typeface="Times New Roman" pitchFamily="18" charset="0"/>
              </a:rPr>
              <a:t>Обеспечение адресной реализации мероприятий на территории Нытвенского городского поселения</a:t>
            </a:r>
            <a:r>
              <a:rPr lang="ru-RU" sz="1600" kern="1200" dirty="0" smtClean="0">
                <a:latin typeface="+mj-lt"/>
                <a:cs typeface="Times New Roman" pitchFamily="18" charset="0"/>
              </a:rPr>
              <a:t>;</a:t>
            </a:r>
            <a:endParaRPr lang="ru-RU" sz="1600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61882" y="3071810"/>
            <a:ext cx="8567836" cy="720080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  <a:ea typeface="Times New Roman"/>
                <a:cs typeface="Times New Roman" panose="02020603050405020304" pitchFamily="18" charset="0"/>
              </a:rPr>
              <a:t>Индексация окладов работников муниципальных бюджетных учреждений на 4,1 % (планируемый уровень инфляции в 2019 году)</a:t>
            </a:r>
            <a:r>
              <a:rPr lang="ru-RU" sz="1600" dirty="0" smtClean="0">
                <a:latin typeface="+mj-lt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18135" y="3929066"/>
            <a:ext cx="8611583" cy="648072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  <a:cs typeface="Times New Roman" panose="02020603050405020304" pitchFamily="18" charset="0"/>
              </a:rPr>
              <a:t>Доплаты низкооплачиваемым работникам до МРОТ в Пермском крае (12972,0руб.);</a:t>
            </a:r>
            <a:endParaRPr lang="ru-RU" sz="1600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85720" y="4714884"/>
            <a:ext cx="8622654" cy="1214446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  <a:ea typeface="Times New Roman"/>
                <a:cs typeface="Times New Roman" panose="02020603050405020304" pitchFamily="18" charset="0"/>
              </a:rPr>
              <a:t>Планирование расходов на оплату коммунальных услуг исходя из среднего потребления за 2016 – 2018 годы, тарифов утвержденных РСТ на 2019 – 2021  годы по </a:t>
            </a:r>
            <a:r>
              <a:rPr lang="ru-RU" sz="1600" kern="1200" dirty="0" err="1" smtClean="0">
                <a:latin typeface="+mj-lt"/>
                <a:ea typeface="Times New Roman"/>
                <a:cs typeface="Times New Roman" panose="02020603050405020304" pitchFamily="18" charset="0"/>
              </a:rPr>
              <a:t>теплоэнергии</a:t>
            </a:r>
            <a:r>
              <a:rPr lang="ru-RU" sz="1600" kern="1200" dirty="0" smtClean="0">
                <a:latin typeface="+mj-lt"/>
                <a:ea typeface="Times New Roman"/>
                <a:cs typeface="Times New Roman" panose="02020603050405020304" pitchFamily="18" charset="0"/>
              </a:rPr>
              <a:t>, водоснабжению, водоотведению. По электроэнергии – с учетом средневзвешенных тарифов в 2018 году с применением индекса – дефлятора цен – 105 % ежегодно;</a:t>
            </a:r>
            <a:endParaRPr lang="ru-RU" sz="1600" kern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61882" y="1428736"/>
            <a:ext cx="8567836" cy="642942"/>
          </a:xfrm>
          <a:custGeom>
            <a:avLst/>
            <a:gdLst>
              <a:gd name="connsiteX0" fmla="*/ 0 w 8567836"/>
              <a:gd name="connsiteY0" fmla="*/ 63767 h 637674"/>
              <a:gd name="connsiteX1" fmla="*/ 63767 w 8567836"/>
              <a:gd name="connsiteY1" fmla="*/ 0 h 637674"/>
              <a:gd name="connsiteX2" fmla="*/ 8504069 w 8567836"/>
              <a:gd name="connsiteY2" fmla="*/ 0 h 637674"/>
              <a:gd name="connsiteX3" fmla="*/ 8567836 w 8567836"/>
              <a:gd name="connsiteY3" fmla="*/ 63767 h 637674"/>
              <a:gd name="connsiteX4" fmla="*/ 8567836 w 8567836"/>
              <a:gd name="connsiteY4" fmla="*/ 573907 h 637674"/>
              <a:gd name="connsiteX5" fmla="*/ 8504069 w 8567836"/>
              <a:gd name="connsiteY5" fmla="*/ 637674 h 637674"/>
              <a:gd name="connsiteX6" fmla="*/ 63767 w 8567836"/>
              <a:gd name="connsiteY6" fmla="*/ 637674 h 637674"/>
              <a:gd name="connsiteX7" fmla="*/ 0 w 8567836"/>
              <a:gd name="connsiteY7" fmla="*/ 573907 h 637674"/>
              <a:gd name="connsiteX8" fmla="*/ 0 w 8567836"/>
              <a:gd name="connsiteY8" fmla="*/ 63767 h 63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637674">
                <a:moveTo>
                  <a:pt x="0" y="63767"/>
                </a:moveTo>
                <a:cubicBezTo>
                  <a:pt x="0" y="28549"/>
                  <a:pt x="28549" y="0"/>
                  <a:pt x="63767" y="0"/>
                </a:cubicBezTo>
                <a:lnTo>
                  <a:pt x="8504069" y="0"/>
                </a:lnTo>
                <a:cubicBezTo>
                  <a:pt x="8539287" y="0"/>
                  <a:pt x="8567836" y="28549"/>
                  <a:pt x="8567836" y="63767"/>
                </a:cubicBezTo>
                <a:lnTo>
                  <a:pt x="8567836" y="573907"/>
                </a:lnTo>
                <a:cubicBezTo>
                  <a:pt x="8567836" y="609125"/>
                  <a:pt x="8539287" y="637674"/>
                  <a:pt x="8504069" y="637674"/>
                </a:cubicBezTo>
                <a:lnTo>
                  <a:pt x="63767" y="637674"/>
                </a:lnTo>
                <a:cubicBezTo>
                  <a:pt x="28549" y="637674"/>
                  <a:pt x="0" y="609125"/>
                  <a:pt x="0" y="573907"/>
                </a:cubicBezTo>
                <a:lnTo>
                  <a:pt x="0" y="63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 smtClean="0">
              <a:latin typeface="+mj-lt"/>
              <a:cs typeface="Times New Roman" pitchFamily="18" charset="0"/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  <a:cs typeface="Times New Roman" pitchFamily="18" charset="0"/>
              </a:rPr>
              <a:t>Финансовое обеспечение инвестиционных объектов, начатых в предыдущем бюджетном цикле;</a:t>
            </a:r>
            <a:endParaRPr lang="ru-RU" sz="1600" kern="1200" dirty="0">
              <a:latin typeface="+mj-lt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285720" y="6072206"/>
            <a:ext cx="8639844" cy="695000"/>
          </a:xfrm>
          <a:custGeom>
            <a:avLst/>
            <a:gdLst>
              <a:gd name="connsiteX0" fmla="*/ 0 w 8567836"/>
              <a:gd name="connsiteY0" fmla="*/ 37432 h 374317"/>
              <a:gd name="connsiteX1" fmla="*/ 37432 w 8567836"/>
              <a:gd name="connsiteY1" fmla="*/ 0 h 374317"/>
              <a:gd name="connsiteX2" fmla="*/ 8530404 w 8567836"/>
              <a:gd name="connsiteY2" fmla="*/ 0 h 374317"/>
              <a:gd name="connsiteX3" fmla="*/ 8567836 w 8567836"/>
              <a:gd name="connsiteY3" fmla="*/ 37432 h 374317"/>
              <a:gd name="connsiteX4" fmla="*/ 8567836 w 8567836"/>
              <a:gd name="connsiteY4" fmla="*/ 336885 h 374317"/>
              <a:gd name="connsiteX5" fmla="*/ 8530404 w 8567836"/>
              <a:gd name="connsiteY5" fmla="*/ 374317 h 374317"/>
              <a:gd name="connsiteX6" fmla="*/ 37432 w 8567836"/>
              <a:gd name="connsiteY6" fmla="*/ 374317 h 374317"/>
              <a:gd name="connsiteX7" fmla="*/ 0 w 8567836"/>
              <a:gd name="connsiteY7" fmla="*/ 336885 h 374317"/>
              <a:gd name="connsiteX8" fmla="*/ 0 w 8567836"/>
              <a:gd name="connsiteY8" fmla="*/ 37432 h 3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374317">
                <a:moveTo>
                  <a:pt x="0" y="37432"/>
                </a:moveTo>
                <a:cubicBezTo>
                  <a:pt x="0" y="16759"/>
                  <a:pt x="16759" y="0"/>
                  <a:pt x="37432" y="0"/>
                </a:cubicBezTo>
                <a:lnTo>
                  <a:pt x="8530404" y="0"/>
                </a:lnTo>
                <a:cubicBezTo>
                  <a:pt x="8551077" y="0"/>
                  <a:pt x="8567836" y="16759"/>
                  <a:pt x="8567836" y="37432"/>
                </a:cubicBezTo>
                <a:lnTo>
                  <a:pt x="8567836" y="336885"/>
                </a:lnTo>
                <a:cubicBezTo>
                  <a:pt x="8567836" y="357558"/>
                  <a:pt x="8551077" y="374317"/>
                  <a:pt x="8530404" y="374317"/>
                </a:cubicBezTo>
                <a:lnTo>
                  <a:pt x="37432" y="374317"/>
                </a:lnTo>
                <a:cubicBezTo>
                  <a:pt x="16759" y="374317"/>
                  <a:pt x="0" y="357558"/>
                  <a:pt x="0" y="336885"/>
                </a:cubicBezTo>
                <a:lnTo>
                  <a:pt x="0" y="37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Планирование материальных и текущих расходов на уровне 2018 года, без применения индексов – дефляторов, кроме услуг связи и ГСМ.</a:t>
            </a:r>
            <a:endParaRPr lang="ru-RU" sz="1600" kern="1200" dirty="0" smtClean="0">
              <a:latin typeface="+mj-lt"/>
              <a:cs typeface="Times New Roman" pitchFamily="18" charset="0"/>
            </a:endParaRPr>
          </a:p>
          <a:p>
            <a:pPr lvl="0" algn="l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 descr="150416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13228"/>
            <a:ext cx="1285884" cy="715706"/>
          </a:xfrm>
          <a:prstGeom prst="roundRect">
            <a:avLst>
              <a:gd name="adj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Рисунок 33" descr="investicyonnyj_pro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736"/>
            <a:ext cx="1285884" cy="672358"/>
          </a:xfrm>
          <a:prstGeom prst="roundRect">
            <a:avLst>
              <a:gd name="adj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 descr="zarop_p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071810"/>
            <a:ext cx="1214446" cy="714379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 descr="news_45_9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929066"/>
            <a:ext cx="1244559" cy="642942"/>
          </a:xfrm>
          <a:prstGeom prst="roundRect">
            <a:avLst>
              <a:gd name="adj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 descr="55b521acca96cc02e00657b5b133734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714884"/>
            <a:ext cx="1285886" cy="1214446"/>
          </a:xfrm>
          <a:prstGeom prst="roundRect">
            <a:avLst>
              <a:gd name="adj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6071681"/>
            <a:ext cx="1214446" cy="714905"/>
          </a:xfrm>
          <a:prstGeom prst="roundRect">
            <a:avLst>
              <a:gd name="adj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28596" y="142852"/>
            <a:ext cx="8458200" cy="7143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Основные подходы к формированию расходов бюджета Нытвенского городского поселения на 2016-2021 годы</a:t>
            </a:r>
            <a:r>
              <a:rPr lang="ru-RU" sz="1800" b="1" i="1" dirty="0" smtClean="0">
                <a:latin typeface="Georgia" pitchFamily="18" charset="0"/>
                <a:cs typeface="Times New Roman" pitchFamily="18" charset="0"/>
              </a:rPr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639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500042"/>
          </a:xfrm>
          <a:noFill/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</a:rPr>
              <a:t>Балансировка бюджета Нытвенского </a:t>
            </a:r>
            <a:br>
              <a:rPr lang="ru-RU" sz="2800" b="1" i="1" dirty="0" smtClean="0">
                <a:solidFill>
                  <a:srgbClr val="0066FF"/>
                </a:solidFill>
              </a:rPr>
            </a:br>
            <a:r>
              <a:rPr lang="ru-RU" sz="2800" b="1" i="1" dirty="0" smtClean="0">
                <a:solidFill>
                  <a:srgbClr val="0066FF"/>
                </a:solidFill>
              </a:rPr>
              <a:t>городского поселения</a:t>
            </a:r>
            <a:endParaRPr lang="ru-RU" sz="2800" b="1" i="1" dirty="0">
              <a:solidFill>
                <a:srgbClr val="0066FF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394067" y="3035297"/>
            <a:ext cx="3786214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596" y="107154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млн. руб.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157161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ДОХОДЫ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5720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5720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71604" y="100010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2016 год</a:t>
            </a:r>
          </a:p>
          <a:p>
            <a:pPr algn="ctr"/>
            <a:r>
              <a:rPr lang="ru-RU" sz="1600" dirty="0" smtClean="0"/>
              <a:t>факт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786050" y="100010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2017 год</a:t>
            </a:r>
          </a:p>
          <a:p>
            <a:pPr algn="ctr"/>
            <a:r>
              <a:rPr lang="ru-RU" sz="1600" dirty="0" smtClean="0"/>
              <a:t>факт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00496" y="100010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2018 год</a:t>
            </a:r>
          </a:p>
          <a:p>
            <a:pPr algn="ctr"/>
            <a:r>
              <a:rPr lang="ru-RU" sz="1600" dirty="0" smtClean="0"/>
              <a:t>оценка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429256" y="100010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2019 год </a:t>
            </a:r>
          </a:p>
          <a:p>
            <a:pPr algn="ctr"/>
            <a:r>
              <a:rPr lang="ru-RU" sz="1600" dirty="0" smtClean="0"/>
              <a:t>проект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2264" y="100010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2020 год </a:t>
            </a:r>
          </a:p>
          <a:p>
            <a:pPr algn="ctr"/>
            <a:r>
              <a:rPr lang="ru-RU" sz="1600" dirty="0" smtClean="0"/>
              <a:t>прогноз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7643834" y="100010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2021 год</a:t>
            </a:r>
          </a:p>
          <a:p>
            <a:pPr algn="ctr"/>
            <a:r>
              <a:rPr lang="ru-RU" sz="1600" dirty="0" smtClean="0"/>
              <a:t>прогноз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643042" y="1714488"/>
            <a:ext cx="1000132" cy="642942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97,8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1714488"/>
            <a:ext cx="1000132" cy="642942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71934" y="1714488"/>
            <a:ext cx="1000132" cy="642942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77,7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1714488"/>
            <a:ext cx="1000132" cy="64294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72,2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43702" y="1714488"/>
            <a:ext cx="1000132" cy="642942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76,0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58148" y="1714488"/>
            <a:ext cx="1000132" cy="642942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82,2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43042" y="2928934"/>
            <a:ext cx="1000132" cy="642942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57488" y="2928934"/>
            <a:ext cx="1000132" cy="642942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71934" y="2928934"/>
            <a:ext cx="1000132" cy="642942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77,9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2928934"/>
            <a:ext cx="1000132" cy="642942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77,8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15140" y="2928934"/>
            <a:ext cx="1000132" cy="642942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76,0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29586" y="2928934"/>
            <a:ext cx="1000132" cy="642942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82,2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643042" y="4071942"/>
            <a:ext cx="1000132" cy="642942"/>
          </a:xfrm>
          <a:prstGeom prst="rect">
            <a:avLst/>
          </a:prstGeom>
          <a:solidFill>
            <a:srgbClr val="F95123"/>
          </a:solidFill>
          <a:ln>
            <a:solidFill>
              <a:srgbClr val="F9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(-) 4,2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57488" y="4071942"/>
            <a:ext cx="1000132" cy="642942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(-) 1,1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071934" y="4071942"/>
            <a:ext cx="100013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(-) 0,2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4071942"/>
            <a:ext cx="1000132" cy="642942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(-) 5,6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715140" y="4071942"/>
            <a:ext cx="1000132" cy="64294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29586" y="4071942"/>
            <a:ext cx="1000132" cy="642942"/>
          </a:xfrm>
          <a:prstGeom prst="rect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4" name="Рисунок 73" descr="1609335_stock-photo-vector-st-patricks-day-green-pot-with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642942" cy="613698"/>
          </a:xfrm>
          <a:prstGeom prst="rect">
            <a:avLst/>
          </a:prstGeom>
        </p:spPr>
      </p:pic>
      <p:pic>
        <p:nvPicPr>
          <p:cNvPr id="76" name="Рисунок 75" descr="14432183863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690562" cy="632555"/>
          </a:xfrm>
          <a:prstGeom prst="rect">
            <a:avLst/>
          </a:prstGeom>
        </p:spPr>
      </p:pic>
      <p:pic>
        <p:nvPicPr>
          <p:cNvPr id="79" name="Рисунок 78" descr="10578c422b014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357345" cy="45135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715140" y="3571876"/>
            <a:ext cx="2286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т.ч. условно </a:t>
            </a:r>
            <a:r>
              <a:rPr lang="ru-RU" sz="1300" dirty="0" smtClean="0"/>
              <a:t>утвержденные</a:t>
            </a:r>
            <a:endParaRPr lang="ru-RU" sz="1300" dirty="0"/>
          </a:p>
        </p:txBody>
      </p:sp>
      <p:sp>
        <p:nvSpPr>
          <p:cNvPr id="84" name="TextBox 83"/>
          <p:cNvSpPr txBox="1"/>
          <p:nvPr/>
        </p:nvSpPr>
        <p:spPr>
          <a:xfrm>
            <a:off x="6929454" y="3714752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1,8</a:t>
            </a:r>
            <a:endParaRPr lang="ru-RU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8143900" y="371475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3,6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54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</a:rPr>
              <a:t>Основные положения бюджетной политики Нытвенского городского поселения</a:t>
            </a:r>
            <a:endParaRPr lang="ru-RU" sz="2800" dirty="0">
              <a:solidFill>
                <a:srgbClr val="0066F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42844" y="928670"/>
          <a:ext cx="9001156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12474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8448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14908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4071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14348" y="6215082"/>
            <a:ext cx="8174142" cy="476102"/>
          </a:xfrm>
          <a:prstGeom prst="flowChartProcess">
            <a:avLst/>
          </a:prstGeom>
          <a:gradFill flip="none" rotWithShape="1">
            <a:gsLst>
              <a:gs pos="0">
                <a:srgbClr val="FFCC9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Обеспечение преемственности бюджетной политики в части утвержденных в текущем                      .  финансовом году в решении о бюджете городского поселения бюджетных ассигнований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6093296"/>
            <a:ext cx="720080" cy="648072"/>
          </a:xfrm>
          <a:prstGeom prst="ellipse">
            <a:avLst/>
          </a:prstGeom>
          <a:ln>
            <a:solidFill>
              <a:srgbClr val="80808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395536" y="62373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39552" y="5373216"/>
            <a:ext cx="714050" cy="720080"/>
          </a:xfrm>
          <a:prstGeom prst="ellipse">
            <a:avLst/>
          </a:prstGeom>
          <a:ln>
            <a:solidFill>
              <a:srgbClr val="FF9966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785786" y="55721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3568" y="4653136"/>
            <a:ext cx="776850" cy="733971"/>
          </a:xfrm>
          <a:prstGeom prst="ellipse">
            <a:avLst/>
          </a:prstGeom>
          <a:ln>
            <a:solidFill>
              <a:srgbClr val="CCCC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928662" y="4845618"/>
            <a:ext cx="2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11560" y="2420888"/>
            <a:ext cx="792088" cy="748301"/>
          </a:xfrm>
          <a:prstGeom prst="ellipse">
            <a:avLst/>
          </a:prstGeom>
          <a:ln>
            <a:solidFill>
              <a:srgbClr val="00FF99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857224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4" name="Рисунок 23" descr="0_fda1d_80c89231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3908" y="116632"/>
            <a:ext cx="846564" cy="861547"/>
          </a:xfrm>
          <a:prstGeom prst="rect">
            <a:avLst/>
          </a:prstGeom>
        </p:spPr>
      </p:pic>
      <p:pic>
        <p:nvPicPr>
          <p:cNvPr id="26" name="Рисунок 25" descr="0_6f457_3f7da841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0528" y="3068960"/>
            <a:ext cx="137313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 descr="MC900439348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114800" cy="3528392"/>
          </a:xfrm>
        </p:spPr>
      </p:pic>
      <p:pic>
        <p:nvPicPr>
          <p:cNvPr id="9" name="Рисунок 8" descr="970133_stock-photo-golden-coins-with-cl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714752"/>
            <a:ext cx="3411740" cy="28203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2928934"/>
            <a:ext cx="7088188" cy="336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Переход </a:t>
            </a:r>
            <a:b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программный бюджет</a:t>
            </a:r>
            <a:b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 г. – 78,0%</a:t>
            </a:r>
            <a:b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г. – 80,2%</a:t>
            </a:r>
            <a:b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 г. – 82,2%</a:t>
            </a:r>
            <a:b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 г. – </a:t>
            </a:r>
            <a:r>
              <a:rPr lang="ru-RU" sz="2800" b="1" u="sng" dirty="0" smtClean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87,3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endParaRPr kumimoji="0" lang="ru-RU" sz="4400" b="1" i="0" u="sng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0920" cy="12961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Программно – целевой принцип формирования бюджета</a:t>
            </a:r>
            <a:endParaRPr lang="ru-RU" sz="32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pic>
        <p:nvPicPr>
          <p:cNvPr id="4" name="Рисунок 3" descr="Photo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598" y="2852936"/>
            <a:ext cx="3749402" cy="3749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" name="Рисунок 11" descr="s-vesy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5572164" cy="500063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785786" y="407194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19,8%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464344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80,2%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85776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Непрограммные мероприятия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535782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Муниципальные программы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0920" cy="93610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Муниципальные программы Нытвенского городского поселения</a:t>
            </a:r>
            <a:endParaRPr lang="ru-RU" sz="28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-142908" y="1428736"/>
          <a:ext cx="4786314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429124" y="1428736"/>
          <a:ext cx="257176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643702" y="1428736"/>
          <a:ext cx="235745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4612" y="10001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2019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10001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2020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10001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2021</a:t>
            </a:r>
            <a:endParaRPr lang="ru-RU" sz="2000" b="1" dirty="0"/>
          </a:p>
        </p:txBody>
      </p:sp>
      <p:pic>
        <p:nvPicPr>
          <p:cNvPr id="10" name="Рисунок 9" descr="93336517_large_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26" y="4869212"/>
            <a:ext cx="1643074" cy="19173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910688106"/>
              </p:ext>
            </p:extLst>
          </p:nvPr>
        </p:nvGraphicFramePr>
        <p:xfrm>
          <a:off x="107504" y="1857364"/>
          <a:ext cx="9036496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  <a:noFill/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66FF"/>
                </a:solidFill>
                <a:latin typeface="Georgia" pitchFamily="18" charset="0"/>
              </a:rPr>
              <a:t>Расходы дорожного фонда</a:t>
            </a: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pic>
        <p:nvPicPr>
          <p:cNvPr id="6" name="Рисунок 5" descr="0_6f468_50cdfd0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188640"/>
            <a:ext cx="1475656" cy="1642572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000241"/>
            <a:ext cx="428628" cy="394566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1954323_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2828214"/>
            <a:ext cx="438186" cy="38647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5" name="Диаграмма 14"/>
          <p:cNvGraphicFramePr/>
          <p:nvPr/>
        </p:nvGraphicFramePr>
        <p:xfrm>
          <a:off x="142844" y="500042"/>
          <a:ext cx="8712968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57224" y="5072074"/>
            <a:ext cx="8215370" cy="785818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ru-RU" sz="1180" dirty="0" smtClean="0">
                <a:solidFill>
                  <a:schemeClr val="tx1"/>
                </a:solidFill>
              </a:rPr>
              <a:t>  Ремонт участков автомобильных дорог: по проспекту Металлургов в 2019 г.-411,4 тыс.руб.; по ул. Карла Маркса, Матигорова в 2020 г.-295,0 тыс. руб.; по ул. Торговая устройство тротуара в 2021 г.-1521,8 тыс.руб.; по ул. Карла Либкнехта в 2021 </a:t>
            </a:r>
            <a:r>
              <a:rPr lang="ru-RU" sz="1180" smtClean="0">
                <a:solidFill>
                  <a:schemeClr val="tx1"/>
                </a:solidFill>
              </a:rPr>
              <a:t>г.-1001,5 </a:t>
            </a:r>
            <a:r>
              <a:rPr lang="ru-RU" sz="1180" dirty="0" smtClean="0">
                <a:solidFill>
                  <a:schemeClr val="tx1"/>
                </a:solidFill>
              </a:rPr>
              <a:t>тыс.руб.; по улицам Розы Люксембург, Ленина, Оборина, проспект Ленина в 2019 г.-1614,8 тыс.руб.; по адресам: ул. 2-ая </a:t>
            </a:r>
            <a:r>
              <a:rPr lang="ru-RU" sz="1180" dirty="0" err="1" smtClean="0">
                <a:solidFill>
                  <a:schemeClr val="tx1"/>
                </a:solidFill>
              </a:rPr>
              <a:t>Гаревская</a:t>
            </a:r>
            <a:r>
              <a:rPr lang="ru-RU" sz="1180" dirty="0" smtClean="0">
                <a:solidFill>
                  <a:schemeClr val="tx1"/>
                </a:solidFill>
              </a:rPr>
              <a:t> г. Нытва, ул. </a:t>
            </a:r>
            <a:r>
              <a:rPr lang="ru-RU" sz="1180" dirty="0" err="1" smtClean="0">
                <a:solidFill>
                  <a:schemeClr val="tx1"/>
                </a:solidFill>
              </a:rPr>
              <a:t>Оськинская</a:t>
            </a:r>
            <a:r>
              <a:rPr lang="ru-RU" sz="1180" dirty="0" smtClean="0">
                <a:solidFill>
                  <a:schemeClr val="tx1"/>
                </a:solidFill>
              </a:rPr>
              <a:t> д. Оськино, ул. Энгельса г. Нытва в 2020 г.-852,0 тыс. руб.;</a:t>
            </a:r>
            <a:endParaRPr lang="ru-RU" sz="118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5929331"/>
            <a:ext cx="8215370" cy="469359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ru-RU" sz="1250" dirty="0" smtClean="0">
                <a:solidFill>
                  <a:schemeClr val="tx1"/>
                </a:solidFill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</a:rPr>
              <a:t>Разработка проектно-сметной документации «Реконструкция автомобильных дорог: «Нытва-Новоильинский»-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п.Солнечный, от Лесхоза до комбината строительных конструкций, по ул. Луговая, Комарова в 2019 г. 1210,0 тыс. руб.;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6429396"/>
            <a:ext cx="8429684" cy="285752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    </a:t>
            </a:r>
            <a:r>
              <a:rPr lang="ru-RU" sz="1200" dirty="0" smtClean="0">
                <a:solidFill>
                  <a:schemeClr val="tx1"/>
                </a:solidFill>
              </a:rPr>
              <a:t>Реконструкция автомобильной дороги по ул.Комсомольская в 2020 г. 2046,1 тыс. руб.;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8acc4b53ef053c2c3b210f0ca0cac5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3214686"/>
            <a:ext cx="413599" cy="35719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Рисунок 22" descr="kreuzung_b1_b96_berlin___fahrbahnmarkierungen_631392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4572008"/>
            <a:ext cx="508624" cy="428628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5" name="Рисунок 24" descr="artleo.com-32669.(1).s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06" y="6357958"/>
            <a:ext cx="571504" cy="490365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 descr="n-GOLD-PLATED-LAMBHORGINI-large57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69473" cy="864096"/>
          </a:xfrm>
          <a:prstGeom prst="rect">
            <a:avLst/>
          </a:prstGeom>
        </p:spPr>
      </p:pic>
      <p:pic>
        <p:nvPicPr>
          <p:cNvPr id="17" name="Рисунок 16" descr="_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2428868"/>
            <a:ext cx="527425" cy="428628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Рисунок 26" descr="0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8662" y="3643314"/>
            <a:ext cx="428628" cy="342902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post-117054-139763157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000100" y="4071942"/>
            <a:ext cx="428629" cy="378616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 descr="11-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8119" y="5143512"/>
            <a:ext cx="663419" cy="642942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 descr="doroga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720" y="5857892"/>
            <a:ext cx="500066" cy="503472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571744"/>
          <a:ext cx="889365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1805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66FF"/>
                </a:solidFill>
                <a:latin typeface="Georgia" pitchFamily="18" charset="0"/>
              </a:rPr>
              <a:t>Развитие коммунально – инженерной инфраструктуры Нытвенского городского поселения</a:t>
            </a:r>
            <a:endParaRPr lang="ru-RU" sz="18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357166"/>
          <a:ext cx="871296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Рисунок 14" descr="0_770c5_b6c5d39a_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1656" y="142852"/>
            <a:ext cx="1172344" cy="1953906"/>
          </a:xfrm>
          <a:prstGeom prst="rect">
            <a:avLst/>
          </a:prstGeom>
        </p:spPr>
      </p:pic>
      <p:pic>
        <p:nvPicPr>
          <p:cNvPr id="16" name="Рисунок 15" descr="29e1a55034c6ba994d4a1a065b95b49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5786454"/>
            <a:ext cx="714380" cy="64294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1_1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4000504"/>
            <a:ext cx="715365" cy="714380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 descr="news_2012-04-10_baky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929198"/>
            <a:ext cx="714380" cy="661463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18410bc6db39e63ff89014a29b8e78f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3000372"/>
            <a:ext cx="714380" cy="64294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564904"/>
          <a:ext cx="9036496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620688"/>
          <a:ext cx="8712968" cy="202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Рисунок 20" descr="1361685875_022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620688"/>
            <a:ext cx="1284275" cy="2088232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428596" y="6742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Энергосбережение и повышение энергетической эффективности в Нытвенском городском поселении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3" name="Рисунок 22" descr="c2RlbGFub3VuYXMucnUvdXBsb2Fkcy84LzYvODY5MTQzMzIyMTkyOF9vcmlnLmpwZWc_X19pZD02MzE4Nw==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57496"/>
            <a:ext cx="500066" cy="440306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 descr="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3357562"/>
            <a:ext cx="428627" cy="396519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 descr="pit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3786190"/>
            <a:ext cx="450649" cy="428628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 descr="1420647248eles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787" y="4286257"/>
            <a:ext cx="500066" cy="478796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348" y="4857760"/>
            <a:ext cx="500066" cy="442916"/>
          </a:xfrm>
          <a:prstGeom prst="ellips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Рисунок 11" descr="victory_park_958x58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5857892"/>
            <a:ext cx="484733" cy="435834"/>
          </a:xfrm>
          <a:prstGeom prst="ellips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Рисунок 13" descr="CAOdHwR3mf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10" y="5357826"/>
            <a:ext cx="464772" cy="428628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Zolotye-chelovechki--klipart-na-belom-fone--Gold-guys-stock-phot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593" y="714356"/>
            <a:ext cx="952507" cy="7143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77360" y="6357958"/>
            <a:ext cx="8352358" cy="357190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    </a:t>
            </a:r>
            <a:r>
              <a:rPr lang="ru-RU" sz="1400" dirty="0" smtClean="0">
                <a:solidFill>
                  <a:schemeClr val="tx1"/>
                </a:solidFill>
              </a:rPr>
              <a:t>Оплата электрической энергии наружного освещения (4033,0 тыс. руб.; 2280,0 тыс. руб.; 100,0 тыс. руб.).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0e049f207bca45d4f26a2ce0ec2aa100_X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4282" y="6286520"/>
            <a:ext cx="500066" cy="437558"/>
          </a:xfrm>
          <a:prstGeom prst="ellipse">
            <a:avLst/>
          </a:prstGeom>
          <a:ln w="1905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0" y="2357430"/>
          <a:ext cx="9036496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</a:rPr>
              <a:t>Благоустройство территории Нытвенского городского поселения</a:t>
            </a:r>
            <a:endParaRPr lang="ru-RU" sz="20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571480"/>
          <a:ext cx="871296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Овал 17"/>
          <p:cNvSpPr/>
          <p:nvPr/>
        </p:nvSpPr>
        <p:spPr>
          <a:xfrm>
            <a:off x="571472" y="6000768"/>
            <a:ext cx="113236" cy="264662"/>
          </a:xfrm>
          <a:prstGeom prst="ellipse">
            <a:avLst/>
          </a:prstGeom>
          <a:ln>
            <a:solidFill>
              <a:srgbClr val="000099"/>
            </a:solidFill>
          </a:ln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Рисунок 18" descr="2136949367_6dcfa51f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404232"/>
            <a:ext cx="1551665" cy="1596008"/>
          </a:xfrm>
          <a:prstGeom prst="rect">
            <a:avLst/>
          </a:prstGeom>
        </p:spPr>
      </p:pic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00306"/>
            <a:ext cx="873132" cy="785818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BdhGpptEFP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4357694"/>
            <a:ext cx="1071685" cy="1071570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 descr="95_blagoustroystvo-territori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643578"/>
            <a:ext cx="1074214" cy="100013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a07a549ba3ab6974bbdde564bd18a7f0_prev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9" y="3429000"/>
            <a:ext cx="857256" cy="785818"/>
          </a:xfrm>
          <a:prstGeom prst="ellips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Рисунок 15" descr="image (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299" y="144016"/>
            <a:ext cx="951317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852936"/>
          <a:ext cx="9036496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764704"/>
          <a:ext cx="87129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 descr="79903345_3996605_sistema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76672"/>
            <a:ext cx="1907704" cy="1947197"/>
          </a:xfrm>
          <a:prstGeom prst="rect">
            <a:avLst/>
          </a:prstGeom>
        </p:spPr>
      </p:pic>
      <p:pic>
        <p:nvPicPr>
          <p:cNvPr id="12" name="Рисунок 11" descr="466x10000_out_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786322"/>
            <a:ext cx="857255" cy="811574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kodeks_5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5715016"/>
            <a:ext cx="928694" cy="905930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75467819394107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3" y="142852"/>
            <a:ext cx="1190633" cy="857256"/>
          </a:xfrm>
          <a:prstGeom prst="rect">
            <a:avLst/>
          </a:prstGeom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285720" y="14285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Обеспечение качественным жильем в Нытвенском городском поселении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Рисунок 8" descr="161464_o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3571876"/>
            <a:ext cx="1070722" cy="1004547"/>
          </a:xfrm>
          <a:prstGeom prst="ellipse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428868"/>
          <a:ext cx="903649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</a:rPr>
              <a:t>Обеспечение безопасности жизнедеятельности Нытвенского городского поселения</a:t>
            </a:r>
            <a:endParaRPr lang="ru-RU" sz="20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764704"/>
          <a:ext cx="871296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Рисунок 14" descr="9bf0b6a0ac8d4b44773c5358da22445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708920"/>
            <a:ext cx="642942" cy="588200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b9921c2133b3be3de717926589d42c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429000"/>
            <a:ext cx="712880" cy="64807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 descr="0_6f477_6e5aeab3_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1378" y="428604"/>
            <a:ext cx="1952622" cy="2000264"/>
          </a:xfrm>
          <a:prstGeom prst="rect">
            <a:avLst/>
          </a:prstGeom>
        </p:spPr>
      </p:pic>
      <p:pic>
        <p:nvPicPr>
          <p:cNvPr id="13" name="Рисунок 12" descr="150217210720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00042"/>
            <a:ext cx="1333484" cy="1000113"/>
          </a:xfrm>
          <a:prstGeom prst="rect">
            <a:avLst/>
          </a:prstGeom>
        </p:spPr>
      </p:pic>
      <p:pic>
        <p:nvPicPr>
          <p:cNvPr id="9" name="Рисунок 8" descr="bonfire-flame-fire-11798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4286256"/>
            <a:ext cx="685805" cy="642942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518fbf74a189ca1e4a2bbc36e648788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5085184"/>
            <a:ext cx="666073" cy="576064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1722b76ce64b726ae5a5443f2e50146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5877272"/>
            <a:ext cx="675711" cy="648072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708920"/>
          <a:ext cx="903649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764704"/>
          <a:ext cx="87129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Рисунок 16" descr="0_6f45e_6377e27a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142852"/>
            <a:ext cx="1907704" cy="2195736"/>
          </a:xfrm>
          <a:prstGeom prst="rect">
            <a:avLst/>
          </a:prstGeom>
        </p:spPr>
      </p:pic>
      <p:pic>
        <p:nvPicPr>
          <p:cNvPr id="18" name="Рисунок 17" descr="137839699495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500570"/>
            <a:ext cx="770244" cy="642942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 descr="rubik-touch_1296627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6000768"/>
            <a:ext cx="723143" cy="650153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bizn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2928934"/>
            <a:ext cx="838730" cy="714380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business_0912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71472" y="3714752"/>
            <a:ext cx="785817" cy="694691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lider-zolotogo-rynk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0"/>
            <a:ext cx="1928826" cy="2185176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23528" y="116632"/>
            <a:ext cx="8229600" cy="45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Экономическое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развитие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econom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2856" y="5286388"/>
            <a:ext cx="758342" cy="642942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32656"/>
            <a:ext cx="8229600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Основные направления налоговой политики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39552" y="1196752"/>
            <a:ext cx="6408712" cy="1584176"/>
          </a:xfrm>
          <a:prstGeom prst="rightArrow">
            <a:avLst/>
          </a:prstGeom>
          <a:solidFill>
            <a:srgbClr val="00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772816"/>
            <a:ext cx="4896544" cy="1080120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Стабильность налоговой политики Нытвенского городского поселения в отношении налоговых ставок и налоговых льгот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9552" y="2924944"/>
            <a:ext cx="6408712" cy="1584176"/>
          </a:xfrm>
          <a:prstGeom prst="right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39552" y="4725144"/>
            <a:ext cx="6408712" cy="1584176"/>
          </a:xfrm>
          <a:prstGeom prst="rightArrow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429000"/>
            <a:ext cx="489654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повышение уровня собираемости налоговых доходов и снижение задолженности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301208"/>
            <a:ext cx="4896544" cy="1268760"/>
          </a:xfrm>
          <a:prstGeom prst="rec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 эффективное использование и управление имущественным и земельным ресурсом в условиях объективного снижения неналоговых поступлений в бюджет Нытвенского городского поселения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14-correct-symbol-free-cliparts-that-you-can-download-to-computer--3995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988840"/>
            <a:ext cx="248376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3501008"/>
          <a:ext cx="9036496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476672"/>
          <a:ext cx="87129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Заголовок 2"/>
          <p:cNvSpPr txBox="1">
            <a:spLocks/>
          </p:cNvSpPr>
          <p:nvPr/>
        </p:nvSpPr>
        <p:spPr>
          <a:xfrm>
            <a:off x="395536" y="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66FF"/>
                </a:solidFill>
                <a:latin typeface="Georgia" pitchFamily="18" charset="0"/>
              </a:rPr>
              <a:t>Развитие культуры МБУК «Дом культуры»</a:t>
            </a: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pic>
        <p:nvPicPr>
          <p:cNvPr id="10" name="Рисунок 9" descr="8v5CZxCTzo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286256"/>
            <a:ext cx="928694" cy="796023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Kl1VeSuRgi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16" y="5429264"/>
            <a:ext cx="1222536" cy="1143008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754909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428604"/>
            <a:ext cx="1137544" cy="1524708"/>
          </a:xfrm>
          <a:prstGeom prst="rect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12" name="Рисунок 11" descr="28041079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0" y="142852"/>
            <a:ext cx="798442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3286124"/>
          <a:ext cx="9036496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764704"/>
          <a:ext cx="8712968" cy="295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Рисунок 8" descr="Sear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8604"/>
            <a:ext cx="1188194" cy="1285884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066FF"/>
                </a:solidFill>
                <a:latin typeface="Georgia" pitchFamily="18" charset="0"/>
                <a:ea typeface="+mj-ea"/>
                <a:cs typeface="+mj-cs"/>
              </a:rPr>
              <a:t>Развитие культуры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МБУК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«Нытвенский историко – краеведческий музей»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6" name="Рисунок 15" descr="724003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06" y="4643446"/>
            <a:ext cx="1214446" cy="1143008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bFP5Z5ixcN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714752"/>
            <a:ext cx="714380" cy="694952"/>
          </a:xfrm>
          <a:prstGeom prst="ellipse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depositphotos_1114267-stock-photo-set-of-russian-wooden-spoon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428604"/>
            <a:ext cx="1613925" cy="1008112"/>
          </a:xfrm>
          <a:prstGeom prst="rect">
            <a:avLst/>
          </a:prstGeom>
        </p:spPr>
      </p:pic>
      <p:pic>
        <p:nvPicPr>
          <p:cNvPr id="11" name="Рисунок 10" descr="30387-2910006p-lozhka-serebrjanaja-kofejnaja-s-pozolotoj-11453-ot-agat-ukrai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24" y="6000768"/>
            <a:ext cx="975622" cy="645862"/>
          </a:xfrm>
          <a:prstGeom prst="rect">
            <a:avLst/>
          </a:prstGeom>
        </p:spPr>
      </p:pic>
      <p:pic>
        <p:nvPicPr>
          <p:cNvPr id="12" name="Рисунок 11" descr="4e712580cc9f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844" y="5929330"/>
            <a:ext cx="785818" cy="745520"/>
          </a:xfrm>
          <a:prstGeom prst="ellipse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3284984"/>
          <a:ext cx="9036496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836712"/>
          <a:ext cx="8712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2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066FF"/>
                </a:solidFill>
                <a:latin typeface="Georgia" pitchFamily="18" charset="0"/>
                <a:ea typeface="+mj-ea"/>
                <a:cs typeface="+mj-cs"/>
              </a:rPr>
              <a:t>Развитие физической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культуры и спорта в Нытвенском городском поселении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0_6f46c_4fbd2c1e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88640"/>
            <a:ext cx="2339752" cy="2592288"/>
          </a:xfrm>
          <a:prstGeom prst="rect">
            <a:avLst/>
          </a:prstGeom>
        </p:spPr>
      </p:pic>
      <p:pic>
        <p:nvPicPr>
          <p:cNvPr id="12" name="Рисунок 11" descr="Qw6TGmKOzH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929066"/>
            <a:ext cx="1018782" cy="928694"/>
          </a:xfrm>
          <a:prstGeom prst="ellips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artage-io-thumb-45d220ddcd77b44e8682d09d0c178a9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0392" y="2643182"/>
            <a:ext cx="1043608" cy="1473329"/>
          </a:xfrm>
          <a:prstGeom prst="rect">
            <a:avLst/>
          </a:prstGeom>
        </p:spPr>
      </p:pic>
      <p:pic>
        <p:nvPicPr>
          <p:cNvPr id="16" name="Рисунок 15" descr="ремонт_квартир_в_одесс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286389"/>
            <a:ext cx="1071570" cy="964398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42844" y="2428868"/>
          <a:ext cx="889365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785794"/>
          <a:ext cx="9144000" cy="180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Заголовок 2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Формирование современной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городской среды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Рисунок 8" descr="64134c63516ea274f4ceaa45318ac8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7" y="4143380"/>
            <a:ext cx="785818" cy="71438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 descr="Ct1OVpkwg6gIUY2vO3mdurSSvZK0jwJ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45" y="2571744"/>
            <a:ext cx="690541" cy="591911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Рисунок 10" descr="Из-презентаци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5786454"/>
            <a:ext cx="827524" cy="71438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Рисунок 13" descr="depositphotos_2909349-stock-illustration-park-bench-on-the-cit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7504" y="142852"/>
            <a:ext cx="2166496" cy="1502105"/>
          </a:xfrm>
          <a:prstGeom prst="rect">
            <a:avLst/>
          </a:prstGeom>
        </p:spPr>
      </p:pic>
      <p:pic>
        <p:nvPicPr>
          <p:cNvPr id="12" name="Рисунок 11" descr="0_fda0d_4cdf9f75_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72396" y="5286388"/>
            <a:ext cx="1377625" cy="1438180"/>
          </a:xfrm>
          <a:prstGeom prst="rect">
            <a:avLst/>
          </a:prstGeom>
        </p:spPr>
      </p:pic>
      <p:pic>
        <p:nvPicPr>
          <p:cNvPr id="15" name="Рисунок 14" descr="65c7ca2bbeff5914f1df5d6981abf04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3286124"/>
            <a:ext cx="808931" cy="714380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detskie-igrovye-ploschadki-dlya-dachi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8012" y="5000636"/>
            <a:ext cx="756402" cy="642942"/>
          </a:xfrm>
          <a:prstGeom prst="ellipse">
            <a:avLst/>
          </a:prstGeom>
          <a:ln w="254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10688106"/>
              </p:ext>
            </p:extLst>
          </p:nvPr>
        </p:nvGraphicFramePr>
        <p:xfrm>
          <a:off x="107504" y="2708920"/>
          <a:ext cx="9036496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764704"/>
          <a:ext cx="87129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Рисунок 4" descr="894b8675153ee04c24bce509ba9456f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28604"/>
            <a:ext cx="1643074" cy="1584935"/>
          </a:xfrm>
          <a:prstGeom prst="rect">
            <a:avLst/>
          </a:prstGeom>
        </p:spPr>
      </p:pic>
      <p:pic>
        <p:nvPicPr>
          <p:cNvPr id="7" name="Рисунок 6" descr="big-o_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3571876"/>
            <a:ext cx="1428760" cy="1428760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ouseonlists-lar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0"/>
            <a:ext cx="1714496" cy="12858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23528" y="116632"/>
            <a:ext cx="8229600" cy="52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066FF"/>
                </a:solidFill>
                <a:latin typeface="Georgia" pitchFamily="18" charset="0"/>
                <a:ea typeface="+mj-ea"/>
                <a:cs typeface="+mj-cs"/>
              </a:rPr>
              <a:t>Управление земельными ресурсами и имуществом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Рисунок 9" descr="Страхование-имущества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5286388"/>
            <a:ext cx="1285884" cy="1143008"/>
          </a:xfrm>
          <a:prstGeom prst="ellipse">
            <a:avLst/>
          </a:prstGeom>
          <a:ln w="254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42300" cy="5254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Непрограммные мероприятия, тыс.руб.</a:t>
            </a:r>
          </a:p>
        </p:txBody>
      </p:sp>
      <p:graphicFrame>
        <p:nvGraphicFramePr>
          <p:cNvPr id="80136" name="Group 264"/>
          <p:cNvGraphicFramePr>
            <a:graphicFrameLocks noGrp="1"/>
          </p:cNvGraphicFramePr>
          <p:nvPr>
            <p:ph idx="1"/>
          </p:nvPr>
        </p:nvGraphicFramePr>
        <p:xfrm>
          <a:off x="142844" y="509904"/>
          <a:ext cx="8858280" cy="609495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73251"/>
                <a:gridCol w="906756"/>
                <a:gridCol w="837006"/>
                <a:gridCol w="837006"/>
                <a:gridCol w="837006"/>
                <a:gridCol w="767255"/>
              </a:tblGrid>
              <a:tr h="39423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Наименование расходного обязательства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2018 год  (ожид.)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2019 год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 % к 2018 году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2020 год 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2021 год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5982" marR="85982" marT="43531" marB="43531" anchor="ctr" horzOverflow="overflow">
                    <a:solidFill>
                      <a:srgbClr val="FFFFCC"/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ОМС, в т.ч.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13998,1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13965,2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99,8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12513,4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9243,1</a:t>
                      </a:r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глава Нытвенского городского поселения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1015,3</a:t>
                      </a:r>
                      <a:endParaRPr lang="ru-RU" sz="1100" b="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1015,6</a:t>
                      </a:r>
                      <a:endParaRPr lang="ru-RU" sz="1100" b="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100,0</a:t>
                      </a:r>
                      <a:endParaRPr lang="ru-RU" sz="1100" b="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1015,6</a:t>
                      </a:r>
                      <a:endParaRPr lang="ru-RU" sz="1100" b="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1015,6</a:t>
                      </a:r>
                      <a:endParaRPr lang="ru-RU" sz="1100" b="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депутаты Думы поселения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419,9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419,9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376,6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262,8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-администрация поселения, аппарат Думы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12333,0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11785,2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10473,8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7317,3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-межбюджетные трансферты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229,9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744,5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323,8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647,4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647,4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622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Мероприятия, осуществляемые органами местного самоуправления муниципального образования, в рамках непрограммных мероприятий: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3062,0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1331,5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43,5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643,9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658,7</a:t>
                      </a:r>
                      <a:endParaRPr lang="ru-RU" sz="11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расходы за счёт резервного фонда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305,9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оценка недвижимости, кап. ремонт  муниципальных зданий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361,2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исполнение судебных решений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805,8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11,2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418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социальные выплаты населению, реализация государственных функций в области социальной политики (путевки)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мероприятия по землеустройству и землепользованию 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575,0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проведение выборов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информирование населения через средства массовой информации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132,5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241,0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181,9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оплата председателей ТОС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185,4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172,5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165,9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180,7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обеспечение жильем молодых семей в Нытвенском городском поселении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317,8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400,0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125,9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пенсии за выслугу лет муниципальным служащим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295,3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298,0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100,9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298,0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298,0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мероприятия по обеспечению эксплуатации зданий и другого имущества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314,5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2439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Осуществление органами местного самоуправления полномочий за счет субсидий, субвенций, иных межбюджетных трансфертов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108,3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61,0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56,3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53,3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53,3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31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субвенции 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61,0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53,3</a:t>
                      </a:r>
                      <a:endParaRPr lang="ru-RU" sz="1100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03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84628" marR="84628" marT="44559" marB="44559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17168,4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15357,7</a:t>
                      </a:r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89,4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13210,6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9955,1</a:t>
                      </a:r>
                      <a:endParaRPr lang="ru-RU" sz="1200" b="1" dirty="0"/>
                    </a:p>
                  </a:txBody>
                  <a:tcPr marL="84628" marR="84628" marT="44559" marB="445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433463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0589" y="71414"/>
            <a:ext cx="476253" cy="357190"/>
          </a:xfrm>
          <a:prstGeom prst="rect">
            <a:avLst/>
          </a:prstGeom>
        </p:spPr>
      </p:pic>
      <p:pic>
        <p:nvPicPr>
          <p:cNvPr id="5" name="Рисунок 4" descr="2889476-man-with-laptop-on-white-isolated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83" y="71414"/>
            <a:ext cx="476221" cy="357166"/>
          </a:xfrm>
          <a:prstGeom prst="rect">
            <a:avLst/>
          </a:prstGeom>
        </p:spPr>
      </p:pic>
      <p:pic>
        <p:nvPicPr>
          <p:cNvPr id="6" name="Рисунок 5" descr="150217210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71433"/>
            <a:ext cx="476228" cy="357171"/>
          </a:xfrm>
          <a:prstGeom prst="rect">
            <a:avLst/>
          </a:prstGeom>
        </p:spPr>
      </p:pic>
      <p:pic>
        <p:nvPicPr>
          <p:cNvPr id="7" name="Рисунок 6" descr="0_6f3ff_a6f0c812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908" y="71438"/>
            <a:ext cx="1255261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20x1200_465211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64896" cy="446449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5804" y="5072074"/>
            <a:ext cx="8229600" cy="142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Спасибо за внимание!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929066"/>
            <a:ext cx="8358246" cy="98488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</a:rPr>
              <a:t>«Если хочешь быть богатым, нужно быть финансово – грамотным»</a:t>
            </a:r>
          </a:p>
          <a:p>
            <a:pPr algn="ctr"/>
            <a:endParaRPr lang="ru-RU" sz="2000" b="1" i="1" dirty="0" smtClean="0">
              <a:solidFill>
                <a:srgbClr val="660033"/>
              </a:solidFill>
            </a:endParaRPr>
          </a:p>
          <a:p>
            <a:pPr algn="r"/>
            <a:r>
              <a:rPr lang="ru-RU" b="1" i="1" dirty="0" smtClean="0">
                <a:solidFill>
                  <a:srgbClr val="660033"/>
                </a:solidFill>
              </a:rPr>
              <a:t>Роберт  Кийосаки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66FF"/>
                </a:solidFill>
              </a:rPr>
              <a:t>Сценарные условия для формирования бюджета Пермского края</a:t>
            </a:r>
            <a:endParaRPr lang="ru-RU" sz="3200" b="1" i="1" dirty="0">
              <a:solidFill>
                <a:srgbClr val="0066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1071546"/>
            <a:ext cx="8064896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19821333"/>
              </p:ext>
            </p:extLst>
          </p:nvPr>
        </p:nvGraphicFramePr>
        <p:xfrm>
          <a:off x="3929058" y="857232"/>
          <a:ext cx="500062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4281719632"/>
              </p:ext>
            </p:extLst>
          </p:nvPr>
        </p:nvGraphicFramePr>
        <p:xfrm>
          <a:off x="-142908" y="3071810"/>
          <a:ext cx="457203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29124" y="1428736"/>
            <a:ext cx="4091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Инфляция, % к предыдущему периоду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ello_html_m58893d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96752"/>
            <a:ext cx="2304256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3686835"/>
            <a:ext cx="4100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Фонд заработной платы, темп роста, %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FF"/>
                </a:solidFill>
              </a:rPr>
              <a:t>Основные параметры бюджета</a:t>
            </a:r>
            <a:endParaRPr lang="ru-RU" b="1" i="1" dirty="0">
              <a:solidFill>
                <a:srgbClr val="0066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764704"/>
            <a:ext cx="8064896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43608" y="1268760"/>
            <a:ext cx="915635" cy="30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2019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268760"/>
            <a:ext cx="9156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2020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844824"/>
          <a:ext cx="3203848" cy="321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2987824" y="1844824"/>
          <a:ext cx="32403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6000760" y="1844824"/>
          <a:ext cx="33237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000892" y="1214422"/>
            <a:ext cx="1071570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2021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0_8e926_973883a9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869160"/>
            <a:ext cx="2376264" cy="203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428596" y="714356"/>
            <a:ext cx="8072494" cy="1588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0" y="2000240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36712"/>
          </a:xfrm>
          <a:noFill/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66FF"/>
                </a:solidFill>
              </a:rPr>
              <a:t>Налоговые и неналоговые доходы</a:t>
            </a:r>
            <a:endParaRPr lang="ru-RU" sz="3200" b="1" i="1" dirty="0">
              <a:solidFill>
                <a:srgbClr val="0066FF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143108" y="4786322"/>
            <a:ext cx="714380" cy="357190"/>
          </a:xfrm>
          <a:prstGeom prst="homePlate">
            <a:avLst/>
          </a:prstGeom>
          <a:solidFill>
            <a:srgbClr val="66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rTLo8LGx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14380" cy="71438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Рисунок 18" descr="home_icon_gif_322_1000_10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643050"/>
            <a:ext cx="714380" cy="71438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6" name="Рисунок 25" descr="7649785-Pile-of-coins-vector-illustration-Stock-Vector-coins-stack-go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857232"/>
            <a:ext cx="749340" cy="677287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3500430" y="85723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2019</a:t>
            </a:r>
            <a:endParaRPr lang="ru-RU" sz="4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43042" y="78579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45,8% </a:t>
            </a:r>
          </a:p>
          <a:p>
            <a:r>
              <a:rPr lang="ru-RU" sz="1200" dirty="0" smtClean="0"/>
              <a:t>Налог на доходы физических лиц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43042" y="1643050"/>
            <a:ext cx="1643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8,3% </a:t>
            </a:r>
          </a:p>
          <a:p>
            <a:r>
              <a:rPr lang="ru-RU" sz="1200" dirty="0" smtClean="0"/>
              <a:t>Налог на имущество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072330" y="85723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15,5% </a:t>
            </a:r>
          </a:p>
          <a:p>
            <a:r>
              <a:rPr lang="ru-RU" sz="1200" dirty="0" smtClean="0"/>
              <a:t>Прочие налоговые и неналоговые доходы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643042" y="2500306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14,6% </a:t>
            </a:r>
          </a:p>
          <a:p>
            <a:r>
              <a:rPr lang="ru-RU" sz="1200" dirty="0" smtClean="0"/>
              <a:t>Транспортный налог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714480" y="3357562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15,8% </a:t>
            </a:r>
          </a:p>
          <a:p>
            <a:r>
              <a:rPr lang="ru-RU" sz="1200" dirty="0" smtClean="0"/>
              <a:t>Земельный налог</a:t>
            </a:r>
            <a:endParaRPr lang="ru-RU" sz="1200" dirty="0"/>
          </a:p>
        </p:txBody>
      </p:sp>
      <p:pic>
        <p:nvPicPr>
          <p:cNvPr id="40" name="Рисунок 39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428868"/>
            <a:ext cx="723888" cy="714380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" name="Рисунок 40" descr="10-07-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286124"/>
            <a:ext cx="714380" cy="654848"/>
          </a:xfrm>
          <a:prstGeom prst="ellips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5" name="Пятиугольник 44"/>
          <p:cNvSpPr/>
          <p:nvPr/>
        </p:nvSpPr>
        <p:spPr>
          <a:xfrm>
            <a:off x="4357686" y="4786322"/>
            <a:ext cx="714380" cy="357190"/>
          </a:xfrm>
          <a:prstGeom prst="homePlate">
            <a:avLst/>
          </a:prstGeom>
          <a:solidFill>
            <a:srgbClr val="66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ятиугольник 45"/>
          <p:cNvSpPr/>
          <p:nvPr/>
        </p:nvSpPr>
        <p:spPr>
          <a:xfrm>
            <a:off x="6572264" y="4786322"/>
            <a:ext cx="714380" cy="357190"/>
          </a:xfrm>
          <a:prstGeom prst="homePlate">
            <a:avLst/>
          </a:prstGeom>
          <a:solidFill>
            <a:srgbClr val="66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1"/>
          <p:cNvSpPr txBox="1"/>
          <p:nvPr/>
        </p:nvSpPr>
        <p:spPr>
          <a:xfrm>
            <a:off x="4286248" y="4786322"/>
            <a:ext cx="71438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101,8</a:t>
            </a:r>
            <a:endParaRPr lang="ru-RU" sz="1600" dirty="0"/>
          </a:p>
        </p:txBody>
      </p:sp>
      <p:sp>
        <p:nvSpPr>
          <p:cNvPr id="48" name="TextBox 1"/>
          <p:cNvSpPr txBox="1"/>
          <p:nvPr/>
        </p:nvSpPr>
        <p:spPr>
          <a:xfrm>
            <a:off x="6572264" y="4786322"/>
            <a:ext cx="78581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101,8</a:t>
            </a:r>
            <a:endParaRPr lang="ru-RU" sz="1600" dirty="0"/>
          </a:p>
        </p:txBody>
      </p:sp>
      <p:sp>
        <p:nvSpPr>
          <p:cNvPr id="49" name="TextBox 1"/>
          <p:cNvSpPr txBox="1"/>
          <p:nvPr/>
        </p:nvSpPr>
        <p:spPr>
          <a:xfrm>
            <a:off x="2143108" y="4786322"/>
            <a:ext cx="71438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105,1</a:t>
            </a:r>
            <a:endParaRPr lang="ru-RU" sz="1600" dirty="0"/>
          </a:p>
        </p:txBody>
      </p:sp>
      <p:pic>
        <p:nvPicPr>
          <p:cNvPr id="51" name="Рисунок 50" descr="img_55b260b0b44b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19488" y="6072206"/>
            <a:ext cx="238120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7406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Налоговые и неналоговые доходы бюджета </a:t>
            </a:r>
            <a:br>
              <a:rPr lang="ru-RU" sz="2000" b="1" i="1" dirty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Нытвенского городского поселения</a:t>
            </a:r>
            <a:b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 на 2019-2021 </a:t>
            </a:r>
            <a:r>
              <a:rPr lang="ru-RU" sz="2000" b="1" i="1" dirty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гг. </a:t>
            </a:r>
            <a:r>
              <a:rPr lang="ru-RU" sz="20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(тыс. </a:t>
            </a:r>
            <a:r>
              <a:rPr lang="ru-RU" sz="2000" b="1" i="1" dirty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рублей</a:t>
            </a:r>
            <a:r>
              <a:rPr lang="ru-RU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" name="Рисунок 13" descr="0_6f47e_8081fea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14290"/>
            <a:ext cx="1725342" cy="1725342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214282" y="2928934"/>
          <a:ext cx="8783960" cy="345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768218736"/>
              </p:ext>
            </p:extLst>
          </p:nvPr>
        </p:nvGraphicFramePr>
        <p:xfrm>
          <a:off x="357158" y="142852"/>
          <a:ext cx="842968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19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8"/>
            <a:ext cx="8143932" cy="9286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Структура доходов Нытвенского городского поселения</a:t>
            </a:r>
            <a:endParaRPr lang="ru-RU" sz="2800" b="1" i="1" dirty="0">
              <a:solidFill>
                <a:srgbClr val="0066FF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02328474"/>
              </p:ext>
            </p:extLst>
          </p:nvPr>
        </p:nvGraphicFramePr>
        <p:xfrm>
          <a:off x="-285784" y="1357298"/>
          <a:ext cx="91450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0760" y="47148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3578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431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07220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335756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Прочие доходы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857232"/>
            <a:ext cx="250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  <a:latin typeface="Georgia" pitchFamily="18" charset="0"/>
                <a:cs typeface="Times New Roman" pitchFamily="18" charset="0"/>
              </a:rPr>
              <a:t>2019 год</a:t>
            </a:r>
            <a:endParaRPr lang="ru-RU" sz="4000" b="1" dirty="0">
              <a:solidFill>
                <a:srgbClr val="0066FF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192880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Земельный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164305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_6f49c_f93d349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70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4"/>
          <p:cNvGraphicFramePr>
            <a:graphicFrameLocks noGrp="1"/>
          </p:cNvGraphicFramePr>
          <p:nvPr>
            <p:ph type="chart" idx="4294967295"/>
          </p:nvPr>
        </p:nvGraphicFramePr>
        <p:xfrm>
          <a:off x="9525" y="1285875"/>
          <a:ext cx="9201150" cy="5038725"/>
        </p:xfrm>
        <a:graphic>
          <a:graphicData uri="http://schemas.openxmlformats.org/presentationml/2006/ole">
            <p:oleObj spid="_x0000_s1026" name="Worksheet" r:id="rId3" imgW="7667743" imgH="4200532" progId="Excel.Sheet.8">
              <p:embed/>
            </p:oleObj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Налог на доходы физических лиц,</a:t>
            </a:r>
            <a:r>
              <a:rPr lang="en-US" sz="2800" b="1" i="1" dirty="0" smtClean="0">
                <a:solidFill>
                  <a:srgbClr val="0066FF"/>
                </a:solidFill>
                <a:latin typeface="Georgia" pitchFamily="18" charset="0"/>
              </a:rPr>
              <a:t/>
            </a:r>
            <a:br>
              <a:rPr lang="en-US" sz="2800" b="1" i="1" dirty="0" smtClean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66FF"/>
                </a:solidFill>
                <a:latin typeface="Georgia" pitchFamily="18" charset="0"/>
              </a:rPr>
              <a:t> тыс. руб.</a:t>
            </a:r>
            <a:endParaRPr lang="ru-RU" sz="28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pic>
        <p:nvPicPr>
          <p:cNvPr id="7" name="Рисунок 6" descr="0_6f46e_b4474546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7913</TotalTime>
  <Words>3425</Words>
  <Application>Microsoft Office PowerPoint</Application>
  <PresentationFormat>Экран (4:3)</PresentationFormat>
  <Paragraphs>589</Paragraphs>
  <Slides>36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Worksheet</vt:lpstr>
      <vt:lpstr>Пояснительная записка к проекту решения Думы Нытвенского городского поселения</vt:lpstr>
      <vt:lpstr>Основные положения бюджетной политики Нытвенского городского поселения</vt:lpstr>
      <vt:lpstr>Слайд 3</vt:lpstr>
      <vt:lpstr>Сценарные условия для формирования бюджета Пермского края</vt:lpstr>
      <vt:lpstr>Основные параметры бюджета</vt:lpstr>
      <vt:lpstr>Налоговые и неналоговые доходы</vt:lpstr>
      <vt:lpstr>Налоговые и неналоговые доходы бюджета  Нытвенского городского поселения  на 2019-2021 гг. (тыс. рублей)</vt:lpstr>
      <vt:lpstr>Структура доходов Нытвенского городского поселения</vt:lpstr>
      <vt:lpstr>Налог на доходы физических лиц,  тыс. руб.</vt:lpstr>
      <vt:lpstr>Акцизы, тыс. руб.</vt:lpstr>
      <vt:lpstr>Слайд 11</vt:lpstr>
      <vt:lpstr>Слайд 12</vt:lpstr>
      <vt:lpstr>Земельный налог,  тыс. руб.</vt:lpstr>
      <vt:lpstr>Арендная плата за земельные участки,  тыс. руб.</vt:lpstr>
      <vt:lpstr>Слайд 15</vt:lpstr>
      <vt:lpstr>Слайд 16</vt:lpstr>
      <vt:lpstr>Дотации бюджетам поселений на выравнивание бюджетной обеспеченности, тыс. руб.</vt:lpstr>
      <vt:lpstr>Слайд 18</vt:lpstr>
      <vt:lpstr>Балансировка бюджета Нытвенского  городского поселения</vt:lpstr>
      <vt:lpstr>Слайд 20</vt:lpstr>
      <vt:lpstr>Программно – целевой принцип формирования бюджета</vt:lpstr>
      <vt:lpstr>Муниципальные программы Нытвенского городского поселения</vt:lpstr>
      <vt:lpstr>Расходы дорожного фонда</vt:lpstr>
      <vt:lpstr>Развитие коммунально – инженерной инфраструктуры Нытвенского городского поселения</vt:lpstr>
      <vt:lpstr>Слайд 25</vt:lpstr>
      <vt:lpstr>Благоустройство территории Нытвенского городского поселения</vt:lpstr>
      <vt:lpstr>Слайд 27</vt:lpstr>
      <vt:lpstr>Обеспечение безопасности жизнедеятельности Нытвенского городского поселения</vt:lpstr>
      <vt:lpstr>Слайд 29</vt:lpstr>
      <vt:lpstr>Слайд 30</vt:lpstr>
      <vt:lpstr>Слайд 31</vt:lpstr>
      <vt:lpstr>Слайд 32</vt:lpstr>
      <vt:lpstr>Слайд 33</vt:lpstr>
      <vt:lpstr>Слайд 34</vt:lpstr>
      <vt:lpstr>Непрограммные мероприятия, тыс.руб.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Пояснительная записка к проекту решения Думы Нытвенского городского поселения</dc:title>
  <dc:creator>10-6</dc:creator>
  <cp:lastModifiedBy>Обухова Юлия</cp:lastModifiedBy>
  <cp:revision>1033</cp:revision>
  <dcterms:created xsi:type="dcterms:W3CDTF">2016-11-23T10:29:47Z</dcterms:created>
  <dcterms:modified xsi:type="dcterms:W3CDTF">2019-02-14T06:47:42Z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martArtQuickStyles" visible="true"/>
      </mso:documentControls>
    </mso:qat>
  </mso:ribbon>
</mso:customUI>
</file>