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22"/>
  </p:notesMasterIdLst>
  <p:sldIdLst>
    <p:sldId id="436" r:id="rId2"/>
    <p:sldId id="448" r:id="rId3"/>
    <p:sldId id="387" r:id="rId4"/>
    <p:sldId id="422" r:id="rId5"/>
    <p:sldId id="348" r:id="rId6"/>
    <p:sldId id="416" r:id="rId7"/>
    <p:sldId id="449" r:id="rId8"/>
    <p:sldId id="425" r:id="rId9"/>
    <p:sldId id="418" r:id="rId10"/>
    <p:sldId id="402" r:id="rId11"/>
    <p:sldId id="403" r:id="rId12"/>
    <p:sldId id="437" r:id="rId13"/>
    <p:sldId id="405" r:id="rId14"/>
    <p:sldId id="438" r:id="rId15"/>
    <p:sldId id="408" r:id="rId16"/>
    <p:sldId id="439" r:id="rId17"/>
    <p:sldId id="411" r:id="rId18"/>
    <p:sldId id="414" r:id="rId19"/>
    <p:sldId id="442" r:id="rId20"/>
    <p:sldId id="434" r:id="rId21"/>
  </p:sldIdLst>
  <p:sldSz cx="9721850" cy="7200900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5625" indent="3175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66CCFF"/>
    <a:srgbClr val="9933FF"/>
    <a:srgbClr val="00CC00"/>
    <a:srgbClr val="FF6600"/>
    <a:srgbClr val="FF5050"/>
    <a:srgbClr val="CCCCFF"/>
    <a:srgbClr val="9999FF"/>
    <a:srgbClr val="FFFF00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928" autoAdjust="0"/>
    <p:restoredTop sz="95086" autoAdjust="0"/>
  </p:normalViewPr>
  <p:slideViewPr>
    <p:cSldViewPr>
      <p:cViewPr>
        <p:scale>
          <a:sx n="90" d="100"/>
          <a:sy n="90" d="100"/>
        </p:scale>
        <p:origin x="-726" y="-294"/>
      </p:cViewPr>
      <p:guideLst>
        <p:guide orient="horz" pos="2268"/>
        <p:guide pos="30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46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3087"/>
        <p:guide pos="21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6086956521739358E-2"/>
          <c:y val="2.9959258823990292E-2"/>
          <c:w val="0.96811594202898565"/>
          <c:h val="0.8081752654052571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99FF"/>
            </a:solidFill>
          </c:spPr>
          <c:cat>
            <c:strRef>
              <c:f>Лист1!$A$2:$A$4</c:f>
              <c:strCache>
                <c:ptCount val="3"/>
                <c:pt idx="0">
                  <c:v>2017 (факт)</c:v>
                </c:pt>
                <c:pt idx="1">
                  <c:v>2018 (план)</c:v>
                </c:pt>
                <c:pt idx="2">
                  <c:v>2018 (факт)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37.6</c:v>
                </c:pt>
                <c:pt idx="1">
                  <c:v>43.4</c:v>
                </c:pt>
                <c:pt idx="2">
                  <c:v>20.7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olidFill>
              <a:srgbClr val="66CCFF"/>
            </a:solidFill>
          </c:spPr>
          <c:cat>
            <c:strRef>
              <c:f>Лист1!$A$2:$A$4</c:f>
              <c:strCache>
                <c:ptCount val="3"/>
                <c:pt idx="0">
                  <c:v>2017 (факт)</c:v>
                </c:pt>
                <c:pt idx="1">
                  <c:v>2018 (план)</c:v>
                </c:pt>
                <c:pt idx="2">
                  <c:v>2018 (факт)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57.6</c:v>
                </c:pt>
                <c:pt idx="1">
                  <c:v>60.4</c:v>
                </c:pt>
                <c:pt idx="2">
                  <c:v>62</c:v>
                </c:pt>
              </c:numCache>
            </c:numRef>
          </c:val>
        </c:ser>
        <c:overlap val="100"/>
        <c:axId val="79279616"/>
        <c:axId val="79281152"/>
      </c:barChart>
      <c:catAx>
        <c:axId val="79279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9281152"/>
        <c:crosses val="autoZero"/>
        <c:auto val="1"/>
        <c:lblAlgn val="ctr"/>
        <c:lblOffset val="100"/>
      </c:catAx>
      <c:valAx>
        <c:axId val="79281152"/>
        <c:scaling>
          <c:orientation val="minMax"/>
        </c:scaling>
        <c:delete val="1"/>
        <c:axPos val="l"/>
        <c:numFmt formatCode="0.0" sourceLinked="1"/>
        <c:tickLblPos val="nextTo"/>
        <c:crossAx val="792796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5445281296359712E-2"/>
          <c:y val="0.90840090884161695"/>
          <c:w val="0.82102711011932461"/>
          <c:h val="7.6451193777480289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2388" i="1" dirty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Структура налоговых и неналоговых доходов бюджета Нытвенского городского поселения за </a:t>
            </a:r>
            <a:r>
              <a:rPr lang="ru-RU" sz="2388" i="1" dirty="0" smtClean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2018 </a:t>
            </a:r>
            <a:r>
              <a:rPr lang="ru-RU" sz="2388" i="1" dirty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год</a:t>
            </a:r>
          </a:p>
        </c:rich>
      </c:tx>
      <c:layout>
        <c:manualLayout>
          <c:xMode val="edge"/>
          <c:yMode val="edge"/>
          <c:x val="0.11205337682072915"/>
          <c:y val="0"/>
        </c:manualLayout>
      </c:layout>
    </c:title>
    <c:view3D>
      <c:rotX val="50"/>
      <c:perspective val="30"/>
    </c:view3D>
    <c:plotArea>
      <c:layout>
        <c:manualLayout>
          <c:layoutTarget val="inner"/>
          <c:xMode val="edge"/>
          <c:yMode val="edge"/>
          <c:x val="0.31959693054379762"/>
          <c:y val="0.33691245220328303"/>
          <c:w val="0.40581270182992557"/>
          <c:h val="0.480000000000000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бюджета Нытвенского городского поселения за 2017 год</c:v>
                </c:pt>
              </c:strCache>
            </c:strRef>
          </c:tx>
          <c:dPt>
            <c:idx val="0"/>
            <c:explosion val="18"/>
            <c:spPr>
              <a:solidFill>
                <a:srgbClr val="FFCC99"/>
              </a:solidFill>
            </c:spPr>
          </c:dPt>
          <c:dPt>
            <c:idx val="1"/>
            <c:spPr>
              <a:solidFill>
                <a:srgbClr val="FF6699"/>
              </a:solidFill>
            </c:spPr>
          </c:dPt>
          <c:dPt>
            <c:idx val="2"/>
            <c:spPr>
              <a:solidFill>
                <a:srgbClr val="33CC33"/>
              </a:solidFill>
            </c:spPr>
          </c:dPt>
          <c:dPt>
            <c:idx val="3"/>
            <c:spPr>
              <a:solidFill>
                <a:srgbClr val="3399FF"/>
              </a:solidFill>
            </c:spPr>
          </c:dPt>
          <c:dPt>
            <c:idx val="4"/>
            <c:spPr>
              <a:solidFill>
                <a:srgbClr val="33CCCC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99FF"/>
              </a:solidFill>
            </c:spPr>
          </c:dPt>
          <c:dPt>
            <c:idx val="8"/>
            <c:spPr>
              <a:solidFill>
                <a:srgbClr val="FF5050"/>
              </a:solidFill>
            </c:spPr>
          </c:dPt>
          <c:dPt>
            <c:idx val="10"/>
            <c:spPr>
              <a:solidFill>
                <a:srgbClr val="00CC99"/>
              </a:solidFill>
            </c:spPr>
          </c:dPt>
          <c:dPt>
            <c:idx val="11"/>
            <c:spPr>
              <a:solidFill>
                <a:srgbClr val="FF0066"/>
              </a:solidFill>
            </c:spPr>
          </c:dPt>
          <c:dPt>
            <c:idx val="12"/>
            <c:spPr>
              <a:solidFill>
                <a:srgbClr val="6600FF"/>
              </a:solidFill>
            </c:spPr>
          </c:dPt>
          <c:dLbls>
            <c:dLbl>
              <c:idx val="0"/>
              <c:layout>
                <c:manualLayout>
                  <c:x val="0.11438209427429535"/>
                  <c:y val="3.8776458993366424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1"/>
              <c:layout>
                <c:manualLayout>
                  <c:x val="-1.7927958286554701E-2"/>
                  <c:y val="9.0884463463648327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-5.4131797306365574E-2"/>
                  <c:y val="4.3020535357263703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3"/>
              <c:layout>
                <c:manualLayout>
                  <c:x val="-7.0151943983205664E-2"/>
                  <c:y val="7.7562530118011536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0.17694388135483752"/>
                  <c:y val="7.7650481119211037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5"/>
              <c:layout>
                <c:manualLayout>
                  <c:x val="-0.1673779346862618"/>
                  <c:y val="4.3827794182481832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6"/>
              <c:layout>
                <c:manualLayout>
                  <c:x val="-0.18522592551852271"/>
                  <c:y val="-3.1928296063895951E-3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7"/>
              <c:layout>
                <c:manualLayout>
                  <c:x val="-0.15993863341789913"/>
                  <c:y val="-7.1650909179457156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8"/>
              <c:layout>
                <c:manualLayout>
                  <c:x val="-0.12233751736556699"/>
                  <c:y val="-0.17165119754339578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9"/>
              <c:layout>
                <c:manualLayout>
                  <c:x val="6.3743023945422028E-2"/>
                  <c:y val="-0.12664751930115939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10"/>
              <c:layout>
                <c:manualLayout>
                  <c:x val="6.6576455928562414E-2"/>
                  <c:y val="-8.3682734305312034E-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11"/>
              <c:layout>
                <c:manualLayout>
                  <c:x val="0.10407397513326459"/>
                  <c:y val="-0.12731171757251392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12"/>
              <c:layout>
                <c:manualLayout>
                  <c:x val="0.19425957063180688"/>
                  <c:y val="-2.3402335619739003E-3"/>
                </c:manualLayout>
              </c:layout>
              <c:dLblPos val="bestFit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Лист1!$A$2:$A$14</c:f>
              <c:strCache>
                <c:ptCount val="13"/>
                <c:pt idx="0">
                  <c:v>НДФЛ</c:v>
                </c:pt>
                <c:pt idx="1">
                  <c:v>Транспортный налог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Аренда земли</c:v>
                </c:pt>
                <c:pt idx="5">
                  <c:v>Аренда имущества</c:v>
                </c:pt>
                <c:pt idx="6">
                  <c:v>Плата за найм жилья</c:v>
                </c:pt>
                <c:pt idx="7">
                  <c:v>Перечисление части прибыли</c:v>
                </c:pt>
                <c:pt idx="8">
                  <c:v>Продажа имущества</c:v>
                </c:pt>
                <c:pt idx="9">
                  <c:v>Продажа земельных участков</c:v>
                </c:pt>
                <c:pt idx="10">
                  <c:v>Акцизы</c:v>
                </c:pt>
                <c:pt idx="11">
                  <c:v>Штрафы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0.43600000000000039</c:v>
                </c:pt>
                <c:pt idx="1">
                  <c:v>0.14800000000000019</c:v>
                </c:pt>
                <c:pt idx="2">
                  <c:v>0.10500000000000002</c:v>
                </c:pt>
                <c:pt idx="3">
                  <c:v>0.15800000000000022</c:v>
                </c:pt>
                <c:pt idx="4">
                  <c:v>2.4E-2</c:v>
                </c:pt>
                <c:pt idx="5">
                  <c:v>1.9000000000000024E-2</c:v>
                </c:pt>
                <c:pt idx="6">
                  <c:v>7.0000000000000071E-3</c:v>
                </c:pt>
                <c:pt idx="7">
                  <c:v>4.0000000000000062E-3</c:v>
                </c:pt>
                <c:pt idx="8">
                  <c:v>8.000000000000014E-3</c:v>
                </c:pt>
                <c:pt idx="9">
                  <c:v>2.5000000000000001E-2</c:v>
                </c:pt>
                <c:pt idx="10">
                  <c:v>5.5000000000000014E-2</c:v>
                </c:pt>
                <c:pt idx="11">
                  <c:v>3.0000000000000035E-3</c:v>
                </c:pt>
                <c:pt idx="12">
                  <c:v>8.000000000000014E-3</c:v>
                </c:pt>
              </c:numCache>
            </c:numRef>
          </c:val>
        </c:ser>
        <c:dLbls>
          <c:showVal val="1"/>
        </c:dLbls>
      </c:pie3DChart>
      <c:spPr>
        <a:noFill/>
        <a:ln w="29192">
          <a:noFill/>
        </a:ln>
      </c:spPr>
    </c:plotArea>
    <c:plotVisOnly val="1"/>
    <c:dispBlanksAs val="zero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789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69058295964126"/>
          <c:y val="0.35093696763202786"/>
          <c:w val="0.42600896860986648"/>
          <c:h val="0.405451448040885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Нытвенского городского поселения за 2017 год</c:v>
                </c:pt>
              </c:strCache>
            </c:strRef>
          </c:tx>
          <c:explosion val="23"/>
          <c:dPt>
            <c:idx val="0"/>
            <c:explosion val="6"/>
            <c:spPr>
              <a:solidFill>
                <a:srgbClr val="00B0F0"/>
              </a:solidFill>
              <a:ln w="14211"/>
            </c:spPr>
          </c:dPt>
          <c:dPt>
            <c:idx val="1"/>
            <c:explosion val="0"/>
            <c:spPr>
              <a:solidFill>
                <a:srgbClr val="33CC33"/>
              </a:solidFill>
            </c:spPr>
          </c:dPt>
          <c:dLbls>
            <c:dLbl>
              <c:idx val="0"/>
              <c:layout>
                <c:manualLayout>
                  <c:x val="3.263518878817364E-2"/>
                  <c:y val="-8.7676264680477747E-3"/>
                </c:manualLayout>
              </c:layout>
              <c:tx>
                <c:rich>
                  <a:bodyPr/>
                  <a:lstStyle/>
                  <a:p>
                    <a:pPr>
                      <a:defRPr sz="226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011" b="0" i="0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Налоговые и неналоговые доходы</a:t>
                    </a:r>
                  </a:p>
                  <a:p>
                    <a:pPr>
                      <a:defRPr sz="226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011" b="1" i="0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75,0%</a:t>
                    </a:r>
                  </a:p>
                </c:rich>
              </c:tx>
              <c:spPr/>
              <c:dLblPos val="bestFit"/>
            </c:dLbl>
            <c:dLbl>
              <c:idx val="1"/>
              <c:layout>
                <c:manualLayout>
                  <c:x val="1.8398452117035363E-2"/>
                  <c:y val="-2.3707780374632188E-2"/>
                </c:manualLayout>
              </c:layout>
              <c:tx>
                <c:rich>
                  <a:bodyPr/>
                  <a:lstStyle/>
                  <a:p>
                    <a:pPr>
                      <a:defRPr sz="226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011" b="0" i="0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Безвозмездные поступления</a:t>
                    </a:r>
                  </a:p>
                  <a:p>
                    <a:pPr>
                      <a:defRPr sz="226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011" b="1" i="0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25,0%</a:t>
                    </a:r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-0.17660972735550912"/>
                  <c:y val="0.10567668264096212"/>
                </c:manualLayout>
              </c:layout>
              <c:dLblPos val="bestFit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2017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CatName val="1"/>
            <c:separator>
</c:separator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0.75000000000000089</c:v>
                </c:pt>
                <c:pt idx="1">
                  <c:v>0.25</c:v>
                </c:pt>
              </c:numCache>
            </c:numRef>
          </c:val>
        </c:ser>
        <c:dLbls>
          <c:showVal val="1"/>
        </c:dLbls>
      </c:pie3DChart>
      <c:spPr>
        <a:noFill/>
        <a:ln w="28457">
          <a:noFill/>
        </a:ln>
      </c:spPr>
    </c:plotArea>
    <c:plotVisOnly val="1"/>
    <c:dispBlanksAs val="zero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2017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9547766706152867E-2"/>
          <c:y val="6.8299460878201032E-2"/>
          <c:w val="0.92422804450328955"/>
          <c:h val="0.8295082287011414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>
              <a:solidFill>
                <a:srgbClr val="0066FF"/>
              </a:solidFill>
            </a:ln>
          </c:spPr>
          <c:dPt>
            <c:idx val="0"/>
            <c:marker>
              <c:spPr>
                <a:ln>
                  <a:solidFill>
                    <a:srgbClr val="0066FF"/>
                  </a:solidFill>
                </a:ln>
              </c:spPr>
            </c:marker>
          </c:dPt>
          <c:dPt>
            <c:idx val="1"/>
            <c:marker>
              <c:spPr>
                <a:ln>
                  <a:solidFill>
                    <a:srgbClr val="0066FF"/>
                  </a:solidFill>
                </a:ln>
              </c:spPr>
            </c:marker>
          </c:dPt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81.3</c:v>
                </c:pt>
                <c:pt idx="1">
                  <c:v>102</c:v>
                </c:pt>
                <c:pt idx="2">
                  <c:v>96.3</c:v>
                </c:pt>
                <c:pt idx="3">
                  <c:v>76.900000000000006</c:v>
                </c:pt>
              </c:numCache>
            </c:numRef>
          </c:val>
        </c:ser>
        <c:marker val="1"/>
        <c:axId val="98399360"/>
        <c:axId val="98400896"/>
      </c:lineChart>
      <c:catAx>
        <c:axId val="98399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8400896"/>
        <c:crosses val="autoZero"/>
        <c:auto val="1"/>
        <c:lblAlgn val="ctr"/>
        <c:lblOffset val="100"/>
      </c:catAx>
      <c:valAx>
        <c:axId val="98400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8399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0.13913</cdr:x>
      <cdr:y>0.26225</cdr:y>
    </cdr:from>
    <cdr:to>
      <cdr:x>0.23478</cdr:x>
      <cdr:y>0.35848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1246012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Calibri" pitchFamily="34" charset="0"/>
              <a:cs typeface="Calibri" pitchFamily="34" charset="0"/>
            </a:rPr>
            <a:t>57,6</a:t>
          </a:r>
        </a:p>
      </cdr:txBody>
    </cdr:sp>
  </cdr:relSizeAnchor>
  <cdr:relSizeAnchor xmlns:cdr="http://schemas.openxmlformats.org/drawingml/2006/chartDrawing">
    <cdr:from>
      <cdr:x>0.46087</cdr:x>
      <cdr:y>0.21414</cdr:y>
    </cdr:from>
    <cdr:to>
      <cdr:x>0.55652</cdr:x>
      <cdr:y>0.31037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38600" y="1017412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2000" b="1" dirty="0" smtClean="0"/>
            <a:t>60,4</a:t>
          </a:r>
        </a:p>
      </cdr:txBody>
    </cdr:sp>
  </cdr:relSizeAnchor>
  <cdr:relSizeAnchor xmlns:cdr="http://schemas.openxmlformats.org/drawingml/2006/chartDrawing">
    <cdr:from>
      <cdr:x>0.78261</cdr:x>
      <cdr:y>0.34244</cdr:y>
    </cdr:from>
    <cdr:to>
      <cdr:x>0.87826</cdr:x>
      <cdr:y>0.43867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00" y="1627012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2000" b="1" dirty="0" smtClean="0"/>
            <a:t>62,0</a:t>
          </a:r>
        </a:p>
      </cdr:txBody>
    </cdr:sp>
  </cdr:relSizeAnchor>
  <cdr:relSizeAnchor xmlns:cdr="http://schemas.openxmlformats.org/drawingml/2006/chartDrawing">
    <cdr:from>
      <cdr:x>0.13913</cdr:x>
      <cdr:y>0.63113</cdr:y>
    </cdr:from>
    <cdr:to>
      <cdr:x>0.23478</cdr:x>
      <cdr:y>0.72735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219200" y="2998612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Calibri" pitchFamily="34" charset="0"/>
              <a:cs typeface="Calibri" pitchFamily="34" charset="0"/>
            </a:rPr>
            <a:t>37,6</a:t>
          </a:r>
        </a:p>
      </cdr:txBody>
    </cdr:sp>
  </cdr:relSizeAnchor>
  <cdr:relSizeAnchor xmlns:cdr="http://schemas.openxmlformats.org/drawingml/2006/chartDrawing">
    <cdr:from>
      <cdr:x>0.46087</cdr:x>
      <cdr:y>0.59905</cdr:y>
    </cdr:from>
    <cdr:to>
      <cdr:x>0.55652</cdr:x>
      <cdr:y>0.69528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038600" y="2846212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Calibri" pitchFamily="34" charset="0"/>
              <a:cs typeface="Calibri" pitchFamily="34" charset="0"/>
            </a:rPr>
            <a:t>43,4</a:t>
          </a:r>
        </a:p>
      </cdr:txBody>
    </cdr:sp>
  </cdr:relSizeAnchor>
  <cdr:relSizeAnchor xmlns:cdr="http://schemas.openxmlformats.org/drawingml/2006/chartDrawing">
    <cdr:from>
      <cdr:x>0.78261</cdr:x>
      <cdr:y>0.71132</cdr:y>
    </cdr:from>
    <cdr:to>
      <cdr:x>0.87826</cdr:x>
      <cdr:y>0.80754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858000" y="3379612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Calibri" pitchFamily="34" charset="0"/>
              <a:cs typeface="Calibri" pitchFamily="34" charset="0"/>
            </a:rPr>
            <a:t>20,7</a:t>
          </a:r>
        </a:p>
      </cdr:txBody>
    </cdr:sp>
  </cdr:relSizeAnchor>
  <cdr:relSizeAnchor xmlns:cdr="http://schemas.openxmlformats.org/drawingml/2006/chartDrawing">
    <cdr:from>
      <cdr:x>0.21739</cdr:x>
      <cdr:y>0.43284</cdr:y>
    </cdr:from>
    <cdr:to>
      <cdr:x>0.8</cdr:x>
      <cdr:y>0.47761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V="1">
          <a:off x="1905000" y="2209800"/>
          <a:ext cx="5105400" cy="2286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0.6087</cdr:x>
      <cdr:y>0.37313</cdr:y>
    </cdr:from>
    <cdr:to>
      <cdr:x>0.68696</cdr:x>
      <cdr:y>0.43342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334000" y="1905000"/>
          <a:ext cx="6858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5613" indent="1588"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2813" indent="1588"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0013" indent="1588"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5625" indent="3175"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sz="800"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sz="800"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sz="800"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sz="800"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+4,4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</cdr:x>
      <cdr:y>0.74627</cdr:y>
    </cdr:from>
    <cdr:to>
      <cdr:x>0.7913</cdr:x>
      <cdr:y>0.80597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>
          <a:off x="1752600" y="3810000"/>
          <a:ext cx="5181600" cy="3048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0.61739</cdr:x>
      <cdr:y>0.73134</cdr:y>
    </cdr:from>
    <cdr:to>
      <cdr:x>0.69565</cdr:x>
      <cdr:y>0.79163</cdr:y>
    </cdr:to>
    <cdr:sp macro="" textlink="">
      <cdr:nvSpPr>
        <cdr:cNvPr id="19" name="TextBox 30"/>
        <cdr:cNvSpPr txBox="1"/>
      </cdr:nvSpPr>
      <cdr:spPr>
        <a:xfrm xmlns:a="http://schemas.openxmlformats.org/drawingml/2006/main">
          <a:off x="5410200" y="3733800"/>
          <a:ext cx="6858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5613" indent="1588"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2813" indent="1588"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0013" indent="1588"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5625" indent="3175" algn="l" rtl="0" fontAlgn="base">
            <a:spcBef>
              <a:spcPct val="0"/>
            </a:spcBef>
            <a:spcAft>
              <a:spcPct val="0"/>
            </a:spcAft>
            <a:defRPr sz="800"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sz="800"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sz="800"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sz="800"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sz="800"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-16,9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0.08423</cdr:x>
      <cdr:y>0.0258</cdr:y>
    </cdr:from>
    <cdr:to>
      <cdr:x>0.93585</cdr:x>
      <cdr:y>0.18109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9630" y="140074"/>
          <a:ext cx="7657353" cy="840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500" b="1" i="1">
              <a:solidFill>
                <a:srgbClr val="660066"/>
              </a:solidFill>
              <a:latin typeface="Georgia" pitchFamily="18" charset="0"/>
              <a:ea typeface="Tahoma" pitchFamily="34" charset="0"/>
              <a:cs typeface="Tahoma" pitchFamily="34" charset="0"/>
            </a:rPr>
            <a:t>Структура фактических доходов бюджета </a:t>
          </a:r>
        </a:p>
        <a:p xmlns:a="http://schemas.openxmlformats.org/drawingml/2006/main">
          <a:pPr algn="ctr"/>
          <a:r>
            <a:rPr lang="ru-RU" sz="2500" b="1" i="1">
              <a:solidFill>
                <a:srgbClr val="660066"/>
              </a:solidFill>
              <a:latin typeface="Georgia" pitchFamily="18" charset="0"/>
              <a:ea typeface="Tahoma" pitchFamily="34" charset="0"/>
              <a:cs typeface="Tahoma" pitchFamily="34" charset="0"/>
            </a:rPr>
            <a:t>Нытвенского </a:t>
          </a:r>
          <a:r>
            <a:rPr lang="ru-RU" sz="2500" b="1" i="1" baseline="0">
              <a:solidFill>
                <a:srgbClr val="660066"/>
              </a:solidFill>
              <a:latin typeface="Georgia" pitchFamily="18" charset="0"/>
              <a:ea typeface="Tahoma" pitchFamily="34" charset="0"/>
              <a:cs typeface="Tahoma" pitchFamily="34" charset="0"/>
            </a:rPr>
            <a:t> </a:t>
          </a:r>
          <a:r>
            <a:rPr lang="ru-RU" sz="2500" b="1" i="1">
              <a:solidFill>
                <a:srgbClr val="660066"/>
              </a:solidFill>
              <a:latin typeface="Georgia" pitchFamily="18" charset="0"/>
              <a:ea typeface="Tahoma" pitchFamily="34" charset="0"/>
              <a:cs typeface="Tahoma" pitchFamily="34" charset="0"/>
            </a:rPr>
            <a:t>городского поселения за 2018 год </a:t>
          </a:r>
        </a:p>
        <a:p xmlns:a="http://schemas.openxmlformats.org/drawingml/2006/main">
          <a:pPr algn="ctr"/>
          <a:r>
            <a:rPr lang="ru-RU" sz="1600" b="1" i="1">
              <a:solidFill>
                <a:srgbClr val="660066"/>
              </a:solidFill>
              <a:latin typeface="Georgia" pitchFamily="18" charset="0"/>
              <a:ea typeface="Tahoma" pitchFamily="34" charset="0"/>
              <a:cs typeface="Tahoma" pitchFamily="34" charset="0"/>
            </a:rPr>
            <a:t>(без возврата остатков субсидий, субвенций</a:t>
          </a:r>
          <a:r>
            <a:rPr lang="ru-RU" sz="2160" b="1" i="1">
              <a:solidFill>
                <a:srgbClr val="660066"/>
              </a:solidFill>
              <a:latin typeface="Georgia" pitchFamily="18" charset="0"/>
              <a:ea typeface="Tahoma" pitchFamily="34" charset="0"/>
              <a:cs typeface="Tahoma" pitchFamily="34" charset="0"/>
            </a:rPr>
            <a:t>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0.11504</cdr:x>
      <cdr:y>0.22973</cdr:y>
    </cdr:from>
    <cdr:to>
      <cdr:x>0.19469</cdr:x>
      <cdr:y>0.28378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12954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81,3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0.09756</cdr:x>
      <cdr:y>0.05405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-212725" y="-762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млн. руб.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5013"/>
            <a:ext cx="4960937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54550"/>
            <a:ext cx="5389563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7513"/>
            <a:ext cx="291941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35F6FDA-217F-4558-963F-8CEBE2858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72" algn="l" defTabSz="9135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46" algn="l" defTabSz="9135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421" algn="l" defTabSz="9135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98" algn="l" defTabSz="91354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9842-43F5-464D-9BE1-BD592D902A5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DED4A-11A3-4CDD-AA9F-CCFAD9F97EE5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5F6FDA-217F-4558-963F-8CEBE285878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5F6FDA-217F-4558-963F-8CEBE285878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5F6FDA-217F-4558-963F-8CEBE285878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9140" y="2236948"/>
            <a:ext cx="8263573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8279" y="4080510"/>
            <a:ext cx="680529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38086-1AE8-49ED-B47E-D7451CCDD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422A8-5D5C-4842-821C-D9349C426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93926" y="303373"/>
            <a:ext cx="2325818" cy="645080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475" y="303373"/>
            <a:ext cx="6815422" cy="64508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CBE2D-DC7A-4C4D-8785-4671DFBD0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481" y="320684"/>
            <a:ext cx="8023224" cy="1503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33478" y="2079627"/>
            <a:ext cx="3935413" cy="4321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21289" y="2079625"/>
            <a:ext cx="3935413" cy="2084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21289" y="4316422"/>
            <a:ext cx="3935413" cy="2084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C9B6-4E99-4F21-BE70-33A0904EE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481" y="320684"/>
            <a:ext cx="8023224" cy="1503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33481" y="2079627"/>
            <a:ext cx="8023224" cy="43211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E0A3C-55F4-452F-959D-820FC28BA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C05B-C447-4184-8024-512BEBE70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960" y="4627246"/>
            <a:ext cx="8263573" cy="1430179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7960" y="3052049"/>
            <a:ext cx="8263573" cy="157519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8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2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6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D1B1-3A50-46C7-BD3A-504F1ACED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6473" y="1763554"/>
            <a:ext cx="4570620" cy="49906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49124" y="1763554"/>
            <a:ext cx="4570620" cy="49906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58701-8788-4EEC-9020-7BACFA2F9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94" y="288370"/>
            <a:ext cx="874966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094" y="1611869"/>
            <a:ext cx="4295505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24" indent="0">
              <a:buNone/>
              <a:defRPr sz="2100" b="1"/>
            </a:lvl2pPr>
            <a:lvl3pPr marL="966849" indent="0">
              <a:buNone/>
              <a:defRPr sz="1900" b="1"/>
            </a:lvl3pPr>
            <a:lvl4pPr marL="1450273" indent="0">
              <a:buNone/>
              <a:defRPr sz="1700" b="1"/>
            </a:lvl4pPr>
            <a:lvl5pPr marL="1933697" indent="0">
              <a:buNone/>
              <a:defRPr sz="1700" b="1"/>
            </a:lvl5pPr>
            <a:lvl6pPr marL="2417121" indent="0">
              <a:buNone/>
              <a:defRPr sz="1700" b="1"/>
            </a:lvl6pPr>
            <a:lvl7pPr marL="2900546" indent="0">
              <a:buNone/>
              <a:defRPr sz="1700" b="1"/>
            </a:lvl7pPr>
            <a:lvl8pPr marL="3383970" indent="0">
              <a:buNone/>
              <a:defRPr sz="1700" b="1"/>
            </a:lvl8pPr>
            <a:lvl9pPr marL="386739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94" y="2283619"/>
            <a:ext cx="4295505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8566" y="1611869"/>
            <a:ext cx="4297193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24" indent="0">
              <a:buNone/>
              <a:defRPr sz="2100" b="1"/>
            </a:lvl2pPr>
            <a:lvl3pPr marL="966849" indent="0">
              <a:buNone/>
              <a:defRPr sz="1900" b="1"/>
            </a:lvl3pPr>
            <a:lvl4pPr marL="1450273" indent="0">
              <a:buNone/>
              <a:defRPr sz="1700" b="1"/>
            </a:lvl4pPr>
            <a:lvl5pPr marL="1933697" indent="0">
              <a:buNone/>
              <a:defRPr sz="1700" b="1"/>
            </a:lvl5pPr>
            <a:lvl6pPr marL="2417121" indent="0">
              <a:buNone/>
              <a:defRPr sz="1700" b="1"/>
            </a:lvl6pPr>
            <a:lvl7pPr marL="2900546" indent="0">
              <a:buNone/>
              <a:defRPr sz="1700" b="1"/>
            </a:lvl7pPr>
            <a:lvl8pPr marL="3383970" indent="0">
              <a:buNone/>
              <a:defRPr sz="1700" b="1"/>
            </a:lvl8pPr>
            <a:lvl9pPr marL="3867395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8566" y="2283619"/>
            <a:ext cx="4297193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4B847-CBBA-4F09-BA5A-8F465E1F3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7B515-CD07-4C42-A878-1E1E7B72C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EE12A-AD96-4F2E-9733-F340AF83A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94" y="286702"/>
            <a:ext cx="3198422" cy="12201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0973" y="286704"/>
            <a:ext cx="5434784" cy="614576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094" y="1506857"/>
            <a:ext cx="3198422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83424" indent="0">
              <a:buNone/>
              <a:defRPr sz="1300"/>
            </a:lvl2pPr>
            <a:lvl3pPr marL="966849" indent="0">
              <a:buNone/>
              <a:defRPr sz="1100"/>
            </a:lvl3pPr>
            <a:lvl4pPr marL="1450273" indent="0">
              <a:buNone/>
              <a:defRPr sz="1000"/>
            </a:lvl4pPr>
            <a:lvl5pPr marL="1933697" indent="0">
              <a:buNone/>
              <a:defRPr sz="1000"/>
            </a:lvl5pPr>
            <a:lvl6pPr marL="2417121" indent="0">
              <a:buNone/>
              <a:defRPr sz="1000"/>
            </a:lvl6pPr>
            <a:lvl7pPr marL="2900546" indent="0">
              <a:buNone/>
              <a:defRPr sz="1000"/>
            </a:lvl7pPr>
            <a:lvl8pPr marL="3383970" indent="0">
              <a:buNone/>
              <a:defRPr sz="1000"/>
            </a:lvl8pPr>
            <a:lvl9pPr marL="386739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B662-600D-4B59-BE2C-481C35454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551" y="5040631"/>
            <a:ext cx="5833110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551" y="643414"/>
            <a:ext cx="5833110" cy="432054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83424" indent="0">
              <a:buNone/>
              <a:defRPr sz="3000"/>
            </a:lvl2pPr>
            <a:lvl3pPr marL="966849" indent="0">
              <a:buNone/>
              <a:defRPr sz="2500"/>
            </a:lvl3pPr>
            <a:lvl4pPr marL="1450273" indent="0">
              <a:buNone/>
              <a:defRPr sz="2100"/>
            </a:lvl4pPr>
            <a:lvl5pPr marL="1933697" indent="0">
              <a:buNone/>
              <a:defRPr sz="2100"/>
            </a:lvl5pPr>
            <a:lvl6pPr marL="2417121" indent="0">
              <a:buNone/>
              <a:defRPr sz="2100"/>
            </a:lvl6pPr>
            <a:lvl7pPr marL="2900546" indent="0">
              <a:buNone/>
              <a:defRPr sz="2100"/>
            </a:lvl7pPr>
            <a:lvl8pPr marL="3383970" indent="0">
              <a:buNone/>
              <a:defRPr sz="2100"/>
            </a:lvl8pPr>
            <a:lvl9pPr marL="3867395" indent="0">
              <a:buNone/>
              <a:defRPr sz="21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551" y="5635706"/>
            <a:ext cx="5833110" cy="845105"/>
          </a:xfrm>
        </p:spPr>
        <p:txBody>
          <a:bodyPr/>
          <a:lstStyle>
            <a:lvl1pPr marL="0" indent="0">
              <a:buNone/>
              <a:defRPr sz="1500"/>
            </a:lvl1pPr>
            <a:lvl2pPr marL="483424" indent="0">
              <a:buNone/>
              <a:defRPr sz="1300"/>
            </a:lvl2pPr>
            <a:lvl3pPr marL="966849" indent="0">
              <a:buNone/>
              <a:defRPr sz="1100"/>
            </a:lvl3pPr>
            <a:lvl4pPr marL="1450273" indent="0">
              <a:buNone/>
              <a:defRPr sz="1000"/>
            </a:lvl4pPr>
            <a:lvl5pPr marL="1933697" indent="0">
              <a:buNone/>
              <a:defRPr sz="1000"/>
            </a:lvl5pPr>
            <a:lvl6pPr marL="2417121" indent="0">
              <a:buNone/>
              <a:defRPr sz="1000"/>
            </a:lvl6pPr>
            <a:lvl7pPr marL="2900546" indent="0">
              <a:buNone/>
              <a:defRPr sz="1000"/>
            </a:lvl7pPr>
            <a:lvl8pPr marL="3383970" indent="0">
              <a:buNone/>
              <a:defRPr sz="1000"/>
            </a:lvl8pPr>
            <a:lvl9pPr marL="386739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A9AD-854B-4642-B240-CFFAC081A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85775" y="288925"/>
            <a:ext cx="8750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85" tIns="48343" rIns="96685" bIns="48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85775" y="1679575"/>
            <a:ext cx="8750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85" tIns="48343" rIns="96685" bIns="48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5775" y="6673850"/>
            <a:ext cx="2268538" cy="384175"/>
          </a:xfrm>
          <a:prstGeom prst="rect">
            <a:avLst/>
          </a:prstGeom>
        </p:spPr>
        <p:txBody>
          <a:bodyPr vert="horz" lIns="96685" tIns="48343" rIns="96685" bIns="4834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21050" y="6673850"/>
            <a:ext cx="3079750" cy="384175"/>
          </a:xfrm>
          <a:prstGeom prst="rect">
            <a:avLst/>
          </a:prstGeom>
        </p:spPr>
        <p:txBody>
          <a:bodyPr vert="horz" lIns="96685" tIns="48343" rIns="96685" bIns="4834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67538" y="6673850"/>
            <a:ext cx="2268537" cy="384175"/>
          </a:xfrm>
          <a:prstGeom prst="rect">
            <a:avLst/>
          </a:prstGeom>
        </p:spPr>
        <p:txBody>
          <a:bodyPr vert="horz" lIns="96685" tIns="48343" rIns="96685" bIns="4834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81AEC1-86AF-4765-A0C8-EB2FE388B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</p:sldLayoutIdLst>
  <p:txStyles>
    <p:titleStyle>
      <a:lvl1pPr algn="ctr" defTabSz="966788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2pPr>
      <a:lvl3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3pPr>
      <a:lvl4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4pPr>
      <a:lvl5pPr algn="ctr" defTabSz="96678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9pPr>
    </p:titleStyle>
    <p:bodyStyle>
      <a:lvl1pPr marL="361950" indent="-361950" algn="l" defTabSz="9667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4225" indent="-301625" algn="l" defTabSz="9667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088" indent="-241300" algn="l" defTabSz="9667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0688" indent="-241300" algn="l" defTabSz="9667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5" indent="-241300" algn="l" defTabSz="9667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834" indent="-241713" algn="l" defTabSz="96684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259" indent="-241713" algn="l" defTabSz="96684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5683" indent="-241713" algn="l" defTabSz="96684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108" indent="-241713" algn="l" defTabSz="96684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68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24" algn="l" defTabSz="9668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849" algn="l" defTabSz="9668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273" algn="l" defTabSz="9668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697" algn="l" defTabSz="9668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121" algn="l" defTabSz="9668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546" algn="l" defTabSz="9668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970" algn="l" defTabSz="9668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395" algn="l" defTabSz="96684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455681" y="675064"/>
            <a:ext cx="8582631" cy="481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98" tIns="48349" rIns="96698" bIns="48349">
            <a:spAutoFit/>
          </a:bodyPr>
          <a:lstStyle/>
          <a:p>
            <a:pPr algn="ctr"/>
            <a:r>
              <a:rPr lang="ru-RU" sz="5100" b="1" dirty="0" smtClean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Отчет </a:t>
            </a:r>
          </a:p>
          <a:p>
            <a:pPr algn="ctr"/>
            <a:r>
              <a:rPr lang="ru-RU" sz="5100" b="1" dirty="0" smtClean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об исполнении бюджета Нытвенского городского поселения </a:t>
            </a:r>
          </a:p>
          <a:p>
            <a:pPr algn="ctr"/>
            <a:r>
              <a:rPr lang="ru-RU" sz="5100" b="1" dirty="0" smtClean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за 2018 </a:t>
            </a:r>
            <a:r>
              <a:rPr lang="ru-RU" sz="5100" b="1" dirty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год</a:t>
            </a:r>
          </a:p>
          <a:p>
            <a:pPr algn="ctr"/>
            <a:endParaRPr lang="ru-RU" sz="2700" dirty="0"/>
          </a:p>
          <a:p>
            <a:pPr algn="ctr"/>
            <a:endParaRPr lang="ru-RU" sz="2700" dirty="0"/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66676" y="350044"/>
            <a:ext cx="918175" cy="52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8349" rIns="0" bIns="0" anchor="b"/>
          <a:lstStyle/>
          <a:p>
            <a:pPr algn="ctr"/>
            <a:endParaRPr lang="ru-RU" sz="17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1127125" y="5734050"/>
            <a:ext cx="7671201" cy="99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98" tIns="48349" rIns="96698" bIns="48349">
            <a:spAutoFit/>
          </a:bodyPr>
          <a:lstStyle/>
          <a:p>
            <a:pPr algn="ctr"/>
            <a:r>
              <a:rPr lang="ru-RU" sz="25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Докладчик – зам. главы </a:t>
            </a:r>
            <a:r>
              <a:rPr lang="ru-RU" sz="25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администрации, </a:t>
            </a:r>
            <a:r>
              <a:rPr lang="ru-RU" sz="25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25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финансово-экономического отдела Г.Г. </a:t>
            </a:r>
            <a:r>
              <a:rPr lang="ru-RU" sz="25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Щербова</a:t>
            </a:r>
            <a:endParaRPr lang="ru-RU" sz="25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56321" name="Picture 1" descr="Копия Нытвенское ГП-2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1325" y="171450"/>
            <a:ext cx="78834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2" descr="Нытвенско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2725" y="628650"/>
            <a:ext cx="1373158" cy="160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88925" y="61913"/>
            <a:ext cx="9074150" cy="566737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660066"/>
                </a:solidFill>
                <a:latin typeface="Georgia" pitchFamily="18" charset="0"/>
              </a:rPr>
              <a:t>Муниципальная программа Нытвенского городского поселения «Обеспечение безопасности жизнедеятельности населения Нытвенского городского поселения»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36525" y="628650"/>
          <a:ext cx="9448800" cy="6323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495800"/>
                <a:gridCol w="762000"/>
                <a:gridCol w="762000"/>
                <a:gridCol w="762000"/>
                <a:gridCol w="685800"/>
                <a:gridCol w="685800"/>
                <a:gridCol w="685800"/>
                <a:gridCol w="609600"/>
              </a:tblGrid>
              <a:tr h="2286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i="1" dirty="0" smtClean="0"/>
                        <a:t>Наименование программы, подпрограммы, основного мероприятия</a:t>
                      </a:r>
                      <a:endParaRPr lang="ru-RU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Исполн. за 2017 год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Расходы</a:t>
                      </a:r>
                      <a:r>
                        <a:rPr lang="ru-RU" sz="1000" b="1" i="1" baseline="0" dirty="0" smtClean="0"/>
                        <a:t> бюджета, 2018 год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Динамика к 2017 г.</a:t>
                      </a:r>
                      <a:endParaRPr lang="ru-RU" sz="1000" b="1" i="1" u="none" strike="noStrike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11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Утвержд.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Исполн.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% исполн.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Отклон.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В %</a:t>
                      </a:r>
                      <a:endParaRPr lang="ru-RU" sz="1000" b="1" i="1" u="none" strike="noStrike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Отклон.</a:t>
                      </a:r>
                    </a:p>
                    <a:p>
                      <a:pPr algn="ctr" fontAlgn="ctr"/>
                      <a:r>
                        <a:rPr lang="ru-RU" sz="1000" b="1" i="1" u="none" strike="noStrike" dirty="0" smtClean="0"/>
                        <a:t> </a:t>
                      </a:r>
                      <a:endParaRPr lang="ru-RU" sz="1000" b="1" i="1" u="none" strike="noStrike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Муниципальная программа «Обеспечение безопасности жизнедеятельности населения</a:t>
                      </a:r>
                      <a:r>
                        <a:rPr lang="ru-RU" sz="1100" b="1" baseline="0" dirty="0" smtClean="0"/>
                        <a:t> НГП»</a:t>
                      </a:r>
                      <a:r>
                        <a:rPr lang="ru-RU" sz="1100" b="1" dirty="0" smtClean="0"/>
                        <a:t> </a:t>
                      </a:r>
                      <a:endParaRPr lang="ru-RU" sz="1100" b="1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212,2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672,4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379,2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56,4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-293,2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178,7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167,0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78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Подпрограмма 1:</a:t>
                      </a:r>
                      <a:r>
                        <a:rPr lang="ru-RU" sz="1100" dirty="0" smtClean="0"/>
                        <a:t> «Обеспечение первичных мер пожарной безопасности»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180,5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431,6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255,4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59,2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-176,2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141,5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74,9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517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«Создание условий для тушения пожаров»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331,6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156,9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47,3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-174,7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156,9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56,9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632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«Меры по предупреждению пожаров»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61,5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75,5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75,5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122,8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14,0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637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«Совершенствование противопожарной пропаганды и информирования населения»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19,0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24,5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23,0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93,9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121,0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7283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Подпрограмма 2:</a:t>
                      </a:r>
                      <a:r>
                        <a:rPr lang="ru-RU" sz="1100" dirty="0" smtClean="0"/>
                        <a:t> «Обеспечение безопасности людей на  водных объектах»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13,2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13,2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132,0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6991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«Создание предупреждающих условий на водных объектах»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13,2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13,2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132,,0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520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Подпрограмма 3</a:t>
                      </a:r>
                      <a:r>
                        <a:rPr lang="ru-RU" sz="1100" dirty="0" smtClean="0"/>
                        <a:t>:</a:t>
                      </a:r>
                      <a:r>
                        <a:rPr lang="ru-RU" sz="1100" baseline="0" dirty="0" smtClean="0"/>
                        <a:t> «Противодействие терроризму, экстремизму и профилактика межнациональных, межконфессиональных конфликтов»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106,2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106,2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В 11,8 раз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97,2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9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«Профилактика терроризма и экстремизма»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103,8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103,8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В 23</a:t>
                      </a:r>
                      <a:r>
                        <a:rPr lang="ru-RU" sz="1200" b="0" baseline="0" dirty="0" smtClean="0"/>
                        <a:t> раза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99,3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66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«Укрепление межнационального и межконфессионального согласия»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2,4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53,3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-2,1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952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Подпрограмма 4:</a:t>
                      </a:r>
                      <a:r>
                        <a:rPr lang="ru-RU" sz="1100" dirty="0" smtClean="0"/>
                        <a:t> «Противодействие наркомании и незаконному обороту наркотических средств, профилактика потребления ПАВ»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53,3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-2,1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50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«Совершенствование антинаркотической пропаганды»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53,3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-2,1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0039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Подпрограмма  5: </a:t>
                      </a:r>
                      <a:r>
                        <a:rPr lang="ru-RU" sz="1100" dirty="0" smtClean="0"/>
                        <a:t>«Обеспечение общественной безопасности и противодействие преступности»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8,2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119,0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-117,0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24,4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-6,2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45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«Разработка и внедрение системы охраны общественного порядка общественными формированиями правоохранительной направленности» 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8,2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119,0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-117,0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24,4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-6,2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65125" y="247650"/>
            <a:ext cx="9074150" cy="762000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660066"/>
                </a:solidFill>
                <a:latin typeface="Georgia" pitchFamily="18" charset="0"/>
              </a:rPr>
              <a:t>Муниципальная программа Нытвенского городского поселения </a:t>
            </a:r>
            <a:br>
              <a:rPr lang="ru-RU" sz="1800" b="1" i="1" dirty="0" smtClean="0">
                <a:solidFill>
                  <a:srgbClr val="660066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rgbClr val="660066"/>
                </a:solidFill>
                <a:latin typeface="Georgia" pitchFamily="18" charset="0"/>
              </a:rPr>
              <a:t>«Дорожная инфраструктура Нытвенского городского поселения»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36525" y="1055918"/>
          <a:ext cx="9372599" cy="57449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38600"/>
                <a:gridCol w="914400"/>
                <a:gridCol w="838200"/>
                <a:gridCol w="762000"/>
                <a:gridCol w="647234"/>
                <a:gridCol w="724366"/>
                <a:gridCol w="685800"/>
                <a:gridCol w="761999"/>
              </a:tblGrid>
              <a:tr h="385144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/>
                        <a:t>Наименование программы, подпрограммы, основного мероприятия</a:t>
                      </a:r>
                      <a:endParaRPr lang="ru-RU" sz="1600" b="1" i="1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Исполнено за 2017 год</a:t>
                      </a:r>
                      <a:endParaRPr lang="ru-RU" sz="12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Расходы</a:t>
                      </a:r>
                      <a:r>
                        <a:rPr lang="ru-RU" sz="1200" b="1" i="1" baseline="0" dirty="0" smtClean="0"/>
                        <a:t> бюджета, 2018 год</a:t>
                      </a:r>
                      <a:endParaRPr lang="ru-RU" sz="12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/>
                        <a:t>Динамика к 2017 г.</a:t>
                      </a:r>
                      <a:endParaRPr lang="ru-RU" sz="12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Утвержд.</a:t>
                      </a:r>
                      <a:endParaRPr lang="ru-RU" sz="10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Исполн.</a:t>
                      </a:r>
                      <a:endParaRPr lang="ru-RU" sz="10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% исполн.</a:t>
                      </a:r>
                      <a:endParaRPr lang="ru-RU" sz="10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Отклон.</a:t>
                      </a:r>
                      <a:endParaRPr lang="ru-RU" sz="10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В %</a:t>
                      </a:r>
                      <a:endParaRPr lang="ru-RU" sz="10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Отклон.</a:t>
                      </a:r>
                    </a:p>
                    <a:p>
                      <a:pPr algn="ctr" fontAlgn="ctr"/>
                      <a:r>
                        <a:rPr lang="ru-RU" sz="1000" b="1" i="1" u="none" strike="noStrike" dirty="0" smtClean="0"/>
                        <a:t> </a:t>
                      </a:r>
                      <a:endParaRPr lang="ru-RU" sz="10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45595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Муниципальная программа «Дорожная</a:t>
                      </a:r>
                      <a:r>
                        <a:rPr lang="ru-RU" sz="1200" b="1" baseline="0" dirty="0" smtClean="0"/>
                        <a:t> инфраструктура Нытвенского городского поселения»</a:t>
                      </a:r>
                      <a:r>
                        <a:rPr lang="ru-RU" sz="1200" b="1" dirty="0" smtClean="0"/>
                        <a:t> </a:t>
                      </a:r>
                      <a:endParaRPr lang="ru-RU" sz="1200" b="1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13684,8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16407,7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15105,4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92,1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-1302,3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110,4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1420,6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595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Подпрограмма 1:</a:t>
                      </a:r>
                      <a:r>
                        <a:rPr lang="ru-RU" sz="1200" dirty="0" smtClean="0"/>
                        <a:t> «Содержание автомобильных дорог общего  пользования и искусственных сооружений на них»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12042,0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12733,4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12733,4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105,7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691,4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574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«Содержание автомобильных дорог общего  пользования и искусственных сооружений на них»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11103,7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11285,3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11285,3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101,6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181,6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796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«Безопасность дорожной инфраструктуры»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938,3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1448,1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1448,1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154,3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509,8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7806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Подпрограмма 2: </a:t>
                      </a:r>
                      <a:r>
                        <a:rPr lang="ru-RU" sz="1200" b="0" dirty="0" smtClean="0"/>
                        <a:t>«Ремонт автомобильных дорог общего пользования местного значения в границах населенных пунктов Нытвенского городского поселения и искусственных сооружений на них»</a:t>
                      </a: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1642,8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2372,4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2372,0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-0,4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144,4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729,2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46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«Ремонт автомобильных дорог общего пользования местного значения и искусственных сооружений на них»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1642,8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2372,4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2372,0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-0,4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144,4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729,2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4674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Подпрограмма 3: </a:t>
                      </a:r>
                      <a:r>
                        <a:rPr lang="ru-RU" sz="1200" b="0" dirty="0" smtClean="0"/>
                        <a:t>«Строительство, реконструкция и капитальный ремонт автомобильных дорог общего пользования в границах населенных пунктов Нытвенского городского поселения и искусственных сооружений на них»</a:t>
                      </a: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1301,9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-1301,9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46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«Строительство, реконструкция и капитальный ремонт автомобильных дорог общего пользования местного значения»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1301,9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-1301,9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88925" y="476250"/>
            <a:ext cx="9074150" cy="762000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Ведомственная целевая программа «Поддержка и развитие малого и среднего предпринимательства Нытвенского городского поселения»</a:t>
            </a:r>
            <a:r>
              <a:rPr lang="ru-RU" sz="2000" b="1" i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accent5">
                    <a:lumMod val="25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endParaRPr lang="ru-RU" sz="2000" b="1" i="1" dirty="0" smtClean="0">
              <a:solidFill>
                <a:schemeClr val="accent5">
                  <a:lumMod val="2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36525" y="1466850"/>
          <a:ext cx="9347199" cy="267051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784599"/>
                <a:gridCol w="939801"/>
                <a:gridCol w="838200"/>
                <a:gridCol w="685800"/>
                <a:gridCol w="838200"/>
                <a:gridCol w="762000"/>
                <a:gridCol w="685800"/>
                <a:gridCol w="812799"/>
              </a:tblGrid>
              <a:tr h="2286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i="1" dirty="0" smtClean="0"/>
                        <a:t>Наименование программы, подпрограммы, основного мероприятия</a:t>
                      </a:r>
                      <a:endParaRPr lang="ru-RU" sz="1200" i="1" dirty="0">
                        <a:solidFill>
                          <a:schemeClr val="tx1"/>
                        </a:solidFill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</a:rPr>
                        <a:t>Исполнено за 2017 год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Расходы</a:t>
                      </a:r>
                      <a:r>
                        <a:rPr lang="ru-RU" sz="1200" b="1" i="1" baseline="0" dirty="0" smtClean="0"/>
                        <a:t> бюджета, 2017 год</a:t>
                      </a:r>
                      <a:endParaRPr lang="ru-RU" sz="1200" b="1" i="1" dirty="0">
                        <a:latin typeface="+mj-lt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/>
                        <a:t>Динамика к</a:t>
                      </a:r>
                    </a:p>
                    <a:p>
                      <a:pPr algn="ctr" fontAlgn="ctr"/>
                      <a:r>
                        <a:rPr lang="ru-RU" sz="1200" b="1" i="1" u="none" strike="noStrike" baseline="0" dirty="0" smtClean="0"/>
                        <a:t> 2016 г.</a:t>
                      </a:r>
                      <a:endParaRPr lang="ru-RU" sz="12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4415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i="1" dirty="0" smtClean="0"/>
                        <a:t>Утвержд.</a:t>
                      </a:r>
                      <a:endParaRPr lang="ru-RU" sz="1050" b="1" i="1" dirty="0">
                        <a:latin typeface="+mj-lt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i="1" dirty="0" smtClean="0"/>
                        <a:t>Исполн.</a:t>
                      </a:r>
                      <a:endParaRPr lang="ru-RU" sz="1050" b="1" i="1" dirty="0">
                        <a:latin typeface="+mj-lt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i="1" dirty="0" smtClean="0"/>
                        <a:t>% исполн.</a:t>
                      </a:r>
                      <a:endParaRPr lang="ru-RU" sz="105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i="1" dirty="0" smtClean="0"/>
                        <a:t>Отклон.</a:t>
                      </a:r>
                      <a:endParaRPr lang="ru-RU" sz="1050" b="1" i="1" dirty="0">
                        <a:latin typeface="+mj-lt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/>
                        <a:t>В %</a:t>
                      </a:r>
                      <a:endParaRPr lang="ru-RU" sz="105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/>
                        <a:t>Отклон.</a:t>
                      </a:r>
                    </a:p>
                    <a:p>
                      <a:pPr algn="ctr" fontAlgn="ctr"/>
                      <a:r>
                        <a:rPr lang="ru-RU" sz="1050" b="1" i="1" u="none" strike="noStrike" dirty="0" smtClean="0"/>
                        <a:t> </a:t>
                      </a:r>
                      <a:endParaRPr lang="ru-RU" sz="105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407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Ведомственная целевая программа «Поддержка и развитие малого и среднего предпринимательства Нытвенского городского поселения»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</a:rPr>
                        <a:t>1643,9</a:t>
                      </a:r>
                      <a:endParaRPr lang="ru-RU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0,0</a:t>
                      </a:r>
                      <a:endParaRPr lang="ru-RU" sz="13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0,0</a:t>
                      </a:r>
                      <a:endParaRPr lang="ru-RU" sz="13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0,0</a:t>
                      </a:r>
                      <a:endParaRPr lang="ru-RU" sz="13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0,0</a:t>
                      </a:r>
                      <a:endParaRPr lang="ru-RU" sz="13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0,0</a:t>
                      </a:r>
                      <a:endParaRPr lang="ru-RU" sz="13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-1643,9</a:t>
                      </a:r>
                      <a:endParaRPr lang="ru-RU" sz="13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7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«Создание условий для развития субъектов малого и среднего предпринимательства»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1643,9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-1643,9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739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Предоставление субсидий на возмещение части затрат субъектам малого и среднего предпринимательства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chemeClr val="tx1"/>
                          </a:solidFill>
                        </a:rPr>
                        <a:t>1643,9</a:t>
                      </a:r>
                      <a:endParaRPr lang="ru-RU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0,0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/>
                        <a:t>-1643,9</a:t>
                      </a:r>
                      <a:endParaRPr lang="ru-RU" sz="13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65125" y="0"/>
            <a:ext cx="9074150" cy="1085850"/>
          </a:xfrm>
        </p:spPr>
        <p:txBody>
          <a:bodyPr/>
          <a:lstStyle/>
          <a:p>
            <a:r>
              <a:rPr lang="ru-RU" sz="1900" b="1" dirty="0" smtClean="0">
                <a:solidFill>
                  <a:srgbClr val="3D493F"/>
                </a:solidFill>
                <a:latin typeface="Georgia" pitchFamily="18" charset="0"/>
              </a:rPr>
              <a:t/>
            </a:r>
            <a:br>
              <a:rPr lang="ru-RU" sz="1900" b="1" dirty="0" smtClean="0">
                <a:solidFill>
                  <a:srgbClr val="3D493F"/>
                </a:solidFill>
                <a:latin typeface="Georgia" pitchFamily="18" charset="0"/>
              </a:rPr>
            </a:br>
            <a:r>
              <a:rPr lang="ru-RU" sz="2200" b="1" i="1" dirty="0" smtClean="0">
                <a:solidFill>
                  <a:srgbClr val="660066"/>
                </a:solidFill>
                <a:latin typeface="Georgia" pitchFamily="18" charset="0"/>
              </a:rPr>
              <a:t>Муниципальная программа Нытвенского городского поселения «Обеспечение качественным жильем в Нытвенском городском поселении»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36525" y="1390650"/>
          <a:ext cx="9423399" cy="42111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57600"/>
                <a:gridCol w="914400"/>
                <a:gridCol w="838200"/>
                <a:gridCol w="914400"/>
                <a:gridCol w="762000"/>
                <a:gridCol w="762000"/>
                <a:gridCol w="685800"/>
                <a:gridCol w="888999"/>
              </a:tblGrid>
              <a:tr h="2286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Calibri" pitchFamily="34" charset="0"/>
                          <a:cs typeface="Calibri" pitchFamily="34" charset="0"/>
                        </a:rPr>
                        <a:t>Наименование программы, подпрограммы, основного мероприятия</a:t>
                      </a:r>
                      <a:endParaRPr lang="ru-RU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Calibri" pitchFamily="34" charset="0"/>
                          <a:cs typeface="Calibri" pitchFamily="34" charset="0"/>
                        </a:rPr>
                        <a:t>Исполн. за 2017 год</a:t>
                      </a:r>
                      <a:endParaRPr lang="ru-RU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Calibri" pitchFamily="34" charset="0"/>
                          <a:cs typeface="Calibri" pitchFamily="34" charset="0"/>
                        </a:rPr>
                        <a:t>Расходы</a:t>
                      </a:r>
                      <a:r>
                        <a:rPr lang="ru-RU" sz="12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 бюджета, 2018 год</a:t>
                      </a:r>
                      <a:endParaRPr lang="ru-RU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Динамика к 2017 г.</a:t>
                      </a:r>
                      <a:endParaRPr lang="ru-RU" sz="1200" b="1" i="1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1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Calibri" pitchFamily="34" charset="0"/>
                          <a:cs typeface="Calibri" pitchFamily="34" charset="0"/>
                        </a:rPr>
                        <a:t>Утвержд.</a:t>
                      </a:r>
                      <a:endParaRPr lang="ru-RU" sz="11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Calibri" pitchFamily="34" charset="0"/>
                          <a:cs typeface="Calibri" pitchFamily="34" charset="0"/>
                        </a:rPr>
                        <a:t>Исполн.</a:t>
                      </a:r>
                      <a:endParaRPr lang="ru-RU" sz="11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Calibri" pitchFamily="34" charset="0"/>
                          <a:cs typeface="Calibri" pitchFamily="34" charset="0"/>
                        </a:rPr>
                        <a:t>% исполн.</a:t>
                      </a:r>
                      <a:endParaRPr lang="ru-RU" sz="11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Calibri" pitchFamily="34" charset="0"/>
                          <a:cs typeface="Calibri" pitchFamily="34" charset="0"/>
                        </a:rPr>
                        <a:t>Откл.</a:t>
                      </a:r>
                      <a:endParaRPr lang="ru-RU" sz="11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В  %</a:t>
                      </a:r>
                      <a:endParaRPr lang="ru-RU" sz="1000" b="1" i="1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Откл.</a:t>
                      </a:r>
                      <a:endParaRPr lang="ru-RU" sz="1000" b="1" i="1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603468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Муниципальная программа «Обеспечение</a:t>
                      </a:r>
                      <a:r>
                        <a:rPr lang="ru-RU" sz="1200" b="1" baseline="0" dirty="0" smtClean="0"/>
                        <a:t> качественным жильем в Нытвенском городском поселении»</a:t>
                      </a:r>
                      <a:r>
                        <a:rPr lang="ru-RU" sz="1200" b="1" dirty="0" smtClean="0"/>
                        <a:t> </a:t>
                      </a:r>
                      <a:endParaRPr lang="ru-RU" sz="1200" b="1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871,0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861,8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850,7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98,7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-11,1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97,7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-20,3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8251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Подпрограмма 1:</a:t>
                      </a:r>
                      <a:r>
                        <a:rPr lang="ru-RU" sz="1200" dirty="0" smtClean="0"/>
                        <a:t> «Капитальный</a:t>
                      </a:r>
                      <a:r>
                        <a:rPr lang="ru-RU" sz="1200" baseline="0" dirty="0" smtClean="0"/>
                        <a:t> ремонт жилищного фонда</a:t>
                      </a:r>
                      <a:r>
                        <a:rPr lang="ru-RU" sz="1200" dirty="0" smtClean="0"/>
                        <a:t>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522,5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568,7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568,7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108,8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46,2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080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«Повышение</a:t>
                      </a:r>
                      <a:r>
                        <a:rPr lang="ru-RU" sz="1200" baseline="0" dirty="0" smtClean="0"/>
                        <a:t> качества жилья</a:t>
                      </a:r>
                      <a:r>
                        <a:rPr lang="ru-RU" sz="1200" dirty="0" smtClean="0"/>
                        <a:t>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522,5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568,7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568,7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108,8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46,2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0801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Подпрограмма</a:t>
                      </a:r>
                      <a:r>
                        <a:rPr lang="ru-RU" sz="1200" b="1" baseline="0" dirty="0" smtClean="0"/>
                        <a:t> 2:</a:t>
                      </a:r>
                      <a:r>
                        <a:rPr lang="ru-RU" sz="1200" baseline="0" dirty="0" smtClean="0"/>
                        <a:t> «Достойное жилье»</a:t>
                      </a:r>
                      <a:endParaRPr lang="ru-RU" sz="1200" b="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265,5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265,5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265,5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825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«Обеспечение мероприятий по переселению граждан из аварийного жилищного фонда»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265,5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265,5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265,5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6462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Подпрограмма 3:</a:t>
                      </a:r>
                      <a:r>
                        <a:rPr lang="ru-RU" sz="1200" dirty="0" smtClean="0"/>
                        <a:t> «Поддержка</a:t>
                      </a:r>
                      <a:r>
                        <a:rPr lang="ru-RU" sz="1200" baseline="0" dirty="0" smtClean="0"/>
                        <a:t> жилищного хозяйства</a:t>
                      </a:r>
                      <a:r>
                        <a:rPr lang="ru-RU" sz="1200" dirty="0" smtClean="0"/>
                        <a:t>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348,5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27,6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16,5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59,8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-11,1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-332,0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206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«Содержание</a:t>
                      </a:r>
                      <a:r>
                        <a:rPr lang="ru-RU" sz="1200" baseline="0" dirty="0" smtClean="0"/>
                        <a:t> муниципального жилого фонда</a:t>
                      </a:r>
                      <a:r>
                        <a:rPr lang="ru-RU" sz="1200" dirty="0" smtClean="0"/>
                        <a:t>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327,5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27,6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16,5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59,8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-11,1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smtClean="0"/>
                        <a:t>-311,0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206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«Проведение мероприятий по приведению в нормативное состояние муниципального фонда»</a:t>
                      </a:r>
                      <a:endParaRPr lang="ru-RU" sz="120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21,0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-21,0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65125" y="95250"/>
            <a:ext cx="9074150" cy="720725"/>
          </a:xfrm>
        </p:spPr>
        <p:txBody>
          <a:bodyPr/>
          <a:lstStyle/>
          <a:p>
            <a:r>
              <a:rPr lang="ru-RU" sz="1900" b="1" dirty="0" smtClean="0">
                <a:solidFill>
                  <a:srgbClr val="3D493F"/>
                </a:solidFill>
              </a:rPr>
              <a:t/>
            </a:r>
            <a:br>
              <a:rPr lang="ru-RU" sz="1900" b="1" dirty="0" smtClean="0">
                <a:solidFill>
                  <a:srgbClr val="3D493F"/>
                </a:solidFill>
              </a:rPr>
            </a:br>
            <a:r>
              <a:rPr lang="ru-RU" sz="1900" b="1" i="1" dirty="0" smtClean="0">
                <a:solidFill>
                  <a:srgbClr val="660066"/>
                </a:solidFill>
                <a:latin typeface="Georgia" pitchFamily="18" charset="0"/>
              </a:rPr>
              <a:t>Муниципальная программа Нытвенского городского поселения </a:t>
            </a:r>
            <a:br>
              <a:rPr lang="ru-RU" sz="1900" b="1" i="1" dirty="0" smtClean="0">
                <a:solidFill>
                  <a:srgbClr val="660066"/>
                </a:solidFill>
                <a:latin typeface="Georgia" pitchFamily="18" charset="0"/>
              </a:rPr>
            </a:br>
            <a:r>
              <a:rPr lang="ru-RU" sz="2000" b="1" i="1" dirty="0" smtClean="0">
                <a:solidFill>
                  <a:srgbClr val="660066"/>
                </a:solidFill>
                <a:latin typeface="Georgia" pitchFamily="18" charset="0"/>
              </a:rPr>
              <a:t>«Развитие коммунально-инженерной инфраструктуры Нытвенского городского поселения»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61925" y="1238251"/>
          <a:ext cx="9347200" cy="532592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37000"/>
                <a:gridCol w="762000"/>
                <a:gridCol w="838200"/>
                <a:gridCol w="762000"/>
                <a:gridCol w="685800"/>
                <a:gridCol w="762000"/>
                <a:gridCol w="762000"/>
                <a:gridCol w="838200"/>
              </a:tblGrid>
              <a:tr h="27485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+mn-lt"/>
                          <a:cs typeface="Times New Roman" pitchFamily="18" charset="0"/>
                        </a:rPr>
                        <a:t>Наименование программы, подпрограммы, основного мероприятия</a:t>
                      </a:r>
                      <a:endParaRPr lang="ru-RU" sz="1200" b="1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+mn-lt"/>
                          <a:cs typeface="Times New Roman" pitchFamily="18" charset="0"/>
                        </a:rPr>
                        <a:t>Исполн. за 2017 год</a:t>
                      </a:r>
                      <a:endParaRPr lang="ru-RU" sz="1200" b="1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+mn-lt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200" b="1" i="1" baseline="0" dirty="0" smtClean="0">
                          <a:latin typeface="+mn-lt"/>
                          <a:cs typeface="Times New Roman" pitchFamily="18" charset="0"/>
                        </a:rPr>
                        <a:t> бюджета, 2018 год</a:t>
                      </a:r>
                      <a:endParaRPr lang="ru-RU" sz="1200" b="1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>
                          <a:latin typeface="+mn-lt"/>
                          <a:cs typeface="Times New Roman" pitchFamily="18" charset="0"/>
                        </a:rPr>
                        <a:t>Динамика к 2017 г.</a:t>
                      </a:r>
                      <a:endParaRPr lang="ru-RU" sz="1200" b="1" i="1" u="none" strike="noStrike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9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+mn-lt"/>
                          <a:cs typeface="Times New Roman" pitchFamily="18" charset="0"/>
                        </a:rPr>
                        <a:t>Утвержд.</a:t>
                      </a:r>
                      <a:endParaRPr lang="ru-RU" sz="1100" b="1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+mn-lt"/>
                          <a:cs typeface="Times New Roman" pitchFamily="18" charset="0"/>
                        </a:rPr>
                        <a:t>Исполн.</a:t>
                      </a:r>
                      <a:endParaRPr lang="ru-RU" sz="1100" b="1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+mn-lt"/>
                          <a:cs typeface="Times New Roman" pitchFamily="18" charset="0"/>
                        </a:rPr>
                        <a:t>% исполн.</a:t>
                      </a:r>
                      <a:endParaRPr lang="ru-RU" sz="1100" b="1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+mn-lt"/>
                          <a:cs typeface="Times New Roman" pitchFamily="18" charset="0"/>
                        </a:rPr>
                        <a:t>Откл.</a:t>
                      </a:r>
                      <a:endParaRPr lang="ru-RU" sz="1100" b="1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 smtClean="0">
                          <a:latin typeface="+mn-lt"/>
                          <a:cs typeface="Times New Roman" pitchFamily="18" charset="0"/>
                        </a:rPr>
                        <a:t>В %</a:t>
                      </a:r>
                      <a:endParaRPr lang="ru-RU" sz="1100" b="1" i="1" u="none" strike="noStrike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 smtClean="0">
                          <a:latin typeface="+mn-lt"/>
                          <a:cs typeface="Times New Roman" pitchFamily="18" charset="0"/>
                        </a:rPr>
                        <a:t>Откл.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425047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Муниципальная программа «Развитие</a:t>
                      </a:r>
                      <a:r>
                        <a:rPr lang="ru-RU" sz="1100" b="1" baseline="0" dirty="0" smtClean="0"/>
                        <a:t> коммунально-инженерной инфраструктуры»</a:t>
                      </a:r>
                      <a:r>
                        <a:rPr lang="ru-RU" sz="1100" b="1" dirty="0" smtClean="0"/>
                        <a:t> </a:t>
                      </a:r>
                      <a:endParaRPr lang="ru-RU" sz="1100" b="1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19838,5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24189,5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1247,5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5,2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-22942,0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6,3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-18591,0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5047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Подпрограмма 1:</a:t>
                      </a:r>
                      <a:r>
                        <a:rPr lang="ru-RU" sz="1100" dirty="0" smtClean="0"/>
                        <a:t> «Развитие</a:t>
                      </a:r>
                      <a:r>
                        <a:rPr lang="ru-RU" sz="1100" baseline="0" dirty="0" smtClean="0"/>
                        <a:t> и содержание систем водоснабжения и водоотведения</a:t>
                      </a:r>
                      <a:r>
                        <a:rPr lang="ru-RU" sz="1100" dirty="0" smtClean="0"/>
                        <a:t>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396,0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-396,0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504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«Повышение</a:t>
                      </a:r>
                      <a:r>
                        <a:rPr lang="ru-RU" sz="1100" baseline="0" dirty="0" smtClean="0"/>
                        <a:t> качества коммунальных услуг в сфере водоснабжения и водоотведения</a:t>
                      </a:r>
                      <a:r>
                        <a:rPr lang="ru-RU" sz="1100" dirty="0" smtClean="0"/>
                        <a:t>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396,0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-396,0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798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Подпрограмма</a:t>
                      </a:r>
                      <a:r>
                        <a:rPr lang="ru-RU" sz="1100" b="1" baseline="0" dirty="0" smtClean="0"/>
                        <a:t> 2: </a:t>
                      </a:r>
                      <a:r>
                        <a:rPr lang="ru-RU" sz="1100" baseline="0" dirty="0" smtClean="0"/>
                        <a:t>«Развитие и содержание газопроводов в Нытвенском городском поселении»</a:t>
                      </a:r>
                      <a:endParaRPr lang="ru-RU" sz="1100" b="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19442,5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2157,3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650,3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30,1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-1507,0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-18792,2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68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/>
                        <a:t>«</a:t>
                      </a:r>
                      <a:r>
                        <a:rPr lang="ru-RU" sz="1100" dirty="0" smtClean="0"/>
                        <a:t>Строительство распределительных сетей газопроводов для газоснабжения жилых домов г. Нытва»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19359,2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1577,3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99,0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6,3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1478,3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-19260,2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3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«Техническое обслуживание газовых сетей»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83,3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280,0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251,3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89,7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-28,7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301,7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168,0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2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«Разработка  документации»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7370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Подпрограмма 3:</a:t>
                      </a:r>
                      <a:r>
                        <a:rPr lang="ru-RU" sz="1100" dirty="0" smtClean="0"/>
                        <a:t> "Развитие  и содержание систем теплоснабжения в Нытвенском городском поселении"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22032,2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597,2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-21435,0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597,2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726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«Монтаж тепловых сетей и сетей ГВС»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21052,6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-21052,6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2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«Разработка инженерно-технической документации»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779,6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397,2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50,9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-382,4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397,2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321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«Развитие систем теплоснабжения в Нытвенском городском поселении»</a:t>
                      </a:r>
                      <a:endParaRPr lang="ru-RU" sz="11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200,0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65125" y="57150"/>
            <a:ext cx="9074150" cy="800100"/>
          </a:xfrm>
        </p:spPr>
        <p:txBody>
          <a:bodyPr/>
          <a:lstStyle/>
          <a:p>
            <a:r>
              <a:rPr lang="ru-RU" sz="1900" b="1" dirty="0" smtClean="0">
                <a:solidFill>
                  <a:srgbClr val="3D493F"/>
                </a:solidFill>
              </a:rPr>
              <a:t/>
            </a:r>
            <a:br>
              <a:rPr lang="ru-RU" sz="1900" b="1" dirty="0" smtClean="0">
                <a:solidFill>
                  <a:srgbClr val="3D493F"/>
                </a:solidFill>
              </a:rPr>
            </a:br>
            <a:r>
              <a:rPr lang="ru-RU" sz="1900" b="1" i="1" dirty="0" smtClean="0">
                <a:solidFill>
                  <a:srgbClr val="660066"/>
                </a:solidFill>
                <a:latin typeface="Georgia" pitchFamily="18" charset="0"/>
              </a:rPr>
              <a:t>Муниципальная программа Нытвенского городского поселения </a:t>
            </a:r>
            <a:br>
              <a:rPr lang="ru-RU" sz="1900" b="1" i="1" dirty="0" smtClean="0">
                <a:solidFill>
                  <a:srgbClr val="660066"/>
                </a:solidFill>
                <a:latin typeface="Georgia" pitchFamily="18" charset="0"/>
              </a:rPr>
            </a:br>
            <a:r>
              <a:rPr lang="ru-RU" sz="2000" b="1" i="1" dirty="0" smtClean="0">
                <a:solidFill>
                  <a:srgbClr val="660066"/>
                </a:solidFill>
                <a:latin typeface="Georgia" pitchFamily="18" charset="0"/>
              </a:rPr>
              <a:t>«Энергосбережение и повышение энергетической эффективности в Нытвенском городском поселении»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61924" y="1390650"/>
          <a:ext cx="9423401" cy="377664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241801"/>
                <a:gridCol w="838200"/>
                <a:gridCol w="838200"/>
                <a:gridCol w="762000"/>
                <a:gridCol w="711199"/>
                <a:gridCol w="685800"/>
                <a:gridCol w="685800"/>
                <a:gridCol w="660401"/>
              </a:tblGrid>
              <a:tr h="445555">
                <a:tc rowSpan="2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программы, подпрограммы, основного мероприятия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7219" marR="97219" marT="48006" marB="48006" anchor="ctr" horzOverflow="overflow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Исполн. за 2017 год</a:t>
                      </a:r>
                      <a:endParaRPr lang="ru-RU" sz="12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Расходы</a:t>
                      </a:r>
                      <a:r>
                        <a:rPr lang="ru-RU" sz="1200" b="1" i="1" baseline="0" dirty="0" smtClean="0"/>
                        <a:t> бюджета, 2018 год</a:t>
                      </a:r>
                      <a:endParaRPr lang="ru-RU" sz="12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/>
                        <a:t>Динамика к 2017 г.</a:t>
                      </a:r>
                      <a:endParaRPr lang="ru-RU" sz="12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545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Утвержд.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Исполн.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% исполн.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Откл.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В %</a:t>
                      </a:r>
                      <a:endParaRPr lang="ru-RU" sz="10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Откл.</a:t>
                      </a:r>
                      <a:endParaRPr lang="ru-RU" sz="10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690404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5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Муниципальная программа «Энергосбережение и повышение энергетической эффективности в Нытвенском городском поселении» </a:t>
                      </a:r>
                      <a:endParaRPr kumimoji="0" lang="ru-RU" sz="12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97219" marR="97219" marT="48006" marB="48006" horzOverflow="overflow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5042,6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6881,5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6262,2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91,0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-619,3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124,2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1219,6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3263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5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Подпрограмма 1:</a:t>
                      </a:r>
                      <a:r>
                        <a:rPr kumimoji="0" lang="ru-RU" sz="12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«Реконструкция  наружного освещения»</a:t>
                      </a:r>
                      <a:endParaRPr kumimoji="0" lang="ru-RU" sz="12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219" marR="97219" marT="48006" marB="48006" anchor="ctr" horzOverflow="overflow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365,9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654,0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654,0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178,7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288,1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4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«Ремонт уличных сетей наружного освещения НГП»</a:t>
                      </a:r>
                      <a:endParaRPr kumimoji="0" lang="ru-RU" sz="12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219" marR="97219" marT="48006" marB="48006" anchor="ctr" horzOverflow="overflow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365,9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654,0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654,0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178,7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288,1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4806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5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Подпрограмма 2:</a:t>
                      </a:r>
                      <a:r>
                        <a:rPr kumimoji="0" lang="ru-RU" sz="12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«Обслуживание наружного освещения»</a:t>
                      </a:r>
                      <a:endParaRPr kumimoji="0" lang="ru-RU" sz="12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219" marR="97219" marT="48006" marB="48006" anchor="ctr" horzOverflow="overflow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4676,7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6227,5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5608,2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619,3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119,9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931,5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146">
                <a:tc>
                  <a:txBody>
                    <a:bodyPr/>
                    <a:lstStyle/>
                    <a:p>
                      <a:pPr marL="0" marR="0" lvl="0" indent="0" algn="l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«Техническое обслуживание сетей наружного освещения»</a:t>
                      </a:r>
                      <a:endParaRPr kumimoji="0" lang="ru-RU" sz="12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7219" marR="97219" marT="48006" marB="48006" anchor="ctr" horzOverflow="overflow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1086,1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1737,8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1279,6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73,6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-458,2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117,8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193,5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5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5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«Оплата  техобслуживания и электрической энергии наружного освещения»</a:t>
                      </a:r>
                      <a:endParaRPr kumimoji="0" lang="ru-RU" sz="12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7219" marR="97219" marT="48006" marB="48006" anchor="ctr" horzOverflow="overflow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3590,6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4489,7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4328,6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96,4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-161,1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120,5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738,0</a:t>
                      </a:r>
                    </a:p>
                  </a:txBody>
                  <a:tcPr marL="97219" marR="97219" marT="48006" marB="48006" anchor="ctr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125" y="0"/>
            <a:ext cx="9074150" cy="639763"/>
          </a:xfrm>
        </p:spPr>
        <p:txBody>
          <a:bodyPr/>
          <a:lstStyle/>
          <a:p>
            <a:pPr>
              <a:defRPr/>
            </a:pPr>
            <a:r>
              <a:rPr lang="ru-RU" sz="1600" b="1" i="1" dirty="0" smtClean="0">
                <a:solidFill>
                  <a:srgbClr val="660066"/>
                </a:solidFill>
                <a:latin typeface="Georgia" pitchFamily="18" charset="0"/>
              </a:rPr>
              <a:t>Муниципальная программа Нытвенского городского поселения </a:t>
            </a:r>
            <a:br>
              <a:rPr lang="ru-RU" sz="1600" b="1" i="1" dirty="0" smtClean="0">
                <a:solidFill>
                  <a:srgbClr val="660066"/>
                </a:solidFill>
                <a:latin typeface="Georgia" pitchFamily="18" charset="0"/>
              </a:rPr>
            </a:br>
            <a:r>
              <a:rPr lang="ru-RU" sz="1600" b="1" i="1" dirty="0" smtClean="0">
                <a:solidFill>
                  <a:srgbClr val="660066"/>
                </a:solidFill>
                <a:latin typeface="Georgia" pitchFamily="18" charset="0"/>
              </a:rPr>
              <a:t>«Благоустройство территории Нытвенского городского поселения</a:t>
            </a:r>
            <a:r>
              <a:rPr lang="ru-RU" sz="1900" b="1" i="1" dirty="0" smtClean="0">
                <a:solidFill>
                  <a:srgbClr val="660066"/>
                </a:solidFill>
                <a:latin typeface="Georgia" pitchFamily="18" charset="0"/>
              </a:rPr>
              <a:t>»</a:t>
            </a:r>
            <a:endParaRPr lang="ru-RU" sz="1900" b="1" i="1" dirty="0">
              <a:solidFill>
                <a:srgbClr val="660066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6199" y="596591"/>
          <a:ext cx="9585326" cy="65592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327526"/>
                <a:gridCol w="838200"/>
                <a:gridCol w="838200"/>
                <a:gridCol w="762000"/>
                <a:gridCol w="762000"/>
                <a:gridCol w="685800"/>
                <a:gridCol w="685800"/>
                <a:gridCol w="685800"/>
              </a:tblGrid>
              <a:tr h="273516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>
                          <a:latin typeface="+mj-lt"/>
                          <a:cs typeface="Calibri" pitchFamily="34" charset="0"/>
                        </a:rPr>
                        <a:t>Наименование программы, подпрограммы, основного мероприятия</a:t>
                      </a:r>
                      <a:endParaRPr lang="ru-RU" sz="1300" b="1" i="1" dirty="0">
                        <a:latin typeface="+mj-lt"/>
                        <a:cs typeface="Calibri" pitchFamily="34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+mj-lt"/>
                          <a:cs typeface="Calibri" pitchFamily="34" charset="0"/>
                        </a:rPr>
                        <a:t>Испол. за 2017 год</a:t>
                      </a:r>
                      <a:endParaRPr lang="ru-RU" sz="1200" b="1" i="1" dirty="0">
                        <a:latin typeface="+mj-lt"/>
                        <a:cs typeface="Calibri" pitchFamily="34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+mj-lt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200" i="1" baseline="0" dirty="0" smtClean="0">
                          <a:latin typeface="+mj-lt"/>
                          <a:cs typeface="Times New Roman" pitchFamily="18" charset="0"/>
                        </a:rPr>
                        <a:t> бюджета, 2018 год</a:t>
                      </a:r>
                      <a:endParaRPr lang="ru-RU" sz="120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latin typeface="+mj-lt"/>
                          <a:cs typeface="Times New Roman" pitchFamily="18" charset="0"/>
                        </a:rPr>
                        <a:t>Динамика к 2017 г.</a:t>
                      </a:r>
                      <a:endParaRPr lang="ru-RU" sz="12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+mj-lt"/>
                          <a:cs typeface="Calibri" pitchFamily="34" charset="0"/>
                        </a:rPr>
                        <a:t>Утвержд.</a:t>
                      </a:r>
                      <a:endParaRPr lang="ru-RU" sz="1100" b="1" i="1" dirty="0">
                        <a:latin typeface="+mj-lt"/>
                        <a:cs typeface="Calibri" pitchFamily="34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+mj-lt"/>
                          <a:cs typeface="Calibri" pitchFamily="34" charset="0"/>
                        </a:rPr>
                        <a:t>Испол.</a:t>
                      </a:r>
                      <a:endParaRPr lang="ru-RU" sz="1100" b="1" i="1" dirty="0">
                        <a:latin typeface="+mj-lt"/>
                        <a:cs typeface="Calibri" pitchFamily="34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+mj-lt"/>
                          <a:cs typeface="Calibri" pitchFamily="34" charset="0"/>
                        </a:rPr>
                        <a:t>% испол.</a:t>
                      </a:r>
                      <a:endParaRPr lang="ru-RU" sz="1100" b="1" i="1" dirty="0">
                        <a:latin typeface="+mj-lt"/>
                        <a:cs typeface="Calibri" pitchFamily="34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+mj-lt"/>
                          <a:cs typeface="Calibri" pitchFamily="34" charset="0"/>
                        </a:rPr>
                        <a:t>Откл.</a:t>
                      </a:r>
                      <a:endParaRPr lang="ru-RU" sz="1100" b="1" i="1" dirty="0">
                        <a:latin typeface="+mj-lt"/>
                        <a:cs typeface="Calibri" pitchFamily="34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>
                          <a:latin typeface="+mj-lt"/>
                          <a:cs typeface="Calibri" pitchFamily="34" charset="0"/>
                        </a:rPr>
                        <a:t>В %</a:t>
                      </a:r>
                      <a:endParaRPr lang="ru-RU" sz="1000" b="1" i="1" u="none" strike="noStrike" dirty="0"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>
                          <a:latin typeface="+mj-lt"/>
                          <a:cs typeface="Calibri" pitchFamily="34" charset="0"/>
                        </a:rPr>
                        <a:t>Откл.</a:t>
                      </a:r>
                      <a:endParaRPr lang="ru-RU" sz="1000" b="1" i="1" u="none" strike="noStrike" dirty="0"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408032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Муниципальная программа «Благоустройство</a:t>
                      </a:r>
                      <a:r>
                        <a:rPr lang="ru-RU" sz="1050" b="1" baseline="0" dirty="0" smtClean="0"/>
                        <a:t> территории Нытвенского городского поселения»</a:t>
                      </a:r>
                      <a:r>
                        <a:rPr lang="ru-RU" sz="1050" b="1" dirty="0" smtClean="0"/>
                        <a:t> 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5467,2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5436,7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3579,5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65,8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-1857,2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65,5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-1887,7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8032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Подпрограмма 1:</a:t>
                      </a:r>
                      <a:r>
                        <a:rPr lang="ru-RU" sz="1050" dirty="0" smtClean="0"/>
                        <a:t> «Озеленение</a:t>
                      </a:r>
                      <a:r>
                        <a:rPr lang="ru-RU" sz="1050" baseline="0" dirty="0" smtClean="0"/>
                        <a:t> территории Нытвенского городского поселения</a:t>
                      </a:r>
                      <a:r>
                        <a:rPr lang="ru-RU" sz="1050" dirty="0" smtClean="0"/>
                        <a:t>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952,2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1110,1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1110,1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116,6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157,9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8032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«Мероприятия по благоустройству территории Нытвенского городского поселения»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952,2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1110,1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1110,1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116,6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157,9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1159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Подпрограмма 2: </a:t>
                      </a:r>
                      <a:r>
                        <a:rPr lang="ru-RU" sz="1050" dirty="0" smtClean="0"/>
                        <a:t>«Организация сбора,  вывоза бытовых отходов, мусора и организация мероприятий по контролю за соблюдением и соблюдению муниципальных правовых актов»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468,4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326,7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326,7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69,7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-141,7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4687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«Мероприятия по организации сбора,  вывоза бытовых отходов, мусора и организации мероприятий по контролю за соблюдением и соблюдению муниципальных правовых актов»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468,4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326,7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326,7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69,7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-141,7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8032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Подпрограмма 3:</a:t>
                      </a:r>
                      <a:r>
                        <a:rPr lang="ru-RU" sz="1050" dirty="0" smtClean="0"/>
                        <a:t> «Восстановление нормативного состояния объектов ритуального назначения»</a:t>
                      </a:r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512,1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475,0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475,0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92,7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-37,1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51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«Мероприятия по содержанию мест захоронения»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512,1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475,0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475,0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92,7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-37,1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Подпрограмма</a:t>
                      </a:r>
                      <a:r>
                        <a:rPr lang="ru-RU" sz="1050" b="1" baseline="0" dirty="0" smtClean="0"/>
                        <a:t> 4:</a:t>
                      </a:r>
                      <a:r>
                        <a:rPr lang="ru-RU" sz="1050" baseline="0" dirty="0" smtClean="0"/>
                        <a:t>  «Приведение в качественное состояние, восстановление и улучшение элементов благоустройства»</a:t>
                      </a:r>
                      <a:endParaRPr lang="ru-RU" sz="1050" dirty="0" smtClean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3534,5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3524,9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1667,7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47,3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-1857,2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47,2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47,2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51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 «Ремонт памятников»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51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«Проведение работ по подготовке к общегородским праздникам»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492,0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255,1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143,1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56,1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-112,0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29,1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-348,9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51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«Улучшение элементов благоустройства»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454,2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263,6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263,6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58,0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-190,6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51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«Изготовление и установка малых архитектурных форм»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279,9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279,9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В 5 раз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229,9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905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«Содержание тротуаров, в границах населенных пунктов Нытвенского городского поселения»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433,0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434,5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434,5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51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«Реализация проектов инициативного бюджетирования»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2065,3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1718,5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-1718,5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-2065,3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516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«Разработка технической документации»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8032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«Реализация проектов территориального общественного самоуправления»</a:t>
                      </a:r>
                      <a:endParaRPr lang="ru-RU" sz="1050" dirty="0"/>
                    </a:p>
                  </a:txBody>
                  <a:tcPr marL="97219" marR="97219" marT="48006" marB="48006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523,3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496,6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94,9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-26,7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496,6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65125" y="95250"/>
            <a:ext cx="9074150" cy="704850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660066"/>
                </a:solidFill>
                <a:latin typeface="Georgia" pitchFamily="18" charset="0"/>
              </a:rPr>
              <a:t>Муниципальная программа Нытвенского городского поселения «Развитие культуры Нытвенского городского поселения»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136525" y="857250"/>
          <a:ext cx="9372600" cy="526630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838200"/>
                <a:gridCol w="838200"/>
                <a:gridCol w="762000"/>
                <a:gridCol w="685800"/>
                <a:gridCol w="609600"/>
                <a:gridCol w="762000"/>
                <a:gridCol w="762000"/>
              </a:tblGrid>
              <a:tr h="249237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/>
                        <a:t>Наименование программы, подпрограммы, основного мероприятия</a:t>
                      </a:r>
                      <a:endParaRPr lang="ru-RU" sz="13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Испол. за 2017 год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Расходы</a:t>
                      </a:r>
                      <a:r>
                        <a:rPr lang="ru-RU" sz="1200" b="1" i="1" baseline="0" dirty="0" smtClean="0"/>
                        <a:t> бюджета, 2018 год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/>
                        <a:t>Динамика к 2017 г.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951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Утвержд.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Испол.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% испол.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 smtClean="0"/>
                        <a:t>Откл.</a:t>
                      </a:r>
                      <a:endParaRPr lang="ru-RU" sz="10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В %</a:t>
                      </a:r>
                      <a:endParaRPr lang="ru-RU" sz="1000" b="1" i="1" u="none" strike="noStrike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Откл.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356965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Муниципальная программа «Развитие</a:t>
                      </a:r>
                      <a:r>
                        <a:rPr lang="ru-RU" sz="1050" b="1" baseline="0" dirty="0" smtClean="0"/>
                        <a:t> культуры Нытвенского городского поселения»</a:t>
                      </a:r>
                      <a:r>
                        <a:rPr lang="ru-RU" sz="1050" b="1" dirty="0" smtClean="0"/>
                        <a:t> 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13530,1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17267,5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17266,7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100,0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-0,8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127,6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3736,6</a:t>
                      </a:r>
                      <a:endParaRPr lang="ru-RU" sz="12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1510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Подпрограмма 1:</a:t>
                      </a:r>
                      <a:r>
                        <a:rPr lang="ru-RU" sz="1050" dirty="0" smtClean="0"/>
                        <a:t> «Сохранение</a:t>
                      </a:r>
                      <a:r>
                        <a:rPr lang="ru-RU" sz="1050" baseline="0" dirty="0" smtClean="0"/>
                        <a:t> и развитие традиционной культуры, самодеятельного художественного творчества, культурно- досуговой деятельности</a:t>
                      </a:r>
                      <a:r>
                        <a:rPr lang="ru-RU" sz="1050" dirty="0" smtClean="0"/>
                        <a:t>»</a:t>
                      </a:r>
                      <a:endParaRPr lang="ru-RU" sz="105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10075,1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12940,1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12940,1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128,4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2865,0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61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«Организация деятельности клубных формирований и формирований самодеятельного народного творчества»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9935,8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11300,1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11300,1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113,7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1364,3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6611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«Развитие материально-технической базы»</a:t>
                      </a:r>
                      <a:endParaRPr lang="ru-RU" sz="105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138,4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1640,0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1640,0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11 раз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1501,6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9995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Подпрограмма</a:t>
                      </a:r>
                      <a:r>
                        <a:rPr lang="ru-RU" sz="1050" b="1" baseline="0" dirty="0" smtClean="0"/>
                        <a:t> 2</a:t>
                      </a:r>
                      <a:r>
                        <a:rPr lang="ru-RU" sz="1050" b="1" dirty="0" smtClean="0"/>
                        <a:t>:</a:t>
                      </a:r>
                      <a:r>
                        <a:rPr lang="ru-RU" sz="1050" dirty="0" smtClean="0"/>
                        <a:t> «Развитие музейного дела</a:t>
                      </a:r>
                      <a:r>
                        <a:rPr lang="ru-RU" sz="1050" baseline="0" dirty="0" smtClean="0"/>
                        <a:t>»</a:t>
                      </a:r>
                      <a:endParaRPr lang="ru-RU" sz="105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3410,9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4249,8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4249,8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124,6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838,9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9995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«Создание экспозиций (выставок) музеев, организация выездных выставок»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3213,4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4201,3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4201,3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100,0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0,0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130,7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987,9</a:t>
                      </a:r>
                      <a:endParaRPr lang="ru-RU" sz="12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2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aseline="0" dirty="0" smtClean="0"/>
                        <a:t>«Развитие материально-технической базы»</a:t>
                      </a:r>
                      <a:endParaRPr lang="ru-RU" sz="1050" dirty="0" smtClean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195,0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48,5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48,5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24,9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-146,5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«Реализация программы «Доступная среда»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2,5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-2,5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Подпрограмма 3:</a:t>
                      </a:r>
                      <a:r>
                        <a:rPr lang="ru-RU" sz="1050" baseline="0" dirty="0" smtClean="0"/>
                        <a:t> «</a:t>
                      </a:r>
                      <a:r>
                        <a:rPr lang="ru-RU" sz="1050" dirty="0" smtClean="0"/>
                        <a:t>Поддержка инициатив граждан по совершенствованию культуры проживания и взаимодействия органов местного самоуправления с организациями и населением»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44,1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77,6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76,8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-0,8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174,1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32,7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«Взаимодействие органов местного самоуправления с организациями, предприятиями и общественностью»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29,2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97,3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-0,8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97,3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-0,8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«Организация населения на  участие в конкурсных мероприятиях по благоустройству территории»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14,1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47,6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47,6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 3 раза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33,5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88925" y="247650"/>
            <a:ext cx="9074150" cy="800100"/>
          </a:xfrm>
        </p:spPr>
        <p:txBody>
          <a:bodyPr/>
          <a:lstStyle/>
          <a:p>
            <a:r>
              <a:rPr lang="ru-RU" sz="1900" b="1" i="1" dirty="0" smtClean="0">
                <a:solidFill>
                  <a:srgbClr val="660066"/>
                </a:solidFill>
                <a:latin typeface="Georgia" pitchFamily="18" charset="0"/>
              </a:rPr>
              <a:t>Муниципальная программа Нытвенского городского поселения </a:t>
            </a:r>
            <a:br>
              <a:rPr lang="ru-RU" sz="1900" b="1" i="1" dirty="0" smtClean="0">
                <a:solidFill>
                  <a:srgbClr val="660066"/>
                </a:solidFill>
                <a:latin typeface="Georgia" pitchFamily="18" charset="0"/>
              </a:rPr>
            </a:br>
            <a:r>
              <a:rPr lang="ru-RU" sz="2000" b="1" i="1" dirty="0" smtClean="0">
                <a:solidFill>
                  <a:srgbClr val="660066"/>
                </a:solidFill>
                <a:latin typeface="Georgia" pitchFamily="18" charset="0"/>
              </a:rPr>
              <a:t>«Развитие физической культуры и спорта в Нытвенском городском поселении»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12725" y="1223948"/>
          <a:ext cx="9372598" cy="544706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28103"/>
                <a:gridCol w="982611"/>
                <a:gridCol w="982611"/>
                <a:gridCol w="831440"/>
                <a:gridCol w="814235"/>
                <a:gridCol w="685800"/>
                <a:gridCol w="685800"/>
                <a:gridCol w="761998"/>
              </a:tblGrid>
              <a:tr h="319809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Наименование программы, подпрограммы, основного мероприятия</a:t>
                      </a:r>
                      <a:endParaRPr lang="ru-RU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Испол. за 2017 год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Расходы</a:t>
                      </a:r>
                      <a:r>
                        <a:rPr lang="ru-RU" sz="1200" b="1" i="1" baseline="0" dirty="0" smtClean="0"/>
                        <a:t> бюджета, 2018 год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/>
                        <a:t>Динамика к 2017 г.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636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Утвержд.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Испол.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% испол.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Откл.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В %</a:t>
                      </a:r>
                      <a:endParaRPr lang="ru-RU" sz="10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Откл.</a:t>
                      </a:r>
                    </a:p>
                    <a:p>
                      <a:pPr algn="ctr" fontAlgn="ctr"/>
                      <a:r>
                        <a:rPr lang="ru-RU" sz="1000" b="1" i="1" u="none" strike="noStrike" dirty="0" smtClean="0"/>
                        <a:t> </a:t>
                      </a:r>
                      <a:endParaRPr lang="ru-RU" sz="10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735704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Муниципальная программа «Развитие</a:t>
                      </a:r>
                      <a:r>
                        <a:rPr lang="ru-RU" sz="1500" b="1" baseline="0" dirty="0" smtClean="0"/>
                        <a:t> физической культуры и спорта в Нытвенском городском поселении»</a:t>
                      </a:r>
                      <a:r>
                        <a:rPr lang="ru-RU" sz="1500" b="1" dirty="0" smtClean="0"/>
                        <a:t> 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7586,2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8196,4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8196,4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100,0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0,0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108,0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610,2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0586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Подпрограмма 1:</a:t>
                      </a:r>
                      <a:r>
                        <a:rPr lang="ru-RU" sz="1500" dirty="0" smtClean="0"/>
                        <a:t> «Развитие</a:t>
                      </a:r>
                      <a:r>
                        <a:rPr lang="ru-RU" sz="1500" baseline="0" dirty="0" smtClean="0"/>
                        <a:t> физической культуры и спорта</a:t>
                      </a:r>
                      <a:r>
                        <a:rPr lang="ru-RU" sz="1500" dirty="0" smtClean="0"/>
                        <a:t>»</a:t>
                      </a:r>
                      <a:endParaRPr lang="ru-RU" sz="15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7336,5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7883,5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7883,5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107,4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547,0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8675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«Пропаганда физической культуры, спорта и здорового образа  жизни, проведение занятий физкультурно-спортивной направленности по месту проживания граждан»</a:t>
                      </a:r>
                      <a:r>
                        <a:rPr lang="ru-RU" sz="1500" baseline="0" dirty="0" smtClean="0"/>
                        <a:t> </a:t>
                      </a:r>
                      <a:endParaRPr lang="ru-RU" sz="15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7336,5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7883,5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7883,5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107,4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547,0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0586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Подпрограмма 2:</a:t>
                      </a:r>
                      <a:r>
                        <a:rPr lang="ru-RU" sz="1500" b="1" baseline="0" dirty="0" smtClean="0"/>
                        <a:t> </a:t>
                      </a:r>
                      <a:r>
                        <a:rPr lang="ru-RU" sz="1500" dirty="0" smtClean="0"/>
                        <a:t>«Развитие материально-технической базы центра»</a:t>
                      </a:r>
                      <a:endParaRPr lang="ru-RU" sz="15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249,7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312,9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312,9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125,3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63,2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06845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«Приведение в нормативное состояние материально-технической базы МБУ "Центр ФКСРДМ»</a:t>
                      </a:r>
                      <a:endParaRPr lang="ru-RU" sz="15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199,7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312,9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312,9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156,7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113,2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06845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«Реализация программы «Доступная среда»</a:t>
                      </a:r>
                      <a:endParaRPr lang="ru-RU" sz="15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-50,0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88925" y="247650"/>
            <a:ext cx="9074150" cy="800100"/>
          </a:xfrm>
        </p:spPr>
        <p:txBody>
          <a:bodyPr/>
          <a:lstStyle/>
          <a:p>
            <a:r>
              <a:rPr lang="ru-RU" sz="1900" b="1" i="1" dirty="0" smtClean="0">
                <a:solidFill>
                  <a:srgbClr val="660066"/>
                </a:solidFill>
                <a:latin typeface="Georgia" pitchFamily="18" charset="0"/>
              </a:rPr>
              <a:t>Муниципальная программа Нытвенского городского поселения </a:t>
            </a:r>
            <a:br>
              <a:rPr lang="ru-RU" sz="1900" b="1" i="1" dirty="0" smtClean="0">
                <a:solidFill>
                  <a:srgbClr val="660066"/>
                </a:solidFill>
                <a:latin typeface="Georgia" pitchFamily="18" charset="0"/>
              </a:rPr>
            </a:br>
            <a:r>
              <a:rPr lang="ru-RU" sz="2000" b="1" i="1" dirty="0" smtClean="0">
                <a:solidFill>
                  <a:srgbClr val="660066"/>
                </a:solidFill>
                <a:latin typeface="Georgia" pitchFamily="18" charset="0"/>
              </a:rPr>
              <a:t>«Формирование современной городской среды в Нытвенском городском поселении»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12725" y="1238250"/>
          <a:ext cx="9296400" cy="511911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60530"/>
                <a:gridCol w="835270"/>
                <a:gridCol w="838200"/>
                <a:gridCol w="838200"/>
                <a:gridCol w="762000"/>
                <a:gridCol w="838200"/>
                <a:gridCol w="685800"/>
                <a:gridCol w="838200"/>
              </a:tblGrid>
              <a:tr h="3262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/>
                        <a:t>Наименование программы, подпрограммы, основного мероприятия</a:t>
                      </a:r>
                      <a:endParaRPr lang="ru-RU" sz="13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Испол. за 2017 год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Расходы</a:t>
                      </a:r>
                      <a:r>
                        <a:rPr lang="ru-RU" sz="1200" b="1" i="1" baseline="0" dirty="0" smtClean="0"/>
                        <a:t> бюджета, 2018 год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smtClean="0"/>
                        <a:t>Динамика к 2017 г.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410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marL="97219" marR="97219" marT="48006" marB="480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Утвержд.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Испол.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% испол.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/>
                        <a:t>Откл.</a:t>
                      </a:r>
                      <a:endParaRPr lang="ru-RU" sz="1100" b="1" i="1" dirty="0">
                        <a:latin typeface="+mj-lt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В %</a:t>
                      </a:r>
                      <a:endParaRPr lang="ru-RU" sz="10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/>
                        <a:t>Откл.</a:t>
                      </a:r>
                      <a:endParaRPr lang="ru-RU" sz="1000" b="1" i="1" u="none" strike="noStrike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</a:tr>
              <a:tr h="50428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"Формирование современной городской среды в Нытвенском городском поселении"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9437,7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7615,8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7131,7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93,6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-484,1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75,6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-2306,0</a:t>
                      </a:r>
                      <a:endParaRPr lang="ru-RU" sz="1400" b="1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303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Подпрограмма 1:</a:t>
                      </a:r>
                      <a:r>
                        <a:rPr lang="ru-RU" sz="1200" dirty="0" smtClean="0"/>
                        <a:t> «Благоустройство Нытвенского городского поселения»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5424,9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7515,9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7031,8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93,5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-484,1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129,6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1606,9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8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«Благоустройство дворовых территорий и территорий общего пользования Нытвенского городского поселения»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3945,9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7515,9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7031,8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93,5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-484,1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178,2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3085,9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32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«Благоустройство территории общего пользования Нытвенского городского поселения»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1479,0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-1479,0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3297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Подпрограмма 2:</a:t>
                      </a:r>
                      <a:r>
                        <a:rPr lang="ru-RU" sz="1200" dirty="0" smtClean="0"/>
                        <a:t> «Благоустройство мест массового отдыха»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99,9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99,9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99,9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42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«Благоустройство городского парка»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99,9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99,9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99,9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3297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Подпрограмма 3: </a:t>
                      </a:r>
                      <a:r>
                        <a:rPr lang="ru-RU" sz="1200" dirty="0" smtClean="0"/>
                        <a:t>«Ремонт автомобильных дорог на территории Нытвенского городского поселения»</a:t>
                      </a:r>
                      <a:endParaRPr lang="ru-RU" sz="1200" dirty="0"/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4012,8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-4012,8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718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«Ремонт автомобильных дорог» 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4012,8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-4012,8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718">
                <a:tc>
                  <a:txBody>
                    <a:bodyPr/>
                    <a:lstStyle/>
                    <a:p>
                      <a:pPr marL="0" marR="0" indent="0" algn="l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Ремонт автомобильных дорог по адресу: г. Нытва, ул. Чапаева, ул. Мира</a:t>
                      </a:r>
                    </a:p>
                  </a:txBody>
                  <a:tcPr marL="97219" marR="97219" marT="48006" marB="48006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4012,8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-4012,8</a:t>
                      </a:r>
                    </a:p>
                  </a:txBody>
                  <a:tcPr marL="97219" marR="97219" marT="48006" marB="48006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925" y="149364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Анализ выполнения плана по доходам бюджета Нытвенского городского поселения за 2018 год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41325" y="139065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584325" y="1695450"/>
            <a:ext cx="990600" cy="533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95,2</a:t>
            </a:r>
          </a:p>
          <a:p>
            <a:pPr algn="ctr"/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млн. руб.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403725" y="1466850"/>
            <a:ext cx="990600" cy="533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103,8</a:t>
            </a:r>
          </a:p>
          <a:p>
            <a:pPr algn="ctr"/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млн. руб.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7223125" y="2152650"/>
            <a:ext cx="990600" cy="533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82,7</a:t>
            </a:r>
          </a:p>
          <a:p>
            <a:pPr algn="ctr"/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млн. руб.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879725" y="1924050"/>
            <a:ext cx="12192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46725" y="1924050"/>
            <a:ext cx="16002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55925" y="169545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+8,6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0125" y="184785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-21,1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879725" y="3143250"/>
            <a:ext cx="12954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622925" y="2990850"/>
            <a:ext cx="13716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32125" y="291465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+2,8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75325" y="276225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+1,6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879725" y="4438650"/>
            <a:ext cx="12192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699125" y="4438650"/>
            <a:ext cx="12954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55925" y="421005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+5,8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0125" y="428625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-22,7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725" y="2000250"/>
            <a:ext cx="9379468" cy="4093416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pPr marL="579361" indent="-433330" algn="ctr" defTabSz="965071">
              <a:buClr>
                <a:srgbClr val="000000"/>
              </a:buClr>
              <a:defRPr/>
            </a:pPr>
            <a:r>
              <a:rPr lang="ru-RU" sz="13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  <a:ea typeface="SimSun-ExtB" pitchFamily="49" charset="-122"/>
                <a:cs typeface="Tunga" pitchFamily="34" charset="0"/>
              </a:rPr>
              <a:t>СПАСИБО </a:t>
            </a:r>
            <a:endParaRPr lang="en-US" sz="130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imSun-ExtB" pitchFamily="49" charset="-122"/>
              <a:ea typeface="SimSun-ExtB" pitchFamily="49" charset="-122"/>
              <a:cs typeface="Tunga" pitchFamily="34" charset="0"/>
            </a:endParaRPr>
          </a:p>
          <a:p>
            <a:pPr marL="579361" indent="-433330" algn="ctr" defTabSz="965071">
              <a:buClr>
                <a:srgbClr val="000000"/>
              </a:buClr>
              <a:defRPr/>
            </a:pPr>
            <a:r>
              <a:rPr lang="ru-RU" sz="13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briola" pitchFamily="82" charset="0"/>
                <a:ea typeface="SimSun-ExtB" pitchFamily="49" charset="-122"/>
                <a:cs typeface="Tunga" pitchFamily="34" charset="0"/>
              </a:rPr>
              <a:t>ЗА ВНИМАНИЕ!</a:t>
            </a:r>
          </a:p>
        </p:txBody>
      </p:sp>
      <p:pic>
        <p:nvPicPr>
          <p:cNvPr id="4" name="Picture 2" descr="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2725" y="628650"/>
            <a:ext cx="1371600" cy="165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Копия Нытвенское ГП-2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1325" y="171450"/>
            <a:ext cx="762000" cy="326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7650"/>
            <a:ext cx="9721850" cy="685800"/>
          </a:xfrm>
        </p:spPr>
        <p:txBody>
          <a:bodyPr rtlCol="0">
            <a:noAutofit/>
          </a:bodyPr>
          <a:lstStyle/>
          <a:p>
            <a:pPr defTabSz="966077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660066"/>
                </a:solidFill>
                <a:latin typeface="Georgia" pitchFamily="18" charset="0"/>
              </a:rPr>
              <a:t>Анализ выполнения плана по доходам </a:t>
            </a:r>
            <a:br>
              <a:rPr lang="ru-RU" sz="2800" b="1" i="1" dirty="0" smtClean="0">
                <a:solidFill>
                  <a:srgbClr val="660066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660066"/>
                </a:solidFill>
                <a:latin typeface="Georgia" pitchFamily="18" charset="0"/>
              </a:rPr>
              <a:t>бюджета за 2018 г.                  </a:t>
            </a:r>
          </a:p>
        </p:txBody>
      </p:sp>
      <p:graphicFrame>
        <p:nvGraphicFramePr>
          <p:cNvPr id="98149" name="Group 869"/>
          <p:cNvGraphicFramePr>
            <a:graphicFrameLocks noGrp="1"/>
          </p:cNvGraphicFramePr>
          <p:nvPr>
            <p:ph idx="1"/>
          </p:nvPr>
        </p:nvGraphicFramePr>
        <p:xfrm>
          <a:off x="212725" y="1238250"/>
          <a:ext cx="9296399" cy="5243014"/>
        </p:xfrm>
        <a:graphic>
          <a:graphicData uri="http://schemas.openxmlformats.org/drawingml/2006/table">
            <a:tbl>
              <a:tblPr firstCol="1">
                <a:tableStyleId>{16D9F66E-5EB9-4882-86FB-DCBF35E3C3E4}</a:tableStyleId>
              </a:tblPr>
              <a:tblGrid>
                <a:gridCol w="1828800"/>
                <a:gridCol w="914400"/>
                <a:gridCol w="838200"/>
                <a:gridCol w="914400"/>
                <a:gridCol w="762000"/>
                <a:gridCol w="762000"/>
                <a:gridCol w="762000"/>
                <a:gridCol w="838200"/>
                <a:gridCol w="762000"/>
                <a:gridCol w="914399"/>
              </a:tblGrid>
              <a:tr h="482658">
                <a:tc rowSpan="2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92" marR="91392" marT="45696" marB="456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</a:p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Исполн.</a:t>
                      </a: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Утвержд. план</a:t>
                      </a: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Утвержд. с учетом изменений</a:t>
                      </a: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Исполн.</a:t>
                      </a: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Отклонение, +/-</a:t>
                      </a: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Уд. Вес к общим доходам</a:t>
                      </a: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%</a:t>
                      </a:r>
                      <a:endParaRPr kumimoji="0" lang="ru-RU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сумме, тыс.руб.</a:t>
                      </a: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693982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57563,6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56156,3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60421,7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61994,3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102,6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1572,6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75,0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107,7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4430,7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12384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kern="500" cap="none" spc="0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400" b="0" i="0" u="none" strike="noStrike" kern="5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37626,7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31282,0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43362,8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20718,8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47,8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-22643,9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55,1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-16907,9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3907"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52" marR="89952" marT="46774" marB="467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95190,3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87438,3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103784,5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82713,1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79,7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-21071,3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86,9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-12477,2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2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 и субвенций из бюджета поселения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-7,3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-7,3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-2,7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2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ИТОГО с учетом возврата остатков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95185,7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87438,3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103784,5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82705,8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79,7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-21078,6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86,9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-12479,9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4" name="Group 106"/>
          <p:cNvGraphicFramePr>
            <a:graphicFrameLocks noGrp="1"/>
          </p:cNvGraphicFramePr>
          <p:nvPr/>
        </p:nvGraphicFramePr>
        <p:xfrm>
          <a:off x="136525" y="1466850"/>
          <a:ext cx="9448799" cy="446133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872459"/>
                <a:gridCol w="1471534"/>
                <a:gridCol w="1316636"/>
                <a:gridCol w="1316636"/>
                <a:gridCol w="1471534"/>
              </a:tblGrid>
              <a:tr h="720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Объект приватизации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Утверждено </a:t>
                      </a:r>
                      <a:r>
                        <a:rPr lang="ru-RU" sz="1100" b="0" i="0" u="none" strike="noStrike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на год (первоначальный план)</a:t>
                      </a: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Утверждено на год с учетом изменений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Фактически поступило в  бюджет поселения без НДС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Способ приватизации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CCCCFF"/>
                    </a:solidFill>
                  </a:tcPr>
                </a:tc>
              </a:tr>
              <a:tr h="803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Пермский край, Нытвенский район, д. Белобородово, ул. Молодежная, стр. 1б. Здание, назначение: 2 этажное нежилое помещение, общая площадь 301,9 кв.м. с земельным участком 450 кв.м.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347,6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141,9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аукцион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3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Нежилое здание, назначение: нежилое, площадь 301,9 кв.м., инв. №10348, Литер А, этажность: 2, в т.ч. подземных 0.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303,4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5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Земельный участок, категория земель: земли населенных пунктов, разрешенное использование: для эксплуатации нежилого здания, общая площадь 450 кв. м.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67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Пермский край, г. Нытва, ул. Белинского, д.35. Здание, назначение: 1 этажное брусчатое административное здание, общая площадь 124,1 кв. м. с земельным участком 542 кв.м.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653,5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684,5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аукцион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3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Здание, назначение: 1 этажное брусчатое административное здание, общая площадь 124,1 кв.м.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508,5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508,5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1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Земельный участок, общая площадь 542 кв.м.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176,0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62" name="Заголовок 3"/>
          <p:cNvSpPr>
            <a:spLocks noGrp="1"/>
          </p:cNvSpPr>
          <p:nvPr>
            <p:ph type="title"/>
          </p:nvPr>
        </p:nvSpPr>
        <p:spPr>
          <a:xfrm>
            <a:off x="365125" y="171450"/>
            <a:ext cx="9067800" cy="990600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660066"/>
                </a:solidFill>
                <a:latin typeface="Georgia" pitchFamily="18" charset="0"/>
              </a:rPr>
              <a:t>Отчет о выполнении прогнозного плана приватизации муниципального имущества Нытвенского городского поселения </a:t>
            </a:r>
            <a:endParaRPr lang="ru-RU" sz="2400" b="1" i="1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0" y="0"/>
          <a:ext cx="9983788" cy="728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9721850" cy="720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125" y="17145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Анализ расходов бюджета Нытвенского городского поселения за 2015 – 2018 год</a:t>
            </a: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2725" y="1162050"/>
          <a:ext cx="9372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3641725" y="1619250"/>
            <a:ext cx="9144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/>
              <a:t>102,0</a:t>
            </a:r>
            <a:endParaRPr lang="ru-RU" sz="18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5775325" y="1771650"/>
            <a:ext cx="6858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/>
              <a:t>96,3</a:t>
            </a:r>
            <a:endParaRPr lang="ru-RU" sz="1800" b="1" dirty="0"/>
          </a:p>
        </p:txBody>
      </p:sp>
      <p:sp>
        <p:nvSpPr>
          <p:cNvPr id="9" name="TextBox 1"/>
          <p:cNvSpPr txBox="1"/>
          <p:nvPr/>
        </p:nvSpPr>
        <p:spPr>
          <a:xfrm>
            <a:off x="7908925" y="2609850"/>
            <a:ext cx="685800" cy="304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/>
              <a:t>76,9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Заголовок 1"/>
          <p:cNvSpPr>
            <a:spLocks noGrp="1"/>
          </p:cNvSpPr>
          <p:nvPr>
            <p:ph type="title"/>
          </p:nvPr>
        </p:nvSpPr>
        <p:spPr>
          <a:xfrm>
            <a:off x="497090" y="273680"/>
            <a:ext cx="8749665" cy="900119"/>
          </a:xfrm>
        </p:spPr>
        <p:txBody>
          <a:bodyPr>
            <a:normAutofit fontScale="90000"/>
          </a:bodyPr>
          <a:lstStyle/>
          <a:p>
            <a:r>
              <a:rPr lang="ru-RU" sz="2500" b="1" i="1" dirty="0" smtClean="0">
                <a:solidFill>
                  <a:srgbClr val="660066"/>
                </a:solidFill>
                <a:latin typeface="Georgia" pitchFamily="18" charset="0"/>
              </a:rPr>
              <a:t>           </a:t>
            </a:r>
            <a:r>
              <a:rPr lang="ru-RU" sz="2500" b="1" i="1" dirty="0" smtClean="0">
                <a:solidFill>
                  <a:srgbClr val="660066"/>
                </a:solidFill>
                <a:latin typeface="Georgia" pitchFamily="18" charset="0"/>
                <a:cs typeface="Times New Roman" pitchFamily="18" charset="0"/>
              </a:rPr>
              <a:t>Расходы бюджета Нытвенского городского поселения в рамках муниципальных программ за 2018 год, тыс. рублей</a:t>
            </a:r>
            <a:r>
              <a:rPr lang="ru-RU" sz="2500" b="1" i="1" u="sng" dirty="0" smtClean="0">
                <a:solidFill>
                  <a:srgbClr val="000066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500" b="1" i="1" u="sng" dirty="0" smtClean="0">
                <a:solidFill>
                  <a:srgbClr val="000066"/>
                </a:solidFill>
                <a:latin typeface="Georgia" pitchFamily="18" charset="0"/>
                <a:cs typeface="Times New Roman" pitchFamily="18" charset="0"/>
              </a:rPr>
            </a:b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2" name="TextBox 28"/>
          <p:cNvSpPr txBox="1">
            <a:spLocks noChangeArrowheads="1"/>
          </p:cNvSpPr>
          <p:nvPr/>
        </p:nvSpPr>
        <p:spPr bwMode="auto">
          <a:xfrm>
            <a:off x="6886311" y="4480560"/>
            <a:ext cx="195349" cy="22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98" tIns="48349" rIns="96698" bIns="48349">
            <a:spAutoFit/>
          </a:bodyPr>
          <a:lstStyle/>
          <a:p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299325" y="2609850"/>
            <a:ext cx="2286000" cy="2057400"/>
          </a:xfrm>
          <a:prstGeom prst="ellipse">
            <a:avLst/>
          </a:prstGeom>
          <a:solidFill>
            <a:srgbClr val="FFCCFF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коммунально-инженерной инфраструктуры НГП</a:t>
            </a:r>
          </a:p>
          <a:p>
            <a:pPr algn="ctr">
              <a:defRPr/>
            </a:pP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1 247,5 т.р.</a:t>
            </a:r>
          </a:p>
        </p:txBody>
      </p:sp>
      <p:sp>
        <p:nvSpPr>
          <p:cNvPr id="21" name="Овал 20"/>
          <p:cNvSpPr/>
          <p:nvPr/>
        </p:nvSpPr>
        <p:spPr>
          <a:xfrm>
            <a:off x="517525" y="2609850"/>
            <a:ext cx="2057400" cy="1905000"/>
          </a:xfrm>
          <a:prstGeom prst="ellipse">
            <a:avLst/>
          </a:prstGeom>
          <a:solidFill>
            <a:srgbClr val="FFCCFF"/>
          </a:solidFill>
          <a:ln w="25400">
            <a:solidFill>
              <a:srgbClr val="00808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Дорожная инфраструктура НГП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15 105,4 т.р.</a:t>
            </a:r>
          </a:p>
        </p:txBody>
      </p:sp>
      <p:sp>
        <p:nvSpPr>
          <p:cNvPr id="25" name="Овал 24"/>
          <p:cNvSpPr/>
          <p:nvPr/>
        </p:nvSpPr>
        <p:spPr>
          <a:xfrm>
            <a:off x="1889125" y="3905250"/>
            <a:ext cx="1905000" cy="1676400"/>
          </a:xfrm>
          <a:prstGeom prst="ellipse">
            <a:avLst/>
          </a:prstGeom>
          <a:solidFill>
            <a:srgbClr val="FFCCFF"/>
          </a:solidFill>
          <a:ln w="25400">
            <a:solidFill>
              <a:srgbClr val="66FF99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культуры НГП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17 266,7 т.р.</a:t>
            </a:r>
          </a:p>
        </p:txBody>
      </p:sp>
      <p:sp>
        <p:nvSpPr>
          <p:cNvPr id="26" name="Овал 25"/>
          <p:cNvSpPr/>
          <p:nvPr/>
        </p:nvSpPr>
        <p:spPr>
          <a:xfrm>
            <a:off x="2879725" y="1162050"/>
            <a:ext cx="2057400" cy="1752600"/>
          </a:xfrm>
          <a:prstGeom prst="ellipse">
            <a:avLst/>
          </a:prstGeom>
          <a:solidFill>
            <a:srgbClr val="FFCCFF"/>
          </a:solidFill>
          <a:ln w="25400">
            <a:solidFill>
              <a:srgbClr val="00FF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современной городской среды НГП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7 131,7 т.р.</a:t>
            </a:r>
          </a:p>
        </p:txBody>
      </p:sp>
      <p:sp>
        <p:nvSpPr>
          <p:cNvPr id="27" name="Овал 26"/>
          <p:cNvSpPr/>
          <p:nvPr/>
        </p:nvSpPr>
        <p:spPr>
          <a:xfrm>
            <a:off x="1050925" y="1162050"/>
            <a:ext cx="2057400" cy="1752600"/>
          </a:xfrm>
          <a:prstGeom prst="ellipse">
            <a:avLst/>
          </a:prstGeom>
          <a:solidFill>
            <a:srgbClr val="FFCCFF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 в НГП</a:t>
            </a:r>
          </a:p>
          <a:p>
            <a:pPr algn="ctr">
              <a:defRPr/>
            </a:pP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8 196,4 т.р.</a:t>
            </a:r>
          </a:p>
        </p:txBody>
      </p:sp>
      <p:sp>
        <p:nvSpPr>
          <p:cNvPr id="28" name="Овал 27"/>
          <p:cNvSpPr/>
          <p:nvPr/>
        </p:nvSpPr>
        <p:spPr>
          <a:xfrm>
            <a:off x="6689725" y="1085850"/>
            <a:ext cx="1981200" cy="1884294"/>
          </a:xfrm>
          <a:prstGeom prst="ellipse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территории НГП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3 579,6 т.р.</a:t>
            </a:r>
          </a:p>
        </p:txBody>
      </p:sp>
      <p:sp>
        <p:nvSpPr>
          <p:cNvPr id="29" name="Овал 28"/>
          <p:cNvSpPr/>
          <p:nvPr/>
        </p:nvSpPr>
        <p:spPr>
          <a:xfrm>
            <a:off x="4708525" y="1085850"/>
            <a:ext cx="2209800" cy="2057400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Энергосбережение и повышение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НГП</a:t>
            </a:r>
          </a:p>
          <a:p>
            <a:pPr algn="ctr">
              <a:defRPr/>
            </a:pP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6 262,2 т.р.</a:t>
            </a:r>
          </a:p>
        </p:txBody>
      </p:sp>
      <p:sp>
        <p:nvSpPr>
          <p:cNvPr id="31" name="Овал 30"/>
          <p:cNvSpPr/>
          <p:nvPr/>
        </p:nvSpPr>
        <p:spPr>
          <a:xfrm>
            <a:off x="7299325" y="4514850"/>
            <a:ext cx="1981200" cy="1905000"/>
          </a:xfrm>
          <a:prstGeom prst="ellipse">
            <a:avLst/>
          </a:prstGeom>
          <a:solidFill>
            <a:srgbClr val="FFCCFF"/>
          </a:solidFill>
          <a:ln w="25400">
            <a:solidFill>
              <a:srgbClr val="FF66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качественным жильём в НГП</a:t>
            </a:r>
          </a:p>
          <a:p>
            <a:pPr algn="ctr">
              <a:defRPr/>
            </a:pP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850,7 т.р.</a:t>
            </a:r>
          </a:p>
        </p:txBody>
      </p:sp>
      <p:sp>
        <p:nvSpPr>
          <p:cNvPr id="32" name="Овал 31"/>
          <p:cNvSpPr/>
          <p:nvPr/>
        </p:nvSpPr>
        <p:spPr>
          <a:xfrm>
            <a:off x="5318125" y="4895850"/>
            <a:ext cx="2243117" cy="1950257"/>
          </a:xfrm>
          <a:prstGeom prst="ellipse">
            <a:avLst/>
          </a:prstGeom>
          <a:solidFill>
            <a:srgbClr val="FFCCFF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безопасности жизнедеятельности населения НГП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379,2 т.р.</a:t>
            </a:r>
          </a:p>
        </p:txBody>
      </p:sp>
      <p:sp>
        <p:nvSpPr>
          <p:cNvPr id="15" name="Овал 14"/>
          <p:cNvSpPr/>
          <p:nvPr/>
        </p:nvSpPr>
        <p:spPr>
          <a:xfrm>
            <a:off x="746125" y="5124450"/>
            <a:ext cx="2133600" cy="1904999"/>
          </a:xfrm>
          <a:prstGeom prst="ellipse">
            <a:avLst/>
          </a:prstGeom>
          <a:solidFill>
            <a:srgbClr val="FFCCFF"/>
          </a:solidFill>
          <a:ln w="31750"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anchor="ctr"/>
          <a:lstStyle/>
          <a:p>
            <a:pPr algn="ctr">
              <a:defRPr/>
            </a:pPr>
            <a:r>
              <a:rPr lang="ru-RU" sz="2500" b="1" dirty="0">
                <a:solidFill>
                  <a:schemeClr val="tx1"/>
                </a:solidFill>
              </a:rPr>
              <a:t>Всего </a:t>
            </a:r>
            <a:endParaRPr lang="ru-RU" sz="25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chemeClr val="tx1"/>
                </a:solidFill>
              </a:rPr>
              <a:t>60 019,4</a:t>
            </a:r>
          </a:p>
          <a:p>
            <a:pPr algn="ctr">
              <a:defRPr/>
            </a:pPr>
            <a:r>
              <a:rPr lang="ru-RU" sz="2500" b="1" dirty="0" smtClean="0">
                <a:solidFill>
                  <a:schemeClr val="tx1"/>
                </a:solidFill>
              </a:rPr>
              <a:t>тыс. руб.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94125" y="5353050"/>
            <a:ext cx="1905000" cy="1600200"/>
          </a:xfrm>
          <a:prstGeom prst="ellipse">
            <a:avLst/>
          </a:prstGeom>
          <a:solidFill>
            <a:srgbClr val="FFCC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5625" indent="3175"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и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среднего и малого предпринимательства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 т.р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6525" y="933450"/>
          <a:ext cx="9448801" cy="6073413"/>
        </p:xfrm>
        <a:graphic>
          <a:graphicData uri="http://schemas.openxmlformats.org/drawingml/2006/table">
            <a:tbl>
              <a:tblPr/>
              <a:tblGrid>
                <a:gridCol w="304800"/>
                <a:gridCol w="3124200"/>
                <a:gridCol w="838200"/>
                <a:gridCol w="914400"/>
                <a:gridCol w="838200"/>
                <a:gridCol w="838200"/>
                <a:gridCol w="838200"/>
                <a:gridCol w="830767"/>
                <a:gridCol w="921834"/>
              </a:tblGrid>
              <a:tr h="29507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050" b="1" i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05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050" b="1" i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05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муниципальных программ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algn="ctr" fontAlgn="ctr"/>
                      <a:r>
                        <a:rPr lang="ru-RU" sz="105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  <a:endParaRPr lang="ru-RU" sz="105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Динамика к 2017 году</a:t>
                      </a:r>
                    </a:p>
                  </a:txBody>
                  <a:tcPr marL="91416" marR="91416" marT="45708" marB="45708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330">
                <a:tc v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Утвержд. </a:t>
                      </a:r>
                      <a:r>
                        <a:rPr lang="ru-RU" sz="105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год с учетом </a:t>
                      </a:r>
                      <a:r>
                        <a:rPr lang="ru-RU" sz="105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изм.</a:t>
                      </a:r>
                      <a:endParaRPr lang="ru-RU" sz="105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исполн. </a:t>
                      </a:r>
                      <a:r>
                        <a:rPr lang="ru-RU" sz="105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 годовому плану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05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%</a:t>
                      </a:r>
                    </a:p>
                  </a:txBody>
                  <a:tcPr marL="91416" marR="91416" marT="45708" marB="45708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сумме</a:t>
                      </a:r>
                    </a:p>
                  </a:txBody>
                  <a:tcPr marL="91416" marR="91416" marT="45708" marB="45708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CFF"/>
                    </a:solidFill>
                  </a:tcPr>
                </a:tc>
              </a:tr>
              <a:tr h="625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жизнедеятельности населения Нытвенского городского поселения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212,2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672,4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379,2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-293,2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178,7</a:t>
                      </a:r>
                    </a:p>
                  </a:txBody>
                  <a:tcPr marL="91416" marR="91416" marT="45708" marB="45708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167,0</a:t>
                      </a:r>
                    </a:p>
                  </a:txBody>
                  <a:tcPr marL="91416" marR="91416" marT="45708" marB="45708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8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Дорожная инфраструктура Нытвенского городского поселения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13684,8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16407,7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15105,4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-1302,3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110,4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1420,6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77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 жильем в Нытвенском городском поселении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871,0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861,8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850,7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-11,1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97,7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-20,3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4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Развитие коммунально-инженерной инфраструктуры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19838,5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24189,5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1247,5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-22942,0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6,3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-18591,0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25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в Нытвенском городском поселении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5042,6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6881,5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6262,2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-619,3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124,2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1219,6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9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Нытвенского городского поселения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5467,2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5436,7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3579,5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65,8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-1857,2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65,5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-1887,7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3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Нытвенского городского поселения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13530,1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17267,5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17266,7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127,6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3736,6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Нытвенском городском поселении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7586,2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8196,4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8196,4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108,0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610,2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Поддержки и развития малого и среднего предпринимательства Нытвенского городского поселения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-1643,9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 в Нытвенском городском поселении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9437,7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7615,8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7131,7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-484,1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75,6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-2306,0</a:t>
                      </a:r>
                    </a:p>
                  </a:txBody>
                  <a:tcPr marL="89977" marR="89977" marT="46787" marB="46787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2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77314,2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87529,3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60019,3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68,6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-27510,0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66849" rtl="0" eaLnBrk="1" fontAlgn="auto" latinLnBrk="0" hangingPunct="1">
                        <a:lnSpc>
                          <a:spcPct val="100000"/>
                        </a:lnSpc>
                        <a:spcBef>
                          <a:spcPts val="336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-17294,9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7539" name="TextBox 4"/>
          <p:cNvSpPr txBox="1">
            <a:spLocks noChangeArrowheads="1"/>
          </p:cNvSpPr>
          <p:nvPr/>
        </p:nvSpPr>
        <p:spPr bwMode="auto">
          <a:xfrm>
            <a:off x="746125" y="95250"/>
            <a:ext cx="8426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i="1" dirty="0">
                <a:solidFill>
                  <a:srgbClr val="660066"/>
                </a:solidFill>
                <a:latin typeface="Georgia" pitchFamily="18" charset="0"/>
              </a:rPr>
              <a:t>Анализ по исполнению муниципальных, ведомственных </a:t>
            </a:r>
          </a:p>
          <a:p>
            <a:pPr algn="ctr"/>
            <a:r>
              <a:rPr lang="ru-RU" sz="2000" b="1" i="1" dirty="0">
                <a:solidFill>
                  <a:srgbClr val="660066"/>
                </a:solidFill>
                <a:latin typeface="Georgia" pitchFamily="18" charset="0"/>
              </a:rPr>
              <a:t>Программ Нытвенского городского поселения за </a:t>
            </a:r>
            <a:r>
              <a:rPr lang="ru-RU" sz="2000" b="1" i="1" dirty="0" smtClean="0">
                <a:solidFill>
                  <a:srgbClr val="660066"/>
                </a:solidFill>
                <a:latin typeface="Georgia" pitchFamily="18" charset="0"/>
              </a:rPr>
              <a:t>2018 </a:t>
            </a:r>
            <a:r>
              <a:rPr lang="ru-RU" sz="2000" b="1" i="1" dirty="0">
                <a:solidFill>
                  <a:srgbClr val="660066"/>
                </a:solidFill>
                <a:latin typeface="Georgia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FF99CC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27773</TotalTime>
  <Words>2938</Words>
  <Application>Microsoft Office PowerPoint</Application>
  <PresentationFormat>Произвольный</PresentationFormat>
  <Paragraphs>1145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Анализ выполнения плана по доходам  бюджета за 2018 г.                  </vt:lpstr>
      <vt:lpstr>Отчет о выполнении прогнозного плана приватизации муниципального имущества Нытвенского городского поселения </vt:lpstr>
      <vt:lpstr>Слайд 5</vt:lpstr>
      <vt:lpstr>Слайд 6</vt:lpstr>
      <vt:lpstr>Слайд 7</vt:lpstr>
      <vt:lpstr>           Расходы бюджета Нытвенского городского поселения в рамках муниципальных программ за 2018 год, тыс. рублей </vt:lpstr>
      <vt:lpstr>Слайд 9</vt:lpstr>
      <vt:lpstr>Муниципальная программа Нытвенского городского поселения «Обеспечение безопасности жизнедеятельности населения Нытвенского городского поселения»</vt:lpstr>
      <vt:lpstr>Муниципальная программа Нытвенского городского поселения  «Дорожная инфраструктура Нытвенского городского поселения»</vt:lpstr>
      <vt:lpstr>Ведомственная целевая программа «Поддержка и развитие малого и среднего предпринимательства Нытвенского городского поселения» </vt:lpstr>
      <vt:lpstr> Муниципальная программа Нытвенского городского поселения «Обеспечение качественным жильем в Нытвенском городском поселении»</vt:lpstr>
      <vt:lpstr> Муниципальная программа Нытвенского городского поселения  «Развитие коммунально-инженерной инфраструктуры Нытвенского городского поселения»</vt:lpstr>
      <vt:lpstr> Муниципальная программа Нытвенского городского поселения  «Энергосбережение и повышение энергетической эффективности в Нытвенском городском поселении»</vt:lpstr>
      <vt:lpstr>Муниципальная программа Нытвенского городского поселения  «Благоустройство территории Нытвенского городского поселения»</vt:lpstr>
      <vt:lpstr>Муниципальная программа Нытвенского городского поселения «Развитие культуры Нытвенского городского поселения»</vt:lpstr>
      <vt:lpstr>Муниципальная программа Нытвенского городского поселения  «Развитие физической культуры и спорта в Нытвенском городском поселении»</vt:lpstr>
      <vt:lpstr>Муниципальная программа Нытвенского городского поселения  «Формирование современной городской среды в Нытвенском городском поселении»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10-8</dc:creator>
  <cp:lastModifiedBy>Обухова Юлия</cp:lastModifiedBy>
  <cp:revision>2544</cp:revision>
  <cp:lastPrinted>1601-01-01T00:00:00Z</cp:lastPrinted>
  <dcterms:created xsi:type="dcterms:W3CDTF">1601-01-01T00:00:00Z</dcterms:created>
  <dcterms:modified xsi:type="dcterms:W3CDTF">2019-04-16T12:52:05Z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