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notesMasterIdLst>
    <p:notesMasterId r:id="rId39"/>
  </p:notesMasterIdLst>
  <p:sldIdLst>
    <p:sldId id="436" r:id="rId2"/>
    <p:sldId id="387" r:id="rId3"/>
    <p:sldId id="415" r:id="rId4"/>
    <p:sldId id="422" r:id="rId5"/>
    <p:sldId id="301" r:id="rId6"/>
    <p:sldId id="348" r:id="rId7"/>
    <p:sldId id="416" r:id="rId8"/>
    <p:sldId id="278" r:id="rId9"/>
    <p:sldId id="305" r:id="rId10"/>
    <p:sldId id="295" r:id="rId11"/>
    <p:sldId id="296" r:id="rId12"/>
    <p:sldId id="425" r:id="rId13"/>
    <p:sldId id="418" r:id="rId14"/>
    <p:sldId id="433" r:id="rId15"/>
    <p:sldId id="402" r:id="rId16"/>
    <p:sldId id="426" r:id="rId17"/>
    <p:sldId id="403" r:id="rId18"/>
    <p:sldId id="435" r:id="rId19"/>
    <p:sldId id="437" r:id="rId20"/>
    <p:sldId id="427" r:id="rId21"/>
    <p:sldId id="405" r:id="rId22"/>
    <p:sldId id="432" r:id="rId23"/>
    <p:sldId id="438" r:id="rId24"/>
    <p:sldId id="430" r:id="rId25"/>
    <p:sldId id="408" r:id="rId26"/>
    <p:sldId id="431" r:id="rId27"/>
    <p:sldId id="439" r:id="rId28"/>
    <p:sldId id="428" r:id="rId29"/>
    <p:sldId id="411" r:id="rId30"/>
    <p:sldId id="429" r:id="rId31"/>
    <p:sldId id="414" r:id="rId32"/>
    <p:sldId id="441" r:id="rId33"/>
    <p:sldId id="442" r:id="rId34"/>
    <p:sldId id="424" r:id="rId35"/>
    <p:sldId id="440" r:id="rId36"/>
    <p:sldId id="419" r:id="rId37"/>
    <p:sldId id="434" r:id="rId38"/>
  </p:sldIdLst>
  <p:sldSz cx="9721850" cy="7200900"/>
  <p:notesSz cx="6735763" cy="9799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5625" indent="3175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CCFF"/>
    <a:srgbClr val="FFFFCC"/>
    <a:srgbClr val="FFCCCC"/>
    <a:srgbClr val="FFCCFF"/>
    <a:srgbClr val="660066"/>
    <a:srgbClr val="00FFFF"/>
    <a:srgbClr val="008080"/>
    <a:srgbClr val="006699"/>
    <a:srgbClr val="0099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7928" autoAdjust="0"/>
    <p:restoredTop sz="95086" autoAdjust="0"/>
  </p:normalViewPr>
  <p:slideViewPr>
    <p:cSldViewPr>
      <p:cViewPr>
        <p:scale>
          <a:sx n="90" d="100"/>
          <a:sy n="90" d="100"/>
        </p:scale>
        <p:origin x="-726" y="-294"/>
      </p:cViewPr>
      <p:guideLst>
        <p:guide orient="horz" pos="2268"/>
        <p:guide pos="30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46"/>
    </p:cViewPr>
  </p:sorterViewPr>
  <p:notesViewPr>
    <p:cSldViewPr>
      <p:cViewPr varScale="1">
        <p:scale>
          <a:sx n="59" d="100"/>
          <a:sy n="59" d="100"/>
        </p:scale>
        <p:origin x="-1740" y="-84"/>
      </p:cViewPr>
      <p:guideLst>
        <p:guide orient="horz" pos="3087"/>
        <p:guide pos="212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7413" y="735013"/>
            <a:ext cx="4960937" cy="36750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54550"/>
            <a:ext cx="5389563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07513"/>
            <a:ext cx="291941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07513"/>
            <a:ext cx="2919412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35F6FDA-217F-4558-963F-8CEBE2858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56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3872" algn="l" defTabSz="9135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646" algn="l" defTabSz="9135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421" algn="l" defTabSz="9135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198" algn="l" defTabSz="9135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C29842-43F5-464D-9BE1-BD592D902A5C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DED4A-11A3-4CDD-AA9F-CCFAD9F97EE5}" type="slidenum">
              <a:rPr lang="ru-RU" smtClean="0">
                <a:latin typeface="Arial" pitchFamily="34" charset="0"/>
              </a:rPr>
              <a:pPr/>
              <a:t>2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1EF-D4AF-4E5B-BB65-B9989908CBA2}" type="slidenum">
              <a:rPr lang="ru-RU" smtClean="0">
                <a:latin typeface="Arial" pitchFamily="34" charset="0"/>
              </a:rPr>
              <a:pPr/>
              <a:t>3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C05998-2418-499F-A6E8-C96FEF1BFEF9}" type="slidenum">
              <a:rPr lang="ru-RU" smtClean="0">
                <a:latin typeface="Arial" pitchFamily="34" charset="0"/>
              </a:rPr>
              <a:pPr/>
              <a:t>8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5F6FDA-217F-4558-963F-8CEBE2858783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5F6FDA-217F-4558-963F-8CEBE2858783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9140" y="2236948"/>
            <a:ext cx="8263573" cy="15435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8279" y="4080510"/>
            <a:ext cx="6805295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0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3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7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00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7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38086-1AE8-49ED-B47E-D7451CCDD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422A8-5D5C-4842-821C-D9349C426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93926" y="303373"/>
            <a:ext cx="2325818" cy="645080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6475" y="303373"/>
            <a:ext cx="6815422" cy="645080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CBE2D-DC7A-4C4D-8785-4671DFBD0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3481" y="320684"/>
            <a:ext cx="8023224" cy="1503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33478" y="2079627"/>
            <a:ext cx="3935413" cy="4321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21289" y="2079625"/>
            <a:ext cx="3935413" cy="20843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221289" y="4316422"/>
            <a:ext cx="3935413" cy="2084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8C9B6-4E99-4F21-BE70-33A0904EE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3481" y="320684"/>
            <a:ext cx="8023224" cy="1503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33481" y="2079627"/>
            <a:ext cx="8023224" cy="4321175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E0A3C-55F4-452F-959D-820FC28BA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5C05B-C447-4184-8024-512BEBE70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960" y="4627246"/>
            <a:ext cx="8263573" cy="1430179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7960" y="3052049"/>
            <a:ext cx="8263573" cy="1575196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34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8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502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36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71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005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3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739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AD1B1-3A50-46C7-BD3A-504F1ACED2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6473" y="1763554"/>
            <a:ext cx="4570620" cy="499062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49124" y="1763554"/>
            <a:ext cx="4570620" cy="499062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58701-8788-4EEC-9020-7BACFA2F9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94" y="288370"/>
            <a:ext cx="8749665" cy="12001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94" y="1611869"/>
            <a:ext cx="4295505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424" indent="0">
              <a:buNone/>
              <a:defRPr sz="2100" b="1"/>
            </a:lvl2pPr>
            <a:lvl3pPr marL="966849" indent="0">
              <a:buNone/>
              <a:defRPr sz="1900" b="1"/>
            </a:lvl3pPr>
            <a:lvl4pPr marL="1450273" indent="0">
              <a:buNone/>
              <a:defRPr sz="1700" b="1"/>
            </a:lvl4pPr>
            <a:lvl5pPr marL="1933697" indent="0">
              <a:buNone/>
              <a:defRPr sz="1700" b="1"/>
            </a:lvl5pPr>
            <a:lvl6pPr marL="2417121" indent="0">
              <a:buNone/>
              <a:defRPr sz="1700" b="1"/>
            </a:lvl6pPr>
            <a:lvl7pPr marL="2900546" indent="0">
              <a:buNone/>
              <a:defRPr sz="1700" b="1"/>
            </a:lvl7pPr>
            <a:lvl8pPr marL="3383970" indent="0">
              <a:buNone/>
              <a:defRPr sz="1700" b="1"/>
            </a:lvl8pPr>
            <a:lvl9pPr marL="386739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94" y="2283619"/>
            <a:ext cx="4295505" cy="41488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8566" y="1611869"/>
            <a:ext cx="4297193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424" indent="0">
              <a:buNone/>
              <a:defRPr sz="2100" b="1"/>
            </a:lvl2pPr>
            <a:lvl3pPr marL="966849" indent="0">
              <a:buNone/>
              <a:defRPr sz="1900" b="1"/>
            </a:lvl3pPr>
            <a:lvl4pPr marL="1450273" indent="0">
              <a:buNone/>
              <a:defRPr sz="1700" b="1"/>
            </a:lvl4pPr>
            <a:lvl5pPr marL="1933697" indent="0">
              <a:buNone/>
              <a:defRPr sz="1700" b="1"/>
            </a:lvl5pPr>
            <a:lvl6pPr marL="2417121" indent="0">
              <a:buNone/>
              <a:defRPr sz="1700" b="1"/>
            </a:lvl6pPr>
            <a:lvl7pPr marL="2900546" indent="0">
              <a:buNone/>
              <a:defRPr sz="1700" b="1"/>
            </a:lvl7pPr>
            <a:lvl8pPr marL="3383970" indent="0">
              <a:buNone/>
              <a:defRPr sz="1700" b="1"/>
            </a:lvl8pPr>
            <a:lvl9pPr marL="386739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38566" y="2283619"/>
            <a:ext cx="4297193" cy="41488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4B847-CBBA-4F09-BA5A-8F465E1F3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7B515-CD07-4C42-A878-1E1E7B72C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EE12A-AD96-4F2E-9733-F340AF83A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94" y="286702"/>
            <a:ext cx="3198422" cy="122015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0973" y="286704"/>
            <a:ext cx="5434784" cy="6145769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094" y="1506857"/>
            <a:ext cx="3198422" cy="4925616"/>
          </a:xfrm>
        </p:spPr>
        <p:txBody>
          <a:bodyPr/>
          <a:lstStyle>
            <a:lvl1pPr marL="0" indent="0">
              <a:buNone/>
              <a:defRPr sz="1500"/>
            </a:lvl1pPr>
            <a:lvl2pPr marL="483424" indent="0">
              <a:buNone/>
              <a:defRPr sz="1300"/>
            </a:lvl2pPr>
            <a:lvl3pPr marL="966849" indent="0">
              <a:buNone/>
              <a:defRPr sz="1100"/>
            </a:lvl3pPr>
            <a:lvl4pPr marL="1450273" indent="0">
              <a:buNone/>
              <a:defRPr sz="1000"/>
            </a:lvl4pPr>
            <a:lvl5pPr marL="1933697" indent="0">
              <a:buNone/>
              <a:defRPr sz="1000"/>
            </a:lvl5pPr>
            <a:lvl6pPr marL="2417121" indent="0">
              <a:buNone/>
              <a:defRPr sz="1000"/>
            </a:lvl6pPr>
            <a:lvl7pPr marL="2900546" indent="0">
              <a:buNone/>
              <a:defRPr sz="1000"/>
            </a:lvl7pPr>
            <a:lvl8pPr marL="3383970" indent="0">
              <a:buNone/>
              <a:defRPr sz="1000"/>
            </a:lvl8pPr>
            <a:lvl9pPr marL="386739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9B662-600D-4B59-BE2C-481C35454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551" y="5040631"/>
            <a:ext cx="5833110" cy="5950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5551" y="643414"/>
            <a:ext cx="5833110" cy="4320540"/>
          </a:xfrm>
        </p:spPr>
        <p:txBody>
          <a:bodyPr rtlCol="0">
            <a:normAutofit/>
          </a:bodyPr>
          <a:lstStyle>
            <a:lvl1pPr marL="0" indent="0">
              <a:buNone/>
              <a:defRPr sz="3400"/>
            </a:lvl1pPr>
            <a:lvl2pPr marL="483424" indent="0">
              <a:buNone/>
              <a:defRPr sz="3000"/>
            </a:lvl2pPr>
            <a:lvl3pPr marL="966849" indent="0">
              <a:buNone/>
              <a:defRPr sz="2500"/>
            </a:lvl3pPr>
            <a:lvl4pPr marL="1450273" indent="0">
              <a:buNone/>
              <a:defRPr sz="2100"/>
            </a:lvl4pPr>
            <a:lvl5pPr marL="1933697" indent="0">
              <a:buNone/>
              <a:defRPr sz="2100"/>
            </a:lvl5pPr>
            <a:lvl6pPr marL="2417121" indent="0">
              <a:buNone/>
              <a:defRPr sz="2100"/>
            </a:lvl6pPr>
            <a:lvl7pPr marL="2900546" indent="0">
              <a:buNone/>
              <a:defRPr sz="2100"/>
            </a:lvl7pPr>
            <a:lvl8pPr marL="3383970" indent="0">
              <a:buNone/>
              <a:defRPr sz="2100"/>
            </a:lvl8pPr>
            <a:lvl9pPr marL="3867395" indent="0">
              <a:buNone/>
              <a:defRPr sz="21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5551" y="5635706"/>
            <a:ext cx="5833110" cy="845105"/>
          </a:xfrm>
        </p:spPr>
        <p:txBody>
          <a:bodyPr/>
          <a:lstStyle>
            <a:lvl1pPr marL="0" indent="0">
              <a:buNone/>
              <a:defRPr sz="1500"/>
            </a:lvl1pPr>
            <a:lvl2pPr marL="483424" indent="0">
              <a:buNone/>
              <a:defRPr sz="1300"/>
            </a:lvl2pPr>
            <a:lvl3pPr marL="966849" indent="0">
              <a:buNone/>
              <a:defRPr sz="1100"/>
            </a:lvl3pPr>
            <a:lvl4pPr marL="1450273" indent="0">
              <a:buNone/>
              <a:defRPr sz="1000"/>
            </a:lvl4pPr>
            <a:lvl5pPr marL="1933697" indent="0">
              <a:buNone/>
              <a:defRPr sz="1000"/>
            </a:lvl5pPr>
            <a:lvl6pPr marL="2417121" indent="0">
              <a:buNone/>
              <a:defRPr sz="1000"/>
            </a:lvl6pPr>
            <a:lvl7pPr marL="2900546" indent="0">
              <a:buNone/>
              <a:defRPr sz="1000"/>
            </a:lvl7pPr>
            <a:lvl8pPr marL="3383970" indent="0">
              <a:buNone/>
              <a:defRPr sz="1000"/>
            </a:lvl8pPr>
            <a:lvl9pPr marL="386739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BA9AD-854B-4642-B240-CFFAC081A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85775" y="288925"/>
            <a:ext cx="8750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85" tIns="48343" rIns="96685" bIns="483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85775" y="1679575"/>
            <a:ext cx="87503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85" tIns="48343" rIns="96685" bIns="483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5775" y="6673850"/>
            <a:ext cx="2268538" cy="384175"/>
          </a:xfrm>
          <a:prstGeom prst="rect">
            <a:avLst/>
          </a:prstGeom>
        </p:spPr>
        <p:txBody>
          <a:bodyPr vert="horz" lIns="96685" tIns="48343" rIns="96685" bIns="4834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21050" y="6673850"/>
            <a:ext cx="3079750" cy="384175"/>
          </a:xfrm>
          <a:prstGeom prst="rect">
            <a:avLst/>
          </a:prstGeom>
        </p:spPr>
        <p:txBody>
          <a:bodyPr vert="horz" lIns="96685" tIns="48343" rIns="96685" bIns="4834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67538" y="6673850"/>
            <a:ext cx="2268537" cy="384175"/>
          </a:xfrm>
          <a:prstGeom prst="rect">
            <a:avLst/>
          </a:prstGeom>
        </p:spPr>
        <p:txBody>
          <a:bodyPr vert="horz" lIns="96685" tIns="48343" rIns="96685" bIns="4834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481AEC1-86AF-4765-A0C8-EB2FE388B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</p:sldLayoutIdLst>
  <p:txStyles>
    <p:titleStyle>
      <a:lvl1pPr algn="ctr" defTabSz="966788" rtl="0" eaLnBrk="0" fontAlgn="base" hangingPunct="0">
        <a:spcBef>
          <a:spcPct val="0"/>
        </a:spcBef>
        <a:spcAft>
          <a:spcPct val="0"/>
        </a:spcAft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66788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</a:defRPr>
      </a:lvl2pPr>
      <a:lvl3pPr algn="ctr" defTabSz="966788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</a:defRPr>
      </a:lvl3pPr>
      <a:lvl4pPr algn="ctr" defTabSz="966788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</a:defRPr>
      </a:lvl4pPr>
      <a:lvl5pPr algn="ctr" defTabSz="966788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</a:defRPr>
      </a:lvl5pPr>
      <a:lvl6pPr marL="457200"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</a:defRPr>
      </a:lvl6pPr>
      <a:lvl7pPr marL="914400"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</a:defRPr>
      </a:lvl7pPr>
      <a:lvl8pPr marL="1371600"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</a:defRPr>
      </a:lvl8pPr>
      <a:lvl9pPr marL="1828800"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</a:defRPr>
      </a:lvl9pPr>
    </p:titleStyle>
    <p:bodyStyle>
      <a:lvl1pPr marL="361950" indent="-361950" algn="l" defTabSz="9667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4225" indent="-301625" algn="l" defTabSz="9667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8088" indent="-241300" algn="l" defTabSz="9667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0688" indent="-241300" algn="l" defTabSz="9667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4875" indent="-241300" algn="l" defTabSz="9667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8834" indent="-241713" algn="l" defTabSz="96684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2259" indent="-241713" algn="l" defTabSz="96684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5683" indent="-241713" algn="l" defTabSz="96684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9108" indent="-241713" algn="l" defTabSz="96684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668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424" algn="l" defTabSz="9668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849" algn="l" defTabSz="9668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0273" algn="l" defTabSz="9668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697" algn="l" defTabSz="9668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7121" algn="l" defTabSz="9668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00546" algn="l" defTabSz="9668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970" algn="l" defTabSz="9668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7395" algn="l" defTabSz="9668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455681" y="675064"/>
            <a:ext cx="8582631" cy="481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698" tIns="48349" rIns="96698" bIns="48349">
            <a:spAutoFit/>
          </a:bodyPr>
          <a:lstStyle/>
          <a:p>
            <a:pPr algn="ctr"/>
            <a:r>
              <a:rPr lang="ru-RU" sz="5100" b="1" dirty="0" smtClean="0">
                <a:solidFill>
                  <a:srgbClr val="660066"/>
                </a:solidFill>
                <a:latin typeface="Georgia" pitchFamily="18" charset="0"/>
                <a:cs typeface="Times New Roman" pitchFamily="18" charset="0"/>
              </a:rPr>
              <a:t>Отчет </a:t>
            </a:r>
          </a:p>
          <a:p>
            <a:pPr algn="ctr"/>
            <a:r>
              <a:rPr lang="ru-RU" sz="5100" b="1" dirty="0" smtClean="0">
                <a:solidFill>
                  <a:srgbClr val="660066"/>
                </a:solidFill>
                <a:latin typeface="Georgia" pitchFamily="18" charset="0"/>
                <a:cs typeface="Times New Roman" pitchFamily="18" charset="0"/>
              </a:rPr>
              <a:t>об исполнении бюджета </a:t>
            </a:r>
            <a:r>
              <a:rPr lang="ru-RU" sz="5100" b="1" dirty="0" err="1" smtClean="0">
                <a:solidFill>
                  <a:srgbClr val="660066"/>
                </a:solidFill>
                <a:latin typeface="Georgia" pitchFamily="18" charset="0"/>
                <a:cs typeface="Times New Roman" pitchFamily="18" charset="0"/>
              </a:rPr>
              <a:t>Нытвенского</a:t>
            </a:r>
            <a:r>
              <a:rPr lang="ru-RU" sz="5100" b="1" dirty="0" smtClean="0">
                <a:solidFill>
                  <a:srgbClr val="660066"/>
                </a:solidFill>
                <a:latin typeface="Georgia" pitchFamily="18" charset="0"/>
                <a:cs typeface="Times New Roman" pitchFamily="18" charset="0"/>
              </a:rPr>
              <a:t> городского поселения </a:t>
            </a:r>
          </a:p>
          <a:p>
            <a:pPr algn="ctr"/>
            <a:r>
              <a:rPr lang="ru-RU" sz="5100" b="1" dirty="0" smtClean="0">
                <a:solidFill>
                  <a:srgbClr val="660066"/>
                </a:solidFill>
                <a:latin typeface="Georgia" pitchFamily="18" charset="0"/>
                <a:cs typeface="Times New Roman" pitchFamily="18" charset="0"/>
              </a:rPr>
              <a:t>за 2017 </a:t>
            </a:r>
            <a:r>
              <a:rPr lang="ru-RU" sz="5100" b="1" dirty="0">
                <a:solidFill>
                  <a:srgbClr val="660066"/>
                </a:solidFill>
                <a:latin typeface="Georgia" pitchFamily="18" charset="0"/>
                <a:cs typeface="Times New Roman" pitchFamily="18" charset="0"/>
              </a:rPr>
              <a:t>год</a:t>
            </a:r>
          </a:p>
          <a:p>
            <a:pPr algn="ctr"/>
            <a:endParaRPr lang="ru-RU" sz="2700" dirty="0"/>
          </a:p>
          <a:p>
            <a:pPr algn="ctr"/>
            <a:endParaRPr lang="ru-RU" sz="2700" dirty="0"/>
          </a:p>
        </p:txBody>
      </p:sp>
      <p:sp>
        <p:nvSpPr>
          <p:cNvPr id="15363" name="Заголовок 1"/>
          <p:cNvSpPr>
            <a:spLocks/>
          </p:cNvSpPr>
          <p:nvPr/>
        </p:nvSpPr>
        <p:spPr bwMode="auto">
          <a:xfrm>
            <a:off x="266676" y="350044"/>
            <a:ext cx="918175" cy="52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8349" rIns="0" bIns="0" anchor="b"/>
          <a:lstStyle/>
          <a:p>
            <a:pPr algn="ctr"/>
            <a:endParaRPr lang="ru-RU" sz="1700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5365" name="TextBox 8"/>
          <p:cNvSpPr txBox="1">
            <a:spLocks noChangeArrowheads="1"/>
          </p:cNvSpPr>
          <p:nvPr/>
        </p:nvSpPr>
        <p:spPr bwMode="auto">
          <a:xfrm>
            <a:off x="2050649" y="5700727"/>
            <a:ext cx="7671201" cy="99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698" tIns="48349" rIns="96698" bIns="48349">
            <a:spAutoFit/>
          </a:bodyPr>
          <a:lstStyle/>
          <a:p>
            <a:r>
              <a:rPr lang="ru-RU" sz="25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Докладчик – зам. главы </a:t>
            </a:r>
            <a:r>
              <a:rPr lang="ru-RU" sz="25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администрации, </a:t>
            </a:r>
            <a:r>
              <a:rPr lang="ru-RU" sz="25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sz="25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финансово-экономического отдела Г.Г. </a:t>
            </a:r>
            <a:r>
              <a:rPr lang="ru-RU" sz="25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Щербова</a:t>
            </a:r>
            <a:endParaRPr lang="ru-RU" sz="25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56321" name="Picture 1" descr="Копия Нытвенское ГП-2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1325" y="171450"/>
            <a:ext cx="78834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2" descr="Нытвенско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2725" y="628650"/>
            <a:ext cx="1373158" cy="160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0" y="0"/>
            <a:ext cx="9721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136525" y="933450"/>
          <a:ext cx="9585325" cy="5867400"/>
        </p:xfrm>
        <a:graphic>
          <a:graphicData uri="http://schemas.openxmlformats.org/presentationml/2006/ole">
            <p:oleObj spid="_x0000_s15363" name="Worksheet" r:id="rId3" imgW="8115233" imgH="4372098" progId="Excel.Sheet.8">
              <p:embed/>
            </p:oleObj>
          </a:graphicData>
        </a:graphic>
      </p:graphicFrame>
      <p:sp>
        <p:nvSpPr>
          <p:cNvPr id="15364" name="Прямоугольник 5"/>
          <p:cNvSpPr>
            <a:spLocks noChangeArrowheads="1"/>
          </p:cNvSpPr>
          <p:nvPr/>
        </p:nvSpPr>
        <p:spPr bwMode="auto">
          <a:xfrm>
            <a:off x="669925" y="95250"/>
            <a:ext cx="838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660066"/>
                </a:solidFill>
                <a:latin typeface="Georgia" pitchFamily="18" charset="0"/>
                <a:cs typeface="Times New Roman" pitchFamily="18" charset="0"/>
              </a:rPr>
              <a:t>Структура  доходов бюджета </a:t>
            </a:r>
            <a:r>
              <a:rPr lang="ru-RU" sz="2400" b="1" i="1" dirty="0" err="1">
                <a:solidFill>
                  <a:srgbClr val="660066"/>
                </a:solidFill>
                <a:latin typeface="Georgia" pitchFamily="18" charset="0"/>
                <a:cs typeface="Times New Roman" pitchFamily="18" charset="0"/>
              </a:rPr>
              <a:t>Нытвенского</a:t>
            </a:r>
            <a:r>
              <a:rPr lang="ru-RU" sz="2400" b="1" i="1" dirty="0">
                <a:solidFill>
                  <a:srgbClr val="660066"/>
                </a:solidFill>
                <a:latin typeface="Georgia" pitchFamily="18" charset="0"/>
                <a:cs typeface="Times New Roman" pitchFamily="18" charset="0"/>
              </a:rPr>
              <a:t> городского поселения </a:t>
            </a:r>
            <a:r>
              <a:rPr lang="ru-RU" sz="2400" b="1" i="1" dirty="0" smtClean="0">
                <a:solidFill>
                  <a:srgbClr val="660066"/>
                </a:solidFill>
                <a:latin typeface="Georgia" pitchFamily="18" charset="0"/>
                <a:cs typeface="Times New Roman" pitchFamily="18" charset="0"/>
              </a:rPr>
              <a:t>за 2017 </a:t>
            </a:r>
            <a:r>
              <a:rPr lang="ru-RU" sz="2400" b="1" i="1" dirty="0">
                <a:solidFill>
                  <a:srgbClr val="660066"/>
                </a:solidFill>
                <a:latin typeface="Georgia" pitchFamily="18" charset="0"/>
                <a:cs typeface="Times New Roman" pitchFamily="18" charset="0"/>
              </a:rPr>
              <a:t>год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65325" y="95250"/>
            <a:ext cx="5791200" cy="704850"/>
          </a:xfrm>
        </p:spPr>
        <p:txBody>
          <a:bodyPr/>
          <a:lstStyle/>
          <a:p>
            <a:pPr eaLnBrk="1" hangingPunct="1"/>
            <a:r>
              <a:rPr lang="ru-RU" sz="2000" b="1" i="1" dirty="0" smtClean="0">
                <a:solidFill>
                  <a:srgbClr val="660066"/>
                </a:solidFill>
                <a:latin typeface="Georgia" pitchFamily="18" charset="0"/>
              </a:rPr>
              <a:t>Поступление доходов в бюджет поселения за 2015-2017 гг., (тыс. руб.)</a:t>
            </a:r>
          </a:p>
        </p:txBody>
      </p:sp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0" y="0"/>
            <a:ext cx="9721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6388" name="Object 6"/>
          <p:cNvGraphicFramePr>
            <a:graphicFrameLocks noChangeAspect="1"/>
          </p:cNvGraphicFramePr>
          <p:nvPr/>
        </p:nvGraphicFramePr>
        <p:xfrm>
          <a:off x="192088" y="776289"/>
          <a:ext cx="9429750" cy="6253161"/>
        </p:xfrm>
        <a:graphic>
          <a:graphicData uri="http://schemas.openxmlformats.org/presentationml/2006/ole">
            <p:oleObj spid="_x0000_s16388" name="Worksheet" r:id="rId3" imgW="8620176" imgH="596266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Заголовок 1"/>
          <p:cNvSpPr>
            <a:spLocks noGrp="1"/>
          </p:cNvSpPr>
          <p:nvPr>
            <p:ph type="title"/>
          </p:nvPr>
        </p:nvSpPr>
        <p:spPr>
          <a:xfrm>
            <a:off x="497090" y="273680"/>
            <a:ext cx="8749665" cy="900119"/>
          </a:xfrm>
        </p:spPr>
        <p:txBody>
          <a:bodyPr>
            <a:normAutofit fontScale="90000"/>
          </a:bodyPr>
          <a:lstStyle/>
          <a:p>
            <a:r>
              <a:rPr lang="ru-RU" sz="2500" b="1" i="1" dirty="0" smtClean="0">
                <a:solidFill>
                  <a:srgbClr val="660066"/>
                </a:solidFill>
                <a:latin typeface="Georgia" pitchFamily="18" charset="0"/>
              </a:rPr>
              <a:t>           </a:t>
            </a:r>
            <a:r>
              <a:rPr lang="ru-RU" sz="2500" b="1" i="1" dirty="0" smtClean="0">
                <a:solidFill>
                  <a:srgbClr val="660066"/>
                </a:solidFill>
                <a:latin typeface="Georgia" pitchFamily="18" charset="0"/>
                <a:cs typeface="Times New Roman" pitchFamily="18" charset="0"/>
              </a:rPr>
              <a:t>Расходы бюджета </a:t>
            </a:r>
            <a:r>
              <a:rPr lang="ru-RU" sz="2500" b="1" i="1" dirty="0" err="1" smtClean="0">
                <a:solidFill>
                  <a:srgbClr val="660066"/>
                </a:solidFill>
                <a:latin typeface="Georgia" pitchFamily="18" charset="0"/>
                <a:cs typeface="Times New Roman" pitchFamily="18" charset="0"/>
              </a:rPr>
              <a:t>Нытвенского</a:t>
            </a:r>
            <a:r>
              <a:rPr lang="ru-RU" sz="2500" b="1" i="1" dirty="0" smtClean="0">
                <a:solidFill>
                  <a:srgbClr val="660066"/>
                </a:solidFill>
                <a:latin typeface="Georgia" pitchFamily="18" charset="0"/>
                <a:cs typeface="Times New Roman" pitchFamily="18" charset="0"/>
              </a:rPr>
              <a:t> городского поселения в рамках муниципальных программ за 2017 год, тыс. рублей</a:t>
            </a:r>
            <a:r>
              <a:rPr lang="ru-RU" sz="2500" b="1" i="1" u="sng" dirty="0" smtClean="0">
                <a:solidFill>
                  <a:srgbClr val="000066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sz="2500" b="1" i="1" u="sng" dirty="0" smtClean="0">
                <a:solidFill>
                  <a:srgbClr val="000066"/>
                </a:solidFill>
                <a:latin typeface="Georgia" pitchFamily="18" charset="0"/>
                <a:cs typeface="Times New Roman" pitchFamily="18" charset="0"/>
              </a:rPr>
            </a:br>
            <a:endParaRPr lang="ru-RU" sz="2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2" name="TextBox 28"/>
          <p:cNvSpPr txBox="1">
            <a:spLocks noChangeArrowheads="1"/>
          </p:cNvSpPr>
          <p:nvPr/>
        </p:nvSpPr>
        <p:spPr bwMode="auto">
          <a:xfrm>
            <a:off x="6886311" y="4480560"/>
            <a:ext cx="195349" cy="22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6698" tIns="48349" rIns="96698" bIns="48349">
            <a:spAutoFit/>
          </a:bodyPr>
          <a:lstStyle/>
          <a:p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355725" y="3524250"/>
            <a:ext cx="2286000" cy="2057400"/>
          </a:xfrm>
          <a:prstGeom prst="ellipse">
            <a:avLst/>
          </a:prstGeom>
          <a:solidFill>
            <a:srgbClr val="FFC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98" tIns="48349" rIns="96698" bIns="48349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коммунально-инженерной инфраструктуры НГП</a:t>
            </a:r>
          </a:p>
          <a:p>
            <a:pPr algn="ctr">
              <a:defRPr/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19 838,5 т.р.</a:t>
            </a:r>
          </a:p>
        </p:txBody>
      </p:sp>
      <p:sp>
        <p:nvSpPr>
          <p:cNvPr id="18" name="Овал 17"/>
          <p:cNvSpPr/>
          <p:nvPr/>
        </p:nvSpPr>
        <p:spPr>
          <a:xfrm>
            <a:off x="288925" y="5124450"/>
            <a:ext cx="2133600" cy="1904999"/>
          </a:xfrm>
          <a:prstGeom prst="ellipse">
            <a:avLst/>
          </a:prstGeom>
          <a:solidFill>
            <a:srgbClr val="FFCCFF"/>
          </a:solidFill>
          <a:ln w="31750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98" tIns="48349" rIns="96698" bIns="48349" anchor="ctr"/>
          <a:lstStyle/>
          <a:p>
            <a:pPr algn="ctr">
              <a:defRPr/>
            </a:pPr>
            <a:r>
              <a:rPr lang="ru-RU" sz="2500" b="1" dirty="0">
                <a:solidFill>
                  <a:schemeClr val="tx1"/>
                </a:solidFill>
              </a:rPr>
              <a:t>Всего </a:t>
            </a:r>
            <a:endParaRPr lang="ru-RU" sz="25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500" b="1" dirty="0" smtClean="0">
                <a:solidFill>
                  <a:schemeClr val="tx1"/>
                </a:solidFill>
              </a:rPr>
              <a:t>77 314,1</a:t>
            </a:r>
          </a:p>
          <a:p>
            <a:pPr algn="ctr">
              <a:defRPr/>
            </a:pPr>
            <a:r>
              <a:rPr lang="ru-RU" sz="2500" b="1" dirty="0" smtClean="0">
                <a:solidFill>
                  <a:schemeClr val="tx1"/>
                </a:solidFill>
              </a:rPr>
              <a:t>тыс. руб.</a:t>
            </a:r>
            <a:endParaRPr lang="ru-RU" sz="2500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36525" y="2305050"/>
            <a:ext cx="2209800" cy="1905000"/>
          </a:xfrm>
          <a:prstGeom prst="ellipse">
            <a:avLst/>
          </a:prstGeom>
          <a:solidFill>
            <a:srgbClr val="FFCCFF"/>
          </a:solidFill>
          <a:ln w="25400">
            <a:solidFill>
              <a:srgbClr val="00808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6698" tIns="48349" rIns="96698" bIns="48349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Дорожная инфраструктура НГП</a:t>
            </a:r>
          </a:p>
          <a:p>
            <a:pPr algn="ctr"/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13 684,7 т.р.</a:t>
            </a:r>
          </a:p>
        </p:txBody>
      </p:sp>
      <p:sp>
        <p:nvSpPr>
          <p:cNvPr id="25" name="Овал 24"/>
          <p:cNvSpPr/>
          <p:nvPr/>
        </p:nvSpPr>
        <p:spPr>
          <a:xfrm>
            <a:off x="441325" y="1009650"/>
            <a:ext cx="1905000" cy="1600200"/>
          </a:xfrm>
          <a:prstGeom prst="ellipse">
            <a:avLst/>
          </a:prstGeom>
          <a:solidFill>
            <a:srgbClr val="FFCCFF"/>
          </a:solidFill>
          <a:ln w="25400">
            <a:solidFill>
              <a:srgbClr val="66FF99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6698" tIns="48349" rIns="96698" bIns="48349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культуры НГП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13 530,1 т.р.</a:t>
            </a:r>
          </a:p>
        </p:txBody>
      </p:sp>
      <p:sp>
        <p:nvSpPr>
          <p:cNvPr id="26" name="Овал 25"/>
          <p:cNvSpPr/>
          <p:nvPr/>
        </p:nvSpPr>
        <p:spPr>
          <a:xfrm>
            <a:off x="2117725" y="1162050"/>
            <a:ext cx="2057400" cy="1752600"/>
          </a:xfrm>
          <a:prstGeom prst="ellipse">
            <a:avLst/>
          </a:prstGeom>
          <a:solidFill>
            <a:srgbClr val="FFCCFF"/>
          </a:solidFill>
          <a:ln w="25400">
            <a:solidFill>
              <a:srgbClr val="00FFFF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6698" tIns="48349" rIns="96698" bIns="48349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современной городской среды НГП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9 437,7 т.р.</a:t>
            </a:r>
          </a:p>
        </p:txBody>
      </p:sp>
      <p:sp>
        <p:nvSpPr>
          <p:cNvPr id="27" name="Овал 26"/>
          <p:cNvSpPr/>
          <p:nvPr/>
        </p:nvSpPr>
        <p:spPr>
          <a:xfrm>
            <a:off x="3870325" y="1238250"/>
            <a:ext cx="2057400" cy="1905000"/>
          </a:xfrm>
          <a:prstGeom prst="ellipse">
            <a:avLst/>
          </a:prstGeom>
          <a:solidFill>
            <a:srgbClr val="FFCCFF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98" tIns="48349" rIns="96698" bIns="48349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и спорта в НГП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7 586,2 т.р.</a:t>
            </a:r>
          </a:p>
        </p:txBody>
      </p:sp>
      <p:sp>
        <p:nvSpPr>
          <p:cNvPr id="28" name="Овал 27"/>
          <p:cNvSpPr/>
          <p:nvPr/>
        </p:nvSpPr>
        <p:spPr>
          <a:xfrm>
            <a:off x="5622925" y="1162050"/>
            <a:ext cx="2209800" cy="1884294"/>
          </a:xfrm>
          <a:prstGeom prst="ellipse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98" tIns="48349" rIns="96698" bIns="48349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Благоустройство территории НГП</a:t>
            </a:r>
          </a:p>
          <a:p>
            <a:pPr algn="ctr"/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5 467,2 т.р.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46925" y="2000250"/>
            <a:ext cx="2438400" cy="22098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98" tIns="48349" rIns="96698" bIns="48349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энергоэффективности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НГП</a:t>
            </a:r>
          </a:p>
          <a:p>
            <a:pPr algn="ctr">
              <a:defRPr/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5 042,6 т.р.</a:t>
            </a:r>
          </a:p>
        </p:txBody>
      </p:sp>
      <p:sp>
        <p:nvSpPr>
          <p:cNvPr id="30" name="Овал 29"/>
          <p:cNvSpPr/>
          <p:nvPr/>
        </p:nvSpPr>
        <p:spPr>
          <a:xfrm>
            <a:off x="7223125" y="3829050"/>
            <a:ext cx="2166704" cy="1905000"/>
          </a:xfrm>
          <a:prstGeom prst="ellipse">
            <a:avLst/>
          </a:prstGeom>
          <a:solidFill>
            <a:srgbClr val="FFCC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98" tIns="48349" rIns="96698" bIns="48349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и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среднего и малого предпринимательства</a:t>
            </a:r>
          </a:p>
          <a:p>
            <a:pPr algn="ctr"/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1 643,9 т.р</a:t>
            </a: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1" name="Овал 30"/>
          <p:cNvSpPr/>
          <p:nvPr/>
        </p:nvSpPr>
        <p:spPr>
          <a:xfrm>
            <a:off x="5927725" y="5124450"/>
            <a:ext cx="1981200" cy="1752600"/>
          </a:xfrm>
          <a:prstGeom prst="ellipse">
            <a:avLst/>
          </a:prstGeom>
          <a:solidFill>
            <a:srgbClr val="FFCCFF"/>
          </a:solidFill>
          <a:ln w="25400">
            <a:solidFill>
              <a:srgbClr val="FF66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6698" tIns="48349" rIns="96698" bIns="48349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качественным жильём в НГП</a:t>
            </a:r>
          </a:p>
          <a:p>
            <a:pPr algn="ctr">
              <a:defRPr/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871,0 т.р.</a:t>
            </a:r>
          </a:p>
        </p:txBody>
      </p:sp>
      <p:sp>
        <p:nvSpPr>
          <p:cNvPr id="32" name="Овал 31"/>
          <p:cNvSpPr/>
          <p:nvPr/>
        </p:nvSpPr>
        <p:spPr>
          <a:xfrm>
            <a:off x="4175125" y="4057650"/>
            <a:ext cx="2243117" cy="1950257"/>
          </a:xfrm>
          <a:prstGeom prst="ellipse">
            <a:avLst/>
          </a:prstGeom>
          <a:solidFill>
            <a:srgbClr val="FFCCFF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98" tIns="48349" rIns="96698" bIns="48349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безопасности жизнедеятельности населения НГП</a:t>
            </a:r>
          </a:p>
          <a:p>
            <a:pPr algn="ctr"/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212,2 т.р.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6525" y="933450"/>
          <a:ext cx="9448801" cy="6073413"/>
        </p:xfrm>
        <a:graphic>
          <a:graphicData uri="http://schemas.openxmlformats.org/drawingml/2006/table">
            <a:tbl>
              <a:tblPr/>
              <a:tblGrid>
                <a:gridCol w="388637"/>
                <a:gridCol w="3040363"/>
                <a:gridCol w="838200"/>
                <a:gridCol w="914400"/>
                <a:gridCol w="838200"/>
                <a:gridCol w="838200"/>
                <a:gridCol w="838200"/>
                <a:gridCol w="830767"/>
                <a:gridCol w="921834"/>
              </a:tblGrid>
              <a:tr h="29507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5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050" b="1" i="1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05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050" b="1" i="1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05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муниципальных программ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algn="ctr" fontAlgn="ctr"/>
                      <a:r>
                        <a:rPr lang="ru-RU" sz="105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за 2016 год</a:t>
                      </a:r>
                      <a:endParaRPr lang="ru-RU" sz="105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Динамика к 2016 году</a:t>
                      </a:r>
                    </a:p>
                  </a:txBody>
                  <a:tcPr marL="91416" marR="91416" marT="45708" marB="4570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9330"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Утвержд</a:t>
                      </a:r>
                      <a:r>
                        <a:rPr lang="ru-RU" sz="105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05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 год с учетом </a:t>
                      </a:r>
                      <a:r>
                        <a:rPr lang="ru-RU" sz="1050" b="1" i="1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r>
                        <a:rPr lang="ru-RU" sz="105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05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050" b="1" i="1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исполн</a:t>
                      </a:r>
                      <a:r>
                        <a:rPr lang="ru-RU" sz="105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05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 годовому плану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отклонения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В %</a:t>
                      </a:r>
                    </a:p>
                  </a:txBody>
                  <a:tcPr marL="91416" marR="91416" marT="45708" marB="4570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В сумме</a:t>
                      </a:r>
                    </a:p>
                  </a:txBody>
                  <a:tcPr marL="91416" marR="91416" marT="45708" marB="4570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CCFF"/>
                    </a:solidFill>
                  </a:tcPr>
                </a:tc>
              </a:tr>
              <a:tr h="625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Обеспечение безопасности жизнедеятельности населения Нытвенского городского поселения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240,2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547,2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212,2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38,8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-335,0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88,3</a:t>
                      </a:r>
                    </a:p>
                  </a:txBody>
                  <a:tcPr marL="91416" marR="91416" marT="45708" marB="4570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-28,0</a:t>
                      </a:r>
                    </a:p>
                  </a:txBody>
                  <a:tcPr marL="91416" marR="91416" marT="45708" marB="4570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381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Дорожная инфраструктура </a:t>
                      </a:r>
                      <a:r>
                        <a:rPr lang="ru-RU" sz="12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Нытвенского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городского поселения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32528,5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14486,6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13684,7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94,5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-801,9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42,1</a:t>
                      </a:r>
                    </a:p>
                  </a:txBody>
                  <a:tcPr marL="89977" marR="89977" marT="46787" marB="4678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-18843,8</a:t>
                      </a:r>
                    </a:p>
                  </a:txBody>
                  <a:tcPr marL="89977" marR="89977" marT="46787" marB="4678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775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качественным жильем в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Нытвенском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городском поселении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23169,0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983,0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871,0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88,6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-112,0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3,8</a:t>
                      </a:r>
                    </a:p>
                  </a:txBody>
                  <a:tcPr marL="89977" marR="89977" marT="46787" marB="4678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-22298,0</a:t>
                      </a:r>
                    </a:p>
                  </a:txBody>
                  <a:tcPr marL="89977" marR="89977" marT="46787" marB="4678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41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Развитие коммунально-инженерной инфраструктуры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1281,2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21587,9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19838,5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91,9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-1749,4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1548,4</a:t>
                      </a:r>
                    </a:p>
                  </a:txBody>
                  <a:tcPr marL="89977" marR="89977" marT="46787" marB="4678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18557,3</a:t>
                      </a:r>
                    </a:p>
                  </a:txBody>
                  <a:tcPr marL="89977" marR="89977" marT="46787" marB="4678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25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Энергосбережение и повышение энергетической эффективности в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Нытвенском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городском поселении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4156,7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5654,3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5042,6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89,2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-611,7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121,3</a:t>
                      </a:r>
                    </a:p>
                  </a:txBody>
                  <a:tcPr marL="89977" marR="89977" marT="46787" marB="4678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886,0</a:t>
                      </a:r>
                    </a:p>
                  </a:txBody>
                  <a:tcPr marL="89977" marR="89977" marT="46787" marB="4678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693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Благоустройство территории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Нытвенского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городского поселения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2490,7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5861,6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5467,2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93,3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-394,4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219,5</a:t>
                      </a:r>
                    </a:p>
                  </a:txBody>
                  <a:tcPr marL="89977" marR="89977" marT="46787" marB="4678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2976,4</a:t>
                      </a:r>
                    </a:p>
                  </a:txBody>
                  <a:tcPr marL="89977" marR="89977" marT="46787" marB="4678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3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Нытвенского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городского поселения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12523,7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13530,1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13530,1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108,0</a:t>
                      </a:r>
                    </a:p>
                  </a:txBody>
                  <a:tcPr marL="89977" marR="89977" marT="46787" marB="4678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1006,4</a:t>
                      </a:r>
                    </a:p>
                  </a:txBody>
                  <a:tcPr marL="89977" marR="89977" marT="46787" marB="4678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 и спорта в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Нытвенском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городском поселении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6491,6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7586,2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7586,2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116,9</a:t>
                      </a:r>
                    </a:p>
                  </a:txBody>
                  <a:tcPr marL="89977" marR="89977" marT="46787" marB="4678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1094,6</a:t>
                      </a:r>
                    </a:p>
                  </a:txBody>
                  <a:tcPr marL="89977" marR="89977" marT="46787" marB="4678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Поддержки и развития малого и среднего предпринимательства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Нытвенского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городского поселения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1643,9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426,9</a:t>
                      </a:r>
                    </a:p>
                  </a:txBody>
                  <a:tcPr marL="89977" marR="89977" marT="46787" marB="4678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1258,8</a:t>
                      </a:r>
                    </a:p>
                  </a:txBody>
                  <a:tcPr marL="89977" marR="89977" marT="46787" marB="4678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 современной городской среды в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Нытвенском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городском поселении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9978,5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9437,7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94,6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-540,8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89977" marR="89977" marT="46787" marB="4678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9437,7</a:t>
                      </a:r>
                    </a:p>
                  </a:txBody>
                  <a:tcPr marL="89977" marR="89977" marT="46787" marB="4678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25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83266,7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latin typeface="Times New Roman"/>
                        </a:rPr>
                        <a:t>81859,3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latin typeface="Times New Roman"/>
                        </a:rPr>
                        <a:t>77314,1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latin typeface="Times New Roman"/>
                        </a:rPr>
                        <a:t>94,4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latin typeface="Times New Roman"/>
                        </a:rPr>
                        <a:t>-4545,2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92,9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66849" rtl="0" eaLnBrk="1" fontAlgn="auto" latinLnBrk="0" hangingPunct="1">
                        <a:lnSpc>
                          <a:spcPct val="100000"/>
                        </a:lnSpc>
                        <a:spcBef>
                          <a:spcPts val="336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-5952,6</a:t>
                      </a:r>
                      <a:endParaRPr lang="ru-RU" sz="16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7539" name="TextBox 4"/>
          <p:cNvSpPr txBox="1">
            <a:spLocks noChangeArrowheads="1"/>
          </p:cNvSpPr>
          <p:nvPr/>
        </p:nvSpPr>
        <p:spPr bwMode="auto">
          <a:xfrm>
            <a:off x="746125" y="95250"/>
            <a:ext cx="8426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solidFill>
                  <a:srgbClr val="660066"/>
                </a:solidFill>
                <a:latin typeface="Georgia" pitchFamily="18" charset="0"/>
              </a:rPr>
              <a:t>Анализ по исполнению муниципальных, ведомственных </a:t>
            </a:r>
          </a:p>
          <a:p>
            <a:pPr algn="ctr"/>
            <a:r>
              <a:rPr lang="ru-RU" sz="2000" b="1" i="1" dirty="0">
                <a:solidFill>
                  <a:srgbClr val="660066"/>
                </a:solidFill>
                <a:latin typeface="Georgia" pitchFamily="18" charset="0"/>
              </a:rPr>
              <a:t>Программ </a:t>
            </a:r>
            <a:r>
              <a:rPr lang="ru-RU" sz="2000" b="1" i="1" dirty="0" err="1">
                <a:solidFill>
                  <a:srgbClr val="660066"/>
                </a:solidFill>
                <a:latin typeface="Georgia" pitchFamily="18" charset="0"/>
              </a:rPr>
              <a:t>Нытвенского</a:t>
            </a:r>
            <a:r>
              <a:rPr lang="ru-RU" sz="2000" b="1" i="1" dirty="0">
                <a:solidFill>
                  <a:srgbClr val="660066"/>
                </a:solidFill>
                <a:latin typeface="Georgia" pitchFamily="18" charset="0"/>
              </a:rPr>
              <a:t> городского поселения за </a:t>
            </a:r>
            <a:r>
              <a:rPr lang="ru-RU" sz="2000" b="1" i="1" dirty="0" smtClean="0">
                <a:solidFill>
                  <a:srgbClr val="660066"/>
                </a:solidFill>
                <a:latin typeface="Georgia" pitchFamily="18" charset="0"/>
              </a:rPr>
              <a:t>2017 </a:t>
            </a:r>
            <a:r>
              <a:rPr lang="ru-RU" sz="2000" b="1" i="1" dirty="0">
                <a:solidFill>
                  <a:srgbClr val="660066"/>
                </a:solidFill>
                <a:latin typeface="Georgia" pitchFamily="18" charset="0"/>
              </a:rPr>
              <a:t>год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81" y="225004"/>
            <a:ext cx="9114298" cy="1575208"/>
          </a:xfrm>
        </p:spPr>
        <p:txBody>
          <a:bodyPr>
            <a:normAutofit fontScale="90000"/>
          </a:bodyPr>
          <a:lstStyle/>
          <a:p>
            <a:pPr lvl="0"/>
            <a:r>
              <a:rPr lang="ru-RU" sz="2500" b="1" i="1" dirty="0" smtClean="0">
                <a:solidFill>
                  <a:srgbClr val="660066"/>
                </a:solidFill>
                <a:latin typeface="Georgia" pitchFamily="18" charset="0"/>
              </a:rPr>
              <a:t>Муниципальная программа «Обеспечение безопасности жизнедеятельности населения </a:t>
            </a:r>
            <a:r>
              <a:rPr lang="ru-RU" sz="2500" b="1" i="1" dirty="0" err="1" smtClean="0">
                <a:solidFill>
                  <a:srgbClr val="660066"/>
                </a:solidFill>
                <a:latin typeface="Georgia" pitchFamily="18" charset="0"/>
              </a:rPr>
              <a:t>Нытвенского</a:t>
            </a:r>
            <a:r>
              <a:rPr lang="ru-RU" sz="2500" b="1" i="1" dirty="0" smtClean="0">
                <a:solidFill>
                  <a:srgbClr val="660066"/>
                </a:solidFill>
                <a:latin typeface="Georgia" pitchFamily="18" charset="0"/>
              </a:rPr>
              <a:t> городского поселения»,</a:t>
            </a:r>
            <a:br>
              <a:rPr lang="ru-RU" sz="2500" b="1" i="1" dirty="0" smtClean="0">
                <a:solidFill>
                  <a:srgbClr val="660066"/>
                </a:solidFill>
                <a:latin typeface="Georgia" pitchFamily="18" charset="0"/>
              </a:rPr>
            </a:br>
            <a:r>
              <a:rPr lang="ru-RU" sz="2500" b="1" i="1" dirty="0" smtClean="0">
                <a:solidFill>
                  <a:srgbClr val="660066"/>
                </a:solidFill>
                <a:latin typeface="Georgia" pitchFamily="18" charset="0"/>
              </a:rPr>
              <a:t> тыс. рублей </a:t>
            </a:r>
            <a:r>
              <a:rPr lang="ru-RU" sz="2500" b="1" i="1" dirty="0" smtClean="0">
                <a:solidFill>
                  <a:srgbClr val="000066"/>
                </a:solidFill>
                <a:latin typeface="Georgia" pitchFamily="18" charset="0"/>
              </a:rPr>
              <a:t/>
            </a:r>
            <a:br>
              <a:rPr lang="ru-RU" sz="2500" b="1" i="1" dirty="0" smtClean="0">
                <a:solidFill>
                  <a:srgbClr val="000066"/>
                </a:solidFill>
                <a:latin typeface="Georgia" pitchFamily="18" charset="0"/>
              </a:rPr>
            </a:b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339233" y="1785849"/>
          <a:ext cx="7179291" cy="2721903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481412"/>
                <a:gridCol w="1481412"/>
                <a:gridCol w="1407342"/>
                <a:gridCol w="1432314"/>
                <a:gridCol w="1376811"/>
              </a:tblGrid>
              <a:tr h="47721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900" b="1" i="1" u="none" strike="noStrike" dirty="0">
                          <a:latin typeface="Georgia" pitchFamily="18" charset="0"/>
                        </a:rPr>
                        <a:t>Факт </a:t>
                      </a:r>
                      <a:endParaRPr lang="ru-RU" sz="1900" b="1" i="1" u="none" strike="noStrike" dirty="0" smtClean="0">
                        <a:latin typeface="Georgia" pitchFamily="18" charset="0"/>
                      </a:endParaRPr>
                    </a:p>
                    <a:p>
                      <a:pPr algn="ctr" rtl="0" fontAlgn="ctr"/>
                      <a:r>
                        <a:rPr lang="ru-RU" sz="1900" b="1" i="1" u="none" strike="noStrike" dirty="0" smtClean="0">
                          <a:latin typeface="Georgia" pitchFamily="18" charset="0"/>
                        </a:rPr>
                        <a:t>2016</a:t>
                      </a:r>
                      <a:r>
                        <a:rPr lang="ru-RU" sz="1900" b="1" i="1" u="none" strike="noStrike" baseline="0" dirty="0" smtClean="0">
                          <a:latin typeface="Georgia" pitchFamily="18" charset="0"/>
                        </a:rPr>
                        <a:t> год</a:t>
                      </a:r>
                      <a:r>
                        <a:rPr lang="ru-RU" sz="1900" b="1" i="1" u="none" strike="noStrike" dirty="0" smtClean="0">
                          <a:latin typeface="Georgia" pitchFamily="18" charset="0"/>
                        </a:rPr>
                        <a:t> </a:t>
                      </a:r>
                      <a:endParaRPr lang="ru-RU" sz="1900" b="1" i="1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900" b="1" i="1" u="none" strike="noStrike" dirty="0" smtClean="0">
                          <a:latin typeface="Georgia" pitchFamily="18" charset="0"/>
                        </a:rPr>
                        <a:t>2017</a:t>
                      </a:r>
                      <a:r>
                        <a:rPr lang="ru-RU" sz="1900" b="1" i="1" u="none" strike="noStrike" baseline="0" dirty="0" smtClean="0">
                          <a:latin typeface="Georgia" pitchFamily="18" charset="0"/>
                        </a:rPr>
                        <a:t> год</a:t>
                      </a:r>
                      <a:endParaRPr lang="ru-RU" sz="1900" b="1" i="1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1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%</a:t>
                      </a:r>
                      <a:r>
                        <a:rPr lang="ru-RU" sz="1500" b="1" i="1" u="none" strike="noStrike" baseline="0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 исполнения к 2016 г.</a:t>
                      </a:r>
                      <a:endParaRPr lang="ru-RU" sz="1500" b="1" i="1" u="none" strike="noStrike" dirty="0" smtClean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544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1" u="none" strike="noStrike" dirty="0">
                          <a:latin typeface="Georgia" pitchFamily="18" charset="0"/>
                        </a:rPr>
                        <a:t>План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1" u="none" strike="noStrike">
                          <a:latin typeface="Georgia" pitchFamily="18" charset="0"/>
                        </a:rPr>
                        <a:t>Факт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1" u="none" strike="noStrike" dirty="0">
                          <a:latin typeface="Georgia" pitchFamily="18" charset="0"/>
                        </a:rPr>
                        <a:t>% исполнения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600" b="1" i="1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2902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500" b="0" u="none" strike="noStrike" dirty="0" smtClean="0">
                          <a:latin typeface="+mn-lt"/>
                        </a:rPr>
                        <a:t>240,2</a:t>
                      </a:r>
                      <a:endParaRPr lang="ru-RU" sz="2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547,2</a:t>
                      </a:r>
                      <a:endParaRPr lang="ru-RU" sz="2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212,2</a:t>
                      </a:r>
                      <a:endParaRPr lang="ru-RU" sz="2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38,8</a:t>
                      </a:r>
                      <a:endParaRPr lang="ru-RU" sz="2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127" marR="10127" marT="10001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88,3</a:t>
                      </a:r>
                      <a:endParaRPr lang="ru-RU" sz="2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127" marR="10127" marT="1000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Рисунок 12" descr="kak-ohra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0208" y="4650589"/>
            <a:ext cx="4117109" cy="2154987"/>
          </a:xfrm>
          <a:prstGeom prst="rect">
            <a:avLst/>
          </a:prstGeom>
        </p:spPr>
      </p:pic>
      <p:pic>
        <p:nvPicPr>
          <p:cNvPr id="16" name="Рисунок 15" descr="обж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3649" y="4961401"/>
            <a:ext cx="1661175" cy="1738993"/>
          </a:xfrm>
          <a:prstGeom prst="rect">
            <a:avLst/>
          </a:prstGeom>
        </p:spPr>
      </p:pic>
      <p:pic>
        <p:nvPicPr>
          <p:cNvPr id="19" name="Рисунок 18" descr="kompleksnbez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6707" y="5092626"/>
            <a:ext cx="1497268" cy="1380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88925" y="61913"/>
            <a:ext cx="9074150" cy="566737"/>
          </a:xfrm>
        </p:spPr>
        <p:txBody>
          <a:bodyPr/>
          <a:lstStyle/>
          <a:p>
            <a:r>
              <a:rPr lang="ru-RU" sz="1400" b="1" i="1" dirty="0" smtClean="0">
                <a:solidFill>
                  <a:srgbClr val="660066"/>
                </a:solidFill>
                <a:latin typeface="Georgia" pitchFamily="18" charset="0"/>
              </a:rPr>
              <a:t>Муниципальная программа </a:t>
            </a:r>
            <a:r>
              <a:rPr lang="ru-RU" sz="1400" b="1" i="1" dirty="0" err="1" smtClean="0">
                <a:solidFill>
                  <a:srgbClr val="660066"/>
                </a:solidFill>
                <a:latin typeface="Georgia" pitchFamily="18" charset="0"/>
              </a:rPr>
              <a:t>Нытвенского</a:t>
            </a:r>
            <a:r>
              <a:rPr lang="ru-RU" sz="1400" b="1" i="1" dirty="0" smtClean="0">
                <a:solidFill>
                  <a:srgbClr val="660066"/>
                </a:solidFill>
                <a:latin typeface="Georgia" pitchFamily="18" charset="0"/>
              </a:rPr>
              <a:t> городского поселения «Обеспечение безопасности жизнедеятельности населения </a:t>
            </a:r>
            <a:r>
              <a:rPr lang="ru-RU" sz="1400" b="1" i="1" dirty="0" err="1" smtClean="0">
                <a:solidFill>
                  <a:srgbClr val="660066"/>
                </a:solidFill>
                <a:latin typeface="Georgia" pitchFamily="18" charset="0"/>
              </a:rPr>
              <a:t>Нытвенского</a:t>
            </a:r>
            <a:r>
              <a:rPr lang="ru-RU" sz="1400" b="1" i="1" dirty="0" smtClean="0">
                <a:solidFill>
                  <a:srgbClr val="660066"/>
                </a:solidFill>
                <a:latin typeface="Georgia" pitchFamily="18" charset="0"/>
              </a:rPr>
              <a:t> городского поселения»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136525" y="628650"/>
          <a:ext cx="9448800" cy="6110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495800"/>
                <a:gridCol w="762000"/>
                <a:gridCol w="838200"/>
                <a:gridCol w="685800"/>
                <a:gridCol w="685800"/>
                <a:gridCol w="685800"/>
                <a:gridCol w="685800"/>
                <a:gridCol w="609600"/>
              </a:tblGrid>
              <a:tr h="22860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Наименование программы, подпрограммы, основного мероприятия</a:t>
                      </a:r>
                      <a:endParaRPr lang="ru-RU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i="1" dirty="0" err="1" smtClean="0"/>
                        <a:t>Исполн</a:t>
                      </a:r>
                      <a:r>
                        <a:rPr lang="ru-RU" sz="1000" b="1" i="1" dirty="0" smtClean="0"/>
                        <a:t>. за 2016 год</a:t>
                      </a:r>
                      <a:endParaRPr lang="ru-RU" sz="1000" b="1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/>
                        <a:t>Расходы</a:t>
                      </a:r>
                      <a:r>
                        <a:rPr lang="ru-RU" sz="1000" b="1" i="1" baseline="0" dirty="0" smtClean="0"/>
                        <a:t> бюджета, 2017 год</a:t>
                      </a:r>
                      <a:endParaRPr lang="ru-RU" sz="1000" b="1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/>
                        <a:t>Динамика к 2016 г.</a:t>
                      </a:r>
                      <a:endParaRPr lang="ru-RU" sz="1000" b="1" i="1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118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97219" marR="97219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err="1" smtClean="0"/>
                        <a:t>Утвержд</a:t>
                      </a:r>
                      <a:r>
                        <a:rPr lang="ru-RU" sz="1000" b="1" i="1" dirty="0" smtClean="0"/>
                        <a:t>.</a:t>
                      </a:r>
                      <a:endParaRPr lang="ru-RU" sz="1000" b="1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err="1" smtClean="0"/>
                        <a:t>Исполн</a:t>
                      </a:r>
                      <a:r>
                        <a:rPr lang="ru-RU" sz="1000" b="1" i="1" dirty="0" smtClean="0"/>
                        <a:t>.</a:t>
                      </a:r>
                      <a:endParaRPr lang="ru-RU" sz="1000" b="1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/>
                        <a:t>% </a:t>
                      </a:r>
                      <a:r>
                        <a:rPr lang="ru-RU" sz="1000" b="1" i="1" dirty="0" err="1" smtClean="0"/>
                        <a:t>исполн</a:t>
                      </a:r>
                      <a:r>
                        <a:rPr lang="ru-RU" sz="1000" b="1" i="1" dirty="0" smtClean="0"/>
                        <a:t>.</a:t>
                      </a:r>
                      <a:endParaRPr lang="ru-RU" sz="1000" b="1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err="1" smtClean="0"/>
                        <a:t>Отклон</a:t>
                      </a:r>
                      <a:r>
                        <a:rPr lang="ru-RU" sz="1000" b="1" i="1" dirty="0" smtClean="0"/>
                        <a:t>.</a:t>
                      </a:r>
                      <a:endParaRPr lang="ru-RU" sz="1000" b="1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/>
                        <a:t>В %</a:t>
                      </a:r>
                      <a:endParaRPr lang="ru-RU" sz="1000" b="1" i="1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err="1" smtClean="0"/>
                        <a:t>Отклон</a:t>
                      </a:r>
                      <a:r>
                        <a:rPr lang="ru-RU" sz="1000" b="1" i="1" u="none" strike="noStrike" dirty="0" smtClean="0"/>
                        <a:t>.</a:t>
                      </a:r>
                    </a:p>
                    <a:p>
                      <a:pPr algn="ctr" fontAlgn="ctr"/>
                      <a:r>
                        <a:rPr lang="ru-RU" sz="1000" b="1" i="1" u="none" strike="noStrike" dirty="0" smtClean="0"/>
                        <a:t> </a:t>
                      </a:r>
                      <a:endParaRPr lang="ru-RU" sz="1000" b="1" i="1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Муниципальная программа «Обеспечение безопасности жизнедеятельности населения</a:t>
                      </a:r>
                      <a:r>
                        <a:rPr lang="ru-RU" sz="1100" b="1" baseline="0" dirty="0" smtClean="0"/>
                        <a:t> НГП»</a:t>
                      </a:r>
                      <a:r>
                        <a:rPr lang="ru-RU" sz="1100" b="1" dirty="0" smtClean="0"/>
                        <a:t> </a:t>
                      </a:r>
                      <a:endParaRPr lang="ru-RU" sz="1100" b="1" dirty="0"/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240,2</a:t>
                      </a:r>
                      <a:endParaRPr lang="ru-RU" sz="12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547,2</a:t>
                      </a:r>
                      <a:endParaRPr lang="ru-RU" sz="12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212,2</a:t>
                      </a:r>
                      <a:endParaRPr lang="ru-RU" sz="12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38,8</a:t>
                      </a:r>
                      <a:endParaRPr lang="ru-RU" sz="12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-335,0</a:t>
                      </a:r>
                      <a:endParaRPr lang="ru-RU" sz="12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88,3</a:t>
                      </a:r>
                      <a:endParaRPr lang="ru-RU" sz="12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307,0</a:t>
                      </a:r>
                      <a:endParaRPr lang="ru-RU" sz="12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8788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Подпрограмма 1:</a:t>
                      </a:r>
                      <a:r>
                        <a:rPr lang="ru-RU" sz="1100" dirty="0" smtClean="0"/>
                        <a:t> «Обеспечение первичных мер пожарной безопасности»</a:t>
                      </a:r>
                      <a:endParaRPr lang="ru-RU" sz="1100" dirty="0"/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224,6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505,5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180,5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35,7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-325,0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80,4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-44,1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517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«Создание условий для тушения пожаров»</a:t>
                      </a:r>
                      <a:endParaRPr lang="ru-RU" sz="1100" dirty="0"/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199,8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425,0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23,5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325,0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50,0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-99,8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6325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«Меры по предупреждению пожаров»</a:t>
                      </a:r>
                      <a:endParaRPr lang="ru-RU" sz="1100" dirty="0"/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7,2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61,5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61,5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В 8 раз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54,3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637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 «Совершенствование противопожарной пропаганды и информирования населения»</a:t>
                      </a:r>
                      <a:endParaRPr lang="ru-RU" sz="1100" dirty="0"/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17,6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19,0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19,0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107,9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1,4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7283">
                <a:tc>
                  <a:txBody>
                    <a:bodyPr/>
                    <a:lstStyle/>
                    <a:p>
                      <a:pPr marL="0" marR="0" indent="0" algn="l" defTabSz="9668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Подпрограмма 2:</a:t>
                      </a:r>
                      <a:r>
                        <a:rPr lang="ru-RU" sz="1100" dirty="0" smtClean="0"/>
                        <a:t> «Обеспечение безопасности людей на  водных объектах»</a:t>
                      </a: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6991">
                <a:tc>
                  <a:txBody>
                    <a:bodyPr/>
                    <a:lstStyle/>
                    <a:p>
                      <a:pPr marL="0" marR="0" indent="0" algn="l" defTabSz="9668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«Создание предупреждающих условий на водных объектах»</a:t>
                      </a: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5208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Подпрограмма 3</a:t>
                      </a:r>
                      <a:r>
                        <a:rPr lang="ru-RU" sz="1100" dirty="0" smtClean="0"/>
                        <a:t>:</a:t>
                      </a:r>
                      <a:r>
                        <a:rPr lang="ru-RU" sz="1100" baseline="0" dirty="0" smtClean="0"/>
                        <a:t> «Противодействие терроризму, экстремизму и профилактика межнациональных, межконфессиональных конфликтов»</a:t>
                      </a:r>
                      <a:endParaRPr lang="ru-RU" sz="1100" dirty="0"/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4,8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9,0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9,0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187,5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4,2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092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«Профилактика терроризма и экстремизма»</a:t>
                      </a:r>
                      <a:endParaRPr lang="ru-RU" sz="1100" dirty="0"/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2,4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4,5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4,5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187,5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2,1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661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«Укрепление межнационального и межконфессионального согласия»</a:t>
                      </a:r>
                      <a:endParaRPr lang="ru-RU" sz="1100" dirty="0"/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2,4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4,5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4,5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187,5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2,1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9524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Подпрограмма 4:</a:t>
                      </a:r>
                      <a:r>
                        <a:rPr lang="ru-RU" sz="1100" dirty="0" smtClean="0"/>
                        <a:t> «Противодействие наркомании и незаконному обороту наркотических средств, профилактика потребления ПАВ»</a:t>
                      </a:r>
                      <a:endParaRPr lang="ru-RU" sz="1100" dirty="0"/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2,4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4,5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4,5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187,5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2,1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508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«Совершенствование </a:t>
                      </a:r>
                      <a:r>
                        <a:rPr lang="ru-RU" sz="1100" dirty="0" err="1" smtClean="0"/>
                        <a:t>антинаркотической</a:t>
                      </a:r>
                      <a:r>
                        <a:rPr lang="ru-RU" sz="1100" dirty="0" smtClean="0"/>
                        <a:t> пропаганды»</a:t>
                      </a:r>
                      <a:endParaRPr lang="ru-RU" sz="1100" dirty="0"/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2,4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4,5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4,5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187,5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2,1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0039">
                <a:tc>
                  <a:txBody>
                    <a:bodyPr/>
                    <a:lstStyle/>
                    <a:p>
                      <a:pPr marL="0" marR="0" indent="0" algn="l" defTabSz="9668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Подпрограмма  5: </a:t>
                      </a:r>
                      <a:r>
                        <a:rPr lang="ru-RU" sz="1100" dirty="0" smtClean="0"/>
                        <a:t>«Обеспечение общественной безопасности и противодействие преступности»</a:t>
                      </a: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8,4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8,2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8,2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97,6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0,2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0455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«Разработка и внедрение системы охраны общественного порядка общественными формированиями правоохранительной направленности» </a:t>
                      </a:r>
                      <a:endParaRPr lang="ru-RU" sz="1100" dirty="0"/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8,4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8,2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8,2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97,6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0,2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973" y="198072"/>
            <a:ext cx="9114298" cy="1275168"/>
          </a:xfrm>
        </p:spPr>
        <p:txBody>
          <a:bodyPr>
            <a:normAutofit/>
          </a:bodyPr>
          <a:lstStyle/>
          <a:p>
            <a:pPr lvl="0"/>
            <a:r>
              <a:rPr lang="ru-RU" sz="2500" b="1" i="1" dirty="0" smtClean="0">
                <a:solidFill>
                  <a:srgbClr val="660066"/>
                </a:solidFill>
                <a:latin typeface="Georgia" pitchFamily="18" charset="0"/>
              </a:rPr>
              <a:t>Муниципальная программа «Дорожная инфраструктура </a:t>
            </a:r>
            <a:r>
              <a:rPr lang="ru-RU" sz="2500" b="1" i="1" dirty="0" err="1" smtClean="0">
                <a:solidFill>
                  <a:srgbClr val="660066"/>
                </a:solidFill>
                <a:latin typeface="Georgia" pitchFamily="18" charset="0"/>
              </a:rPr>
              <a:t>Нытвенского</a:t>
            </a:r>
            <a:r>
              <a:rPr lang="ru-RU" sz="2500" b="1" i="1" dirty="0" smtClean="0">
                <a:solidFill>
                  <a:srgbClr val="660066"/>
                </a:solidFill>
                <a:latin typeface="Georgia" pitchFamily="18" charset="0"/>
              </a:rPr>
              <a:t> городского </a:t>
            </a:r>
            <a:br>
              <a:rPr lang="ru-RU" sz="2500" b="1" i="1" dirty="0" smtClean="0">
                <a:solidFill>
                  <a:srgbClr val="660066"/>
                </a:solidFill>
                <a:latin typeface="Georgia" pitchFamily="18" charset="0"/>
              </a:rPr>
            </a:br>
            <a:r>
              <a:rPr lang="ru-RU" sz="2500" b="1" i="1" dirty="0" smtClean="0">
                <a:solidFill>
                  <a:srgbClr val="660066"/>
                </a:solidFill>
                <a:latin typeface="Georgia" pitchFamily="18" charset="0"/>
              </a:rPr>
              <a:t>поселения», тыс. рублей</a:t>
            </a:r>
            <a:endParaRPr lang="ru-RU" sz="25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050925" y="1771650"/>
          <a:ext cx="7808967" cy="2495078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611343"/>
                <a:gridCol w="1611343"/>
                <a:gridCol w="1530775"/>
                <a:gridCol w="1524336"/>
                <a:gridCol w="1531170"/>
              </a:tblGrid>
              <a:tr h="43744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700" b="1" i="1" u="none" strike="noStrike" dirty="0">
                          <a:latin typeface="Georgia" pitchFamily="18" charset="0"/>
                        </a:rPr>
                        <a:t>Факт </a:t>
                      </a:r>
                      <a:endParaRPr lang="ru-RU" sz="1700" b="1" i="1" u="none" strike="noStrike" dirty="0" smtClean="0">
                        <a:latin typeface="Georgia" pitchFamily="18" charset="0"/>
                      </a:endParaRPr>
                    </a:p>
                    <a:p>
                      <a:pPr algn="ctr" rtl="0" fontAlgn="ctr"/>
                      <a:r>
                        <a:rPr lang="ru-RU" sz="1700" b="1" i="1" u="none" strike="noStrike" dirty="0" smtClean="0">
                          <a:latin typeface="Georgia" pitchFamily="18" charset="0"/>
                        </a:rPr>
                        <a:t>2016</a:t>
                      </a:r>
                      <a:r>
                        <a:rPr lang="ru-RU" sz="1700" b="1" i="1" u="none" strike="noStrike" baseline="0" dirty="0" smtClean="0">
                          <a:latin typeface="Georgia" pitchFamily="18" charset="0"/>
                        </a:rPr>
                        <a:t> год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900" b="1" i="1" u="none" strike="noStrike" dirty="0" smtClean="0">
                          <a:latin typeface="Georgia" pitchFamily="18" charset="0"/>
                        </a:rPr>
                        <a:t>2017</a:t>
                      </a:r>
                      <a:r>
                        <a:rPr lang="ru-RU" sz="1900" b="1" i="1" u="none" strike="noStrike" baseline="0" dirty="0" smtClean="0">
                          <a:latin typeface="Georgia" pitchFamily="18" charset="0"/>
                        </a:rPr>
                        <a:t> год</a:t>
                      </a:r>
                      <a:endParaRPr lang="ru-RU" sz="1900" b="1" i="1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500" b="1" i="1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%</a:t>
                      </a:r>
                      <a:r>
                        <a:rPr lang="ru-RU" sz="1500" b="1" i="1" u="none" strike="noStrike" baseline="0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 исполнения к 2016 г.</a:t>
                      </a:r>
                      <a:endParaRPr lang="ru-RU" sz="1500" b="1" i="1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748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1" u="none" strike="noStrike" dirty="0">
                          <a:latin typeface="Georgia" pitchFamily="18" charset="0"/>
                        </a:rPr>
                        <a:t>План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1" u="none" strike="noStrike" dirty="0">
                          <a:latin typeface="Georgia" pitchFamily="18" charset="0"/>
                        </a:rPr>
                        <a:t>Факт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1" u="none" strike="noStrike" dirty="0">
                          <a:latin typeface="Georgia" pitchFamily="18" charset="0"/>
                        </a:rPr>
                        <a:t>% исполнения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600" b="1" i="1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</a:tr>
              <a:tr h="1182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32 528,5</a:t>
                      </a:r>
                      <a:endParaRPr lang="ru-RU" sz="2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14 486,6</a:t>
                      </a:r>
                      <a:endParaRPr lang="ru-RU" sz="2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13 684,7</a:t>
                      </a:r>
                      <a:endParaRPr lang="ru-RU" sz="2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94,5</a:t>
                      </a:r>
                      <a:endParaRPr lang="ru-RU" sz="2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127" marR="10127" marT="10001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42,1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127" marR="10127" marT="1000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Рисунок 8" descr="1466713954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420000">
            <a:off x="351931" y="1282713"/>
            <a:ext cx="1425902" cy="866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road-s-clipart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9925" y="4591050"/>
            <a:ext cx="2971800" cy="2084414"/>
          </a:xfrm>
          <a:prstGeom prst="rect">
            <a:avLst/>
          </a:prstGeom>
        </p:spPr>
      </p:pic>
      <p:pic>
        <p:nvPicPr>
          <p:cNvPr id="8" name="Рисунок 7" descr="road...highway..no-cars..iStock_000016460715Mediu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925" y="4743450"/>
            <a:ext cx="2667000" cy="2000250"/>
          </a:xfrm>
          <a:prstGeom prst="rect">
            <a:avLst/>
          </a:prstGeom>
        </p:spPr>
      </p:pic>
      <p:pic>
        <p:nvPicPr>
          <p:cNvPr id="10" name="Рисунок 9" descr="fine_sports_car_vector_2918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32725" y="4286250"/>
            <a:ext cx="1554753" cy="115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65125" y="247650"/>
            <a:ext cx="9074150" cy="762000"/>
          </a:xfrm>
        </p:spPr>
        <p:txBody>
          <a:bodyPr/>
          <a:lstStyle/>
          <a:p>
            <a:r>
              <a:rPr lang="ru-RU" sz="1800" b="1" i="1" dirty="0" smtClean="0">
                <a:solidFill>
                  <a:srgbClr val="660066"/>
                </a:solidFill>
                <a:latin typeface="Georgia" pitchFamily="18" charset="0"/>
              </a:rPr>
              <a:t>Муниципальная программа </a:t>
            </a:r>
            <a:r>
              <a:rPr lang="ru-RU" sz="1800" b="1" i="1" dirty="0" err="1" smtClean="0">
                <a:solidFill>
                  <a:srgbClr val="660066"/>
                </a:solidFill>
                <a:latin typeface="Georgia" pitchFamily="18" charset="0"/>
              </a:rPr>
              <a:t>Нытвенского</a:t>
            </a:r>
            <a:r>
              <a:rPr lang="ru-RU" sz="1800" b="1" i="1" dirty="0" smtClean="0">
                <a:solidFill>
                  <a:srgbClr val="660066"/>
                </a:solidFill>
                <a:latin typeface="Georgia" pitchFamily="18" charset="0"/>
              </a:rPr>
              <a:t> городского поселения </a:t>
            </a:r>
            <a:br>
              <a:rPr lang="ru-RU" sz="1800" b="1" i="1" dirty="0" smtClean="0">
                <a:solidFill>
                  <a:srgbClr val="660066"/>
                </a:solidFill>
                <a:latin typeface="Georgia" pitchFamily="18" charset="0"/>
              </a:rPr>
            </a:br>
            <a:r>
              <a:rPr lang="ru-RU" sz="1800" b="1" i="1" dirty="0" smtClean="0">
                <a:solidFill>
                  <a:srgbClr val="660066"/>
                </a:solidFill>
                <a:latin typeface="Georgia" pitchFamily="18" charset="0"/>
              </a:rPr>
              <a:t>«Дорожная инфраструктура </a:t>
            </a:r>
            <a:r>
              <a:rPr lang="ru-RU" sz="1800" b="1" i="1" dirty="0" err="1" smtClean="0">
                <a:solidFill>
                  <a:srgbClr val="660066"/>
                </a:solidFill>
                <a:latin typeface="Georgia" pitchFamily="18" charset="0"/>
              </a:rPr>
              <a:t>Нытвенского</a:t>
            </a:r>
            <a:r>
              <a:rPr lang="ru-RU" sz="1800" b="1" i="1" dirty="0" smtClean="0">
                <a:solidFill>
                  <a:srgbClr val="660066"/>
                </a:solidFill>
                <a:latin typeface="Georgia" pitchFamily="18" charset="0"/>
              </a:rPr>
              <a:t> городского поселения»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212725" y="1390650"/>
          <a:ext cx="9372599" cy="408986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038600"/>
                <a:gridCol w="914400"/>
                <a:gridCol w="838200"/>
                <a:gridCol w="762000"/>
                <a:gridCol w="647234"/>
                <a:gridCol w="648166"/>
                <a:gridCol w="685800"/>
                <a:gridCol w="838199"/>
              </a:tblGrid>
              <a:tr h="385144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/>
                        <a:t>Наименование программы, подпрограммы, основного мероприятия</a:t>
                      </a:r>
                      <a:endParaRPr lang="ru-RU" sz="1600" b="1" i="1" dirty="0"/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Исполнено за 2016 год</a:t>
                      </a:r>
                      <a:endParaRPr lang="ru-RU" sz="1200" b="1" i="1" dirty="0">
                        <a:latin typeface="+mj-lt"/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Расходы</a:t>
                      </a:r>
                      <a:r>
                        <a:rPr lang="ru-RU" sz="1200" b="1" i="1" baseline="0" dirty="0" smtClean="0"/>
                        <a:t> бюджета, 2017 год</a:t>
                      </a:r>
                      <a:endParaRPr lang="ru-RU" sz="1200" b="1" i="1" dirty="0">
                        <a:latin typeface="+mj-lt"/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/>
                        <a:t>Динамика к 2016 г.</a:t>
                      </a:r>
                      <a:endParaRPr lang="ru-RU" sz="1200" b="1" i="1" u="none" strike="noStrike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2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97219" marR="97219" marT="48006" marB="48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err="1" smtClean="0"/>
                        <a:t>Утвержд</a:t>
                      </a:r>
                      <a:r>
                        <a:rPr lang="ru-RU" sz="1000" b="1" i="1" dirty="0" smtClean="0"/>
                        <a:t>.</a:t>
                      </a:r>
                      <a:endParaRPr lang="ru-RU" sz="1000" b="1" i="1" dirty="0">
                        <a:latin typeface="+mj-lt"/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err="1" smtClean="0"/>
                        <a:t>Исполн</a:t>
                      </a:r>
                      <a:r>
                        <a:rPr lang="ru-RU" sz="1000" b="1" i="1" dirty="0" smtClean="0"/>
                        <a:t>.</a:t>
                      </a:r>
                      <a:endParaRPr lang="ru-RU" sz="1000" b="1" i="1" dirty="0">
                        <a:latin typeface="+mj-lt"/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/>
                        <a:t>% </a:t>
                      </a:r>
                      <a:r>
                        <a:rPr lang="ru-RU" sz="1000" b="1" i="1" dirty="0" err="1" smtClean="0"/>
                        <a:t>исполн</a:t>
                      </a:r>
                      <a:r>
                        <a:rPr lang="ru-RU" sz="1000" b="1" i="1" dirty="0" smtClean="0"/>
                        <a:t>.</a:t>
                      </a:r>
                      <a:endParaRPr lang="ru-RU" sz="1000" b="1" i="1" dirty="0">
                        <a:latin typeface="+mj-lt"/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err="1" smtClean="0"/>
                        <a:t>Отклон</a:t>
                      </a:r>
                      <a:r>
                        <a:rPr lang="ru-RU" sz="1000" b="1" i="1" dirty="0" smtClean="0"/>
                        <a:t>.</a:t>
                      </a:r>
                      <a:endParaRPr lang="ru-RU" sz="1000" b="1" i="1" dirty="0">
                        <a:latin typeface="+mj-lt"/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/>
                        <a:t>В %</a:t>
                      </a:r>
                      <a:endParaRPr lang="ru-RU" sz="1000" b="1" i="1" u="none" strike="noStrike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err="1" smtClean="0"/>
                        <a:t>Отклон</a:t>
                      </a:r>
                      <a:r>
                        <a:rPr lang="ru-RU" sz="1000" b="1" i="1" u="none" strike="noStrike" dirty="0" smtClean="0"/>
                        <a:t>.</a:t>
                      </a:r>
                    </a:p>
                    <a:p>
                      <a:pPr algn="ctr" fontAlgn="ctr"/>
                      <a:r>
                        <a:rPr lang="ru-RU" sz="1000" b="1" i="1" u="none" strike="noStrike" dirty="0" smtClean="0"/>
                        <a:t> </a:t>
                      </a:r>
                      <a:endParaRPr lang="ru-RU" sz="1000" b="1" i="1" u="none" strike="noStrike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</a:tr>
              <a:tr h="45595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Муниципальная программа «Дорожная</a:t>
                      </a:r>
                      <a:r>
                        <a:rPr lang="ru-RU" sz="1200" b="1" baseline="0" dirty="0" smtClean="0"/>
                        <a:t> инфраструктура Нытвенского городского поселения»</a:t>
                      </a:r>
                      <a:r>
                        <a:rPr lang="ru-RU" sz="1200" b="1" dirty="0" smtClean="0"/>
                        <a:t> </a:t>
                      </a:r>
                      <a:endParaRPr lang="ru-RU" sz="1200" b="1" dirty="0"/>
                    </a:p>
                  </a:txBody>
                  <a:tcPr marL="97219" marR="97219" marT="48006" marB="48006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32528,5</a:t>
                      </a:r>
                      <a:endParaRPr lang="ru-RU" sz="12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14486,6</a:t>
                      </a:r>
                      <a:endParaRPr lang="ru-RU" sz="12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13684,7</a:t>
                      </a:r>
                      <a:endParaRPr lang="ru-RU" sz="12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94,5</a:t>
                      </a:r>
                      <a:endParaRPr lang="ru-RU" sz="12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-801,9</a:t>
                      </a:r>
                      <a:endParaRPr lang="ru-RU" sz="12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42,1</a:t>
                      </a:r>
                      <a:endParaRPr lang="ru-RU" sz="12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-18843,8</a:t>
                      </a:r>
                      <a:endParaRPr lang="ru-RU" sz="12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595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Подпрограмма 1:</a:t>
                      </a:r>
                      <a:r>
                        <a:rPr lang="ru-RU" sz="1200" dirty="0" smtClean="0"/>
                        <a:t> «Содержание автомобильных дорог общего  пользования и искусственных сооружений на них»</a:t>
                      </a:r>
                      <a:endParaRPr lang="ru-RU" sz="1200" dirty="0"/>
                    </a:p>
                  </a:txBody>
                  <a:tcPr marL="97219" marR="97219" marT="48006" marB="48006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11103,3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12316,4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12041,9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97,8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-274,5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108,4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938,6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3574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«Содержание автомобильных дорог общего  пользования и искусственных сооружений на них»</a:t>
                      </a:r>
                      <a:endParaRPr lang="ru-RU" sz="1200" dirty="0"/>
                    </a:p>
                  </a:txBody>
                  <a:tcPr marL="97219" marR="97219" marT="48006" marB="48006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10189,0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668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11103,6</a:t>
                      </a:r>
                      <a:endParaRPr lang="ru-RU" sz="1200" dirty="0" smtClean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11103,6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109,0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914,6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796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«Безопасность дорожной инфраструктуры»</a:t>
                      </a:r>
                      <a:endParaRPr lang="ru-RU" sz="1200" dirty="0"/>
                    </a:p>
                  </a:txBody>
                  <a:tcPr marL="97219" marR="97219" marT="48006" marB="48006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914,3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1212,8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938,3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77,4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-274,5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102,6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24,0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7806">
                <a:tc>
                  <a:txBody>
                    <a:bodyPr/>
                    <a:lstStyle/>
                    <a:p>
                      <a:pPr marL="0" marR="0" indent="0" algn="l" defTabSz="9668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Подпрограмма 2: </a:t>
                      </a:r>
                      <a:r>
                        <a:rPr lang="ru-RU" sz="1200" b="0" dirty="0" smtClean="0"/>
                        <a:t>«Ремонт автомобильных дорог общего пользования местного значения в границах населенных пунктов </a:t>
                      </a:r>
                      <a:r>
                        <a:rPr lang="ru-RU" sz="1200" b="0" dirty="0" err="1" smtClean="0"/>
                        <a:t>Нытвенского</a:t>
                      </a:r>
                      <a:r>
                        <a:rPr lang="ru-RU" sz="1200" b="0" dirty="0" smtClean="0"/>
                        <a:t> городского поселения и искусственных сооружений на них»</a:t>
                      </a:r>
                    </a:p>
                  </a:txBody>
                  <a:tcPr marL="97219" marR="97219" marT="48006" marB="48006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21425,2</a:t>
                      </a: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2170,2</a:t>
                      </a:r>
                      <a:endParaRPr lang="ru-RU" sz="1200" dirty="0" smtClean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1642,8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75,7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-527,4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7,7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-19782,4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4467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«Ремонт автомобильных дорог общего пользования местного значения и искусственных сооружений на них»</a:t>
                      </a:r>
                      <a:endParaRPr lang="ru-RU" sz="1200" dirty="0"/>
                    </a:p>
                  </a:txBody>
                  <a:tcPr marL="97219" marR="97219" marT="48006" marB="48006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21425,2</a:t>
                      </a: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2170,2</a:t>
                      </a:r>
                      <a:endParaRPr lang="ru-RU" sz="1200" dirty="0" smtClean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1642,8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75,7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-527,4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7,7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-19782,4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973" y="198072"/>
            <a:ext cx="9114298" cy="1275168"/>
          </a:xfrm>
        </p:spPr>
        <p:txBody>
          <a:bodyPr>
            <a:normAutofit fontScale="90000"/>
          </a:bodyPr>
          <a:lstStyle/>
          <a:p>
            <a:pPr lvl="0"/>
            <a:r>
              <a:rPr lang="ru-RU" sz="2500" b="1" i="1" dirty="0" smtClean="0">
                <a:solidFill>
                  <a:srgbClr val="660066"/>
                </a:solidFill>
                <a:latin typeface="Georgia" pitchFamily="18" charset="0"/>
              </a:rPr>
              <a:t>Ведомственная целевая программа «Поддержка и развитие малого и среднего предпринимательства </a:t>
            </a:r>
            <a:r>
              <a:rPr lang="ru-RU" sz="2500" b="1" i="1" dirty="0" err="1" smtClean="0">
                <a:solidFill>
                  <a:srgbClr val="660066"/>
                </a:solidFill>
                <a:latin typeface="Georgia" pitchFamily="18" charset="0"/>
              </a:rPr>
              <a:t>Нытвенского</a:t>
            </a:r>
            <a:r>
              <a:rPr lang="ru-RU" sz="2500" b="1" i="1" dirty="0" smtClean="0">
                <a:solidFill>
                  <a:srgbClr val="660066"/>
                </a:solidFill>
                <a:latin typeface="Georgia" pitchFamily="18" charset="0"/>
              </a:rPr>
              <a:t> городского поселения» тыс. рублей </a:t>
            </a:r>
            <a:r>
              <a:rPr lang="ru-RU" sz="2500" b="1" i="1" dirty="0" smtClean="0">
                <a:solidFill>
                  <a:srgbClr val="000066"/>
                </a:solidFill>
                <a:latin typeface="Georgia" pitchFamily="18" charset="0"/>
              </a:rPr>
              <a:t/>
            </a:r>
            <a:br>
              <a:rPr lang="ru-RU" sz="2500" b="1" i="1" dirty="0" smtClean="0">
                <a:solidFill>
                  <a:srgbClr val="000066"/>
                </a:solidFill>
                <a:latin typeface="Georgia" pitchFamily="18" charset="0"/>
              </a:rPr>
            </a:b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186118" y="1559024"/>
          <a:ext cx="7092668" cy="241947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463538"/>
                <a:gridCol w="1463538"/>
                <a:gridCol w="1390361"/>
                <a:gridCol w="1371475"/>
                <a:gridCol w="1403756"/>
              </a:tblGrid>
              <a:tr h="42419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900" b="1" i="1" u="none" strike="noStrike" dirty="0">
                          <a:latin typeface="Georgia" pitchFamily="18" charset="0"/>
                        </a:rPr>
                        <a:t>Факт </a:t>
                      </a:r>
                      <a:endParaRPr lang="ru-RU" sz="1900" b="1" i="1" u="none" strike="noStrike" dirty="0" smtClean="0">
                        <a:latin typeface="Georgia" pitchFamily="18" charset="0"/>
                      </a:endParaRPr>
                    </a:p>
                    <a:p>
                      <a:pPr algn="ctr" rtl="0" fontAlgn="ctr"/>
                      <a:r>
                        <a:rPr lang="ru-RU" sz="1900" b="1" i="1" u="none" strike="noStrike" dirty="0" smtClean="0">
                          <a:latin typeface="Georgia" pitchFamily="18" charset="0"/>
                        </a:rPr>
                        <a:t>2016</a:t>
                      </a:r>
                      <a:r>
                        <a:rPr lang="ru-RU" sz="1900" b="1" i="1" u="none" strike="noStrike" baseline="0" dirty="0" smtClean="0">
                          <a:latin typeface="Georgia" pitchFamily="18" charset="0"/>
                        </a:rPr>
                        <a:t> год</a:t>
                      </a:r>
                      <a:r>
                        <a:rPr lang="ru-RU" sz="1900" b="1" i="1" u="none" strike="noStrike" dirty="0" smtClean="0">
                          <a:latin typeface="Georgia" pitchFamily="18" charset="0"/>
                        </a:rPr>
                        <a:t> </a:t>
                      </a:r>
                      <a:endParaRPr lang="ru-RU" sz="1900" b="1" i="1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900" b="1" i="1" u="none" strike="noStrike" dirty="0" smtClean="0">
                          <a:latin typeface="Georgia" pitchFamily="18" charset="0"/>
                        </a:rPr>
                        <a:t>2017</a:t>
                      </a:r>
                      <a:r>
                        <a:rPr lang="ru-RU" sz="1900" b="1" i="1" u="none" strike="noStrike" baseline="0" dirty="0" smtClean="0">
                          <a:latin typeface="Georgia" pitchFamily="18" charset="0"/>
                        </a:rPr>
                        <a:t> год</a:t>
                      </a:r>
                      <a:endParaRPr lang="ru-RU" sz="1900" b="1" i="1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1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%</a:t>
                      </a:r>
                      <a:r>
                        <a:rPr lang="ru-RU" sz="1500" b="1" i="1" u="none" strike="noStrike" baseline="0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 исполнения к 2016 г.</a:t>
                      </a:r>
                      <a:endParaRPr lang="ru-RU" sz="1500" b="1" i="1" u="none" strike="noStrike" dirty="0" smtClean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483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1" u="none" strike="noStrike" dirty="0">
                          <a:latin typeface="Georgia" pitchFamily="18" charset="0"/>
                        </a:rPr>
                        <a:t>План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1" u="none" strike="noStrike">
                          <a:latin typeface="Georgia" pitchFamily="18" charset="0"/>
                        </a:rPr>
                        <a:t>Факт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1" u="none" strike="noStrike" dirty="0">
                          <a:latin typeface="Georgia" pitchFamily="18" charset="0"/>
                        </a:rPr>
                        <a:t>% исполнения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600" b="1" i="1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4689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5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385,1</a:t>
                      </a:r>
                      <a:endParaRPr lang="ru-RU" sz="2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1643,9</a:t>
                      </a:r>
                      <a:endParaRPr lang="ru-RU" sz="2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1643,9</a:t>
                      </a:r>
                      <a:endParaRPr lang="ru-RU" sz="2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  <a:endParaRPr lang="ru-RU" sz="2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127" marR="10127" marT="10001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 4 раза</a:t>
                      </a:r>
                      <a:endParaRPr lang="ru-RU" sz="2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127" marR="10127" marT="1000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7" name="Рисунок 16" descr="der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9952" y="4280926"/>
            <a:ext cx="3368574" cy="2495077"/>
          </a:xfrm>
          <a:prstGeom prst="rect">
            <a:avLst/>
          </a:prstGeom>
        </p:spPr>
      </p:pic>
      <p:pic>
        <p:nvPicPr>
          <p:cNvPr id="18" name="Рисунок 17" descr="4ba710ad10108af3e089f892444063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6766" y="4280926"/>
            <a:ext cx="3924280" cy="2419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288925" y="323850"/>
            <a:ext cx="9074150" cy="762000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660066"/>
                </a:solidFill>
                <a:latin typeface="Georgia" pitchFamily="18" charset="0"/>
                <a:cs typeface="Times New Roman" pitchFamily="18" charset="0"/>
              </a:rPr>
              <a:t>Ведомственная целевая программа «Поддержка и развитие малого и среднего предпринимательства </a:t>
            </a:r>
            <a:r>
              <a:rPr lang="ru-RU" sz="2000" b="1" i="1" dirty="0" err="1" smtClean="0">
                <a:solidFill>
                  <a:srgbClr val="660066"/>
                </a:solidFill>
                <a:latin typeface="Georgia" pitchFamily="18" charset="0"/>
                <a:cs typeface="Times New Roman" pitchFamily="18" charset="0"/>
              </a:rPr>
              <a:t>Нытвенского</a:t>
            </a:r>
            <a:r>
              <a:rPr lang="ru-RU" sz="2000" b="1" i="1" dirty="0" smtClean="0">
                <a:solidFill>
                  <a:srgbClr val="660066"/>
                </a:solidFill>
                <a:latin typeface="Georgia" pitchFamily="18" charset="0"/>
                <a:cs typeface="Times New Roman" pitchFamily="18" charset="0"/>
              </a:rPr>
              <a:t> городского поселения»</a:t>
            </a:r>
            <a:r>
              <a:rPr lang="ru-RU" sz="2000" b="1" i="1" dirty="0" smtClean="0">
                <a:solidFill>
                  <a:schemeClr val="accent5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accent5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</a:br>
            <a:endParaRPr lang="ru-RU" sz="2000" b="1" i="1" dirty="0" smtClean="0">
              <a:solidFill>
                <a:schemeClr val="accent5">
                  <a:lumMod val="2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212725" y="1238250"/>
          <a:ext cx="9347199" cy="4732401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648200"/>
                <a:gridCol w="762000"/>
                <a:gridCol w="685800"/>
                <a:gridCol w="685800"/>
                <a:gridCol w="609600"/>
                <a:gridCol w="660400"/>
                <a:gridCol w="609600"/>
                <a:gridCol w="685799"/>
              </a:tblGrid>
              <a:tr h="299085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Наименование программы, подпрограммы, основного мероприятия</a:t>
                      </a:r>
                      <a:endParaRPr lang="ru-RU" sz="1200" i="1" dirty="0">
                        <a:solidFill>
                          <a:schemeClr val="tx1"/>
                        </a:solidFill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solidFill>
                            <a:schemeClr val="tx1"/>
                          </a:solidFill>
                        </a:rPr>
                        <a:t>Исполнено за 2016 год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7219" marR="97219" marT="48006" marB="48006"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Расходы</a:t>
                      </a:r>
                      <a:r>
                        <a:rPr lang="ru-RU" sz="1200" b="1" i="1" baseline="0" dirty="0" smtClean="0"/>
                        <a:t> бюджета, 2017 год</a:t>
                      </a:r>
                      <a:endParaRPr lang="ru-RU" sz="1200" b="1" i="1" dirty="0">
                        <a:latin typeface="+mj-lt"/>
                      </a:endParaRPr>
                    </a:p>
                  </a:txBody>
                  <a:tcPr marL="97219" marR="97219" marT="48006" marB="48006"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/>
                        <a:t>Динамика </a:t>
                      </a:r>
                      <a:r>
                        <a:rPr lang="ru-RU" sz="1200" b="1" i="1" u="none" strike="noStrike" dirty="0" smtClean="0"/>
                        <a:t>к</a:t>
                      </a:r>
                    </a:p>
                    <a:p>
                      <a:pPr algn="ctr" fontAlgn="ctr"/>
                      <a:r>
                        <a:rPr lang="ru-RU" sz="1200" b="1" i="1" u="none" strike="noStrike" baseline="0" dirty="0" smtClean="0"/>
                        <a:t> </a:t>
                      </a:r>
                      <a:r>
                        <a:rPr lang="ru-RU" sz="1200" b="1" i="1" u="none" strike="noStrike" baseline="0" dirty="0" smtClean="0"/>
                        <a:t>2016 г.</a:t>
                      </a:r>
                      <a:endParaRPr lang="ru-RU" sz="1200" b="1" i="1" u="none" strike="noStrike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4415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97219" marR="97219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err="1" smtClean="0"/>
                        <a:t>Утвержд</a:t>
                      </a:r>
                      <a:r>
                        <a:rPr lang="ru-RU" sz="1050" b="1" i="1" dirty="0" smtClean="0"/>
                        <a:t>.</a:t>
                      </a:r>
                      <a:endParaRPr lang="ru-RU" sz="1050" b="1" i="1" dirty="0">
                        <a:latin typeface="+mj-lt"/>
                      </a:endParaRPr>
                    </a:p>
                  </a:txBody>
                  <a:tcPr marL="97219" marR="97219" marT="48006" marB="48006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err="1" smtClean="0"/>
                        <a:t>Исполн</a:t>
                      </a:r>
                      <a:r>
                        <a:rPr lang="ru-RU" sz="1050" b="1" i="1" dirty="0" smtClean="0"/>
                        <a:t>.</a:t>
                      </a:r>
                      <a:endParaRPr lang="ru-RU" sz="1050" b="1" i="1" dirty="0">
                        <a:latin typeface="+mj-lt"/>
                      </a:endParaRPr>
                    </a:p>
                  </a:txBody>
                  <a:tcPr marL="97219" marR="97219" marT="48006" marB="48006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/>
                        <a:t>% </a:t>
                      </a:r>
                      <a:r>
                        <a:rPr lang="ru-RU" sz="1050" b="1" i="1" dirty="0" err="1" smtClean="0"/>
                        <a:t>исполн</a:t>
                      </a:r>
                      <a:r>
                        <a:rPr lang="ru-RU" sz="1050" b="1" i="1" dirty="0" smtClean="0"/>
                        <a:t>.</a:t>
                      </a:r>
                      <a:endParaRPr lang="ru-RU" sz="1050" b="1" i="1" dirty="0">
                        <a:latin typeface="+mj-lt"/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err="1" smtClean="0"/>
                        <a:t>Отклон</a:t>
                      </a:r>
                      <a:r>
                        <a:rPr lang="ru-RU" sz="1050" b="1" i="1" dirty="0" smtClean="0"/>
                        <a:t>.</a:t>
                      </a:r>
                      <a:endParaRPr lang="ru-RU" sz="1050" b="1" i="1" dirty="0">
                        <a:latin typeface="+mj-lt"/>
                      </a:endParaRPr>
                    </a:p>
                  </a:txBody>
                  <a:tcPr marL="97219" marR="97219" marT="48006" marB="48006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 dirty="0" smtClean="0"/>
                        <a:t>В %</a:t>
                      </a:r>
                      <a:endParaRPr lang="ru-RU" sz="1050" b="1" i="1" u="none" strike="noStrike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 dirty="0" err="1" smtClean="0"/>
                        <a:t>Отклон</a:t>
                      </a:r>
                      <a:r>
                        <a:rPr lang="ru-RU" sz="1050" b="1" i="1" u="none" strike="noStrike" dirty="0" smtClean="0"/>
                        <a:t>.</a:t>
                      </a:r>
                    </a:p>
                    <a:p>
                      <a:pPr algn="ctr" fontAlgn="ctr"/>
                      <a:r>
                        <a:rPr lang="ru-RU" sz="1050" b="1" i="1" u="none" strike="noStrike" dirty="0" smtClean="0"/>
                        <a:t> </a:t>
                      </a:r>
                      <a:endParaRPr lang="ru-RU" sz="1050" b="1" i="1" u="none" strike="noStrike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</a:tr>
              <a:tr h="407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Ведомственная целевая программа «Поддержка и развитие малого и среднего предпринимательства </a:t>
                      </a:r>
                      <a:r>
                        <a:rPr lang="ru-RU" sz="1100" b="1" dirty="0" err="1" smtClean="0"/>
                        <a:t>Нытвенского</a:t>
                      </a:r>
                      <a:r>
                        <a:rPr lang="ru-RU" sz="1100" b="1" dirty="0" smtClean="0"/>
                        <a:t> городского поселения»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7219" marR="97219" marT="48006" marB="48006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385,1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1643,9</a:t>
                      </a:r>
                      <a:endParaRPr lang="ru-RU" sz="12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1643,9</a:t>
                      </a:r>
                      <a:endParaRPr lang="ru-RU" sz="12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100,0</a:t>
                      </a:r>
                      <a:endParaRPr lang="ru-RU" sz="12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0,0</a:t>
                      </a:r>
                      <a:endParaRPr lang="ru-RU" sz="12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В 4 раза</a:t>
                      </a:r>
                      <a:endParaRPr lang="ru-RU" sz="12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1258,8</a:t>
                      </a:r>
                      <a:endParaRPr lang="ru-RU" sz="12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7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«Создание условий для развития субъектов малого и среднего предпринимательства»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7219" marR="97219" marT="48006" marB="48006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147,5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1643,9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1643,9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В 11 раз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1496,4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7395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Предоставление субсидий на возмещение части затрат субъектам малого и среднего предпринимательства</a:t>
                      </a:r>
                      <a:endParaRPr lang="ru-RU" sz="1100" dirty="0"/>
                    </a:p>
                  </a:txBody>
                  <a:tcPr marL="97219" marR="97219" marT="48006" marB="48006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45,0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1643,9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1643,9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В 36 раз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1598,9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1767">
                <a:tc>
                  <a:txBody>
                    <a:bodyPr/>
                    <a:lstStyle/>
                    <a:p>
                      <a:pPr marL="0" marR="0" indent="0" algn="l" defTabSz="9668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Государственная поддержка малого и среднего предпринимательства, включая крестьянские (фермерские) хозяйства</a:t>
                      </a:r>
                    </a:p>
                  </a:txBody>
                  <a:tcPr marL="97219" marR="97219" marT="48006" marB="48006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102,5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-102,5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7395">
                <a:tc>
                  <a:txBody>
                    <a:bodyPr/>
                    <a:lstStyle/>
                    <a:p>
                      <a:pPr marL="0" marR="0" indent="0" algn="l" defTabSz="9668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«Субсидии на возмещение части затрат, связанных с уплатой субъектами малого и среднего предпринимательства первого взноса (аванса)» </a:t>
                      </a:r>
                    </a:p>
                  </a:txBody>
                  <a:tcPr marL="97219" marR="97219" marT="48006" marB="48006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237,6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-237,6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04080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Субсидии на возмещение части затрат, связанных с уплатой субъектами малого и среднего предпринимательства первого взноса (аванса) при заключении договора (договоров) лизинга оборудования с российскими лизинговыми организациями в целях создания и (или) развития либо модернизации производства товаров (работ, услуг), включая затраты на монтаж оборудования</a:t>
                      </a:r>
                      <a:endParaRPr lang="ru-RU" sz="1100" dirty="0"/>
                    </a:p>
                  </a:txBody>
                  <a:tcPr marL="97219" marR="97219" marT="48006" marB="48006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45,0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-45,0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3290">
                <a:tc>
                  <a:txBody>
                    <a:bodyPr/>
                    <a:lstStyle/>
                    <a:p>
                      <a:pPr marL="0" marR="0" indent="0" algn="l" defTabSz="9668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Государственная поддержка малого и среднего предпринимательства, включая крестьянские (фермерские) хозяйства</a:t>
                      </a:r>
                    </a:p>
                  </a:txBody>
                  <a:tcPr marL="97219" marR="97219" marT="48006" marB="48006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192,6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-192,6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7650"/>
            <a:ext cx="9721850" cy="685800"/>
          </a:xfrm>
        </p:spPr>
        <p:txBody>
          <a:bodyPr rtlCol="0">
            <a:noAutofit/>
          </a:bodyPr>
          <a:lstStyle/>
          <a:p>
            <a:pPr defTabSz="966077"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660066"/>
                </a:solidFill>
                <a:latin typeface="Georgia" pitchFamily="18" charset="0"/>
              </a:rPr>
              <a:t>Анализ выполнения плана по доходам </a:t>
            </a:r>
            <a:br>
              <a:rPr lang="ru-RU" sz="2800" b="1" i="1" dirty="0" smtClean="0">
                <a:solidFill>
                  <a:srgbClr val="660066"/>
                </a:solidFill>
                <a:latin typeface="Georgia" pitchFamily="18" charset="0"/>
              </a:rPr>
            </a:br>
            <a:r>
              <a:rPr lang="ru-RU" sz="2800" b="1" i="1" dirty="0" smtClean="0">
                <a:solidFill>
                  <a:srgbClr val="660066"/>
                </a:solidFill>
                <a:latin typeface="Georgia" pitchFamily="18" charset="0"/>
              </a:rPr>
              <a:t>бюджета за 2017 г.                  </a:t>
            </a:r>
          </a:p>
        </p:txBody>
      </p:sp>
      <p:graphicFrame>
        <p:nvGraphicFramePr>
          <p:cNvPr id="98149" name="Group 869"/>
          <p:cNvGraphicFramePr>
            <a:graphicFrameLocks noGrp="1"/>
          </p:cNvGraphicFramePr>
          <p:nvPr>
            <p:ph idx="1"/>
          </p:nvPr>
        </p:nvGraphicFramePr>
        <p:xfrm>
          <a:off x="212725" y="1085850"/>
          <a:ext cx="9296399" cy="5859888"/>
        </p:xfrm>
        <a:graphic>
          <a:graphicData uri="http://schemas.openxmlformats.org/drawingml/2006/table">
            <a:tbl>
              <a:tblPr firstCol="1">
                <a:tableStyleId>{16D9F66E-5EB9-4882-86FB-DCBF35E3C3E4}</a:tableStyleId>
              </a:tblPr>
              <a:tblGrid>
                <a:gridCol w="1981200"/>
                <a:gridCol w="914400"/>
                <a:gridCol w="838200"/>
                <a:gridCol w="902713"/>
                <a:gridCol w="813423"/>
                <a:gridCol w="732081"/>
                <a:gridCol w="815314"/>
                <a:gridCol w="839302"/>
                <a:gridCol w="621567"/>
                <a:gridCol w="838199"/>
              </a:tblGrid>
              <a:tr h="457200">
                <a:tc row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92" marR="91392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2016 г.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52" marR="89952" marT="46774" marB="467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2017 г.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52" marR="89952" marT="46774" marB="467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9952" marR="89952" marT="46774" marB="467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Динамика к </a:t>
                      </a:r>
                    </a:p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2016г.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52" marR="89952" marT="46774" marB="467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9952" marR="89952" marT="46774" marB="467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12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1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Исполн</a:t>
                      </a: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52" marR="89952" marT="46774" marB="467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1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Утвержд</a:t>
                      </a: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 план</a:t>
                      </a:r>
                      <a:endParaRPr kumimoji="0" lang="ru-RU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52" marR="89952" marT="46774" marB="467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1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Утвержд</a:t>
                      </a: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 с учетом изменений</a:t>
                      </a:r>
                      <a:endParaRPr kumimoji="0" lang="ru-RU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52" marR="89952" marT="46774" marB="467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1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Исполн</a:t>
                      </a: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52" marR="89952" marT="46774" marB="467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52" marR="89952" marT="46774" marB="467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Отклонение, +/-</a:t>
                      </a:r>
                      <a:endParaRPr kumimoji="0" lang="ru-RU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52" marR="89952" marT="46774" marB="467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Уд. Вес к общим доходам</a:t>
                      </a:r>
                      <a:endParaRPr kumimoji="0" lang="ru-RU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52" marR="89952" marT="46774" marB="467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52" marR="89952" marT="46774" marB="467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 сумме, тыс.руб.</a:t>
                      </a:r>
                    </a:p>
                  </a:txBody>
                  <a:tcPr marL="89952" marR="89952" marT="46774" marB="467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713000"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52" marR="89952" marT="46774" marB="467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53592,0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52397,0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56847,4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57563,6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101,2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716,2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60,5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107,4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3971,6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34646"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kern="500" cap="none" spc="0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kumimoji="0" lang="ru-RU" sz="1400" b="0" i="0" u="none" strike="noStrike" kern="500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52" marR="89952" marT="46774" marB="467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44192,5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21930,5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39337,6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37622,1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95,6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-1715,5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39,5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85,1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-6570,4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33268"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52" marR="89952" marT="46774" marB="467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97784,5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74327,5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96185,0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95185,7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99,0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999,3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-100,0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97,3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-2598,8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474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 и субвенций из бюджета поселения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-4,5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-4,6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102,2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474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ИТОГО с учетом возврата остатков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97780,0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74327,5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96185,0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95181,1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98,9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-1003,9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97,3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-2598,9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552" y="349289"/>
            <a:ext cx="9114298" cy="1275168"/>
          </a:xfrm>
        </p:spPr>
        <p:txBody>
          <a:bodyPr>
            <a:normAutofit fontScale="90000"/>
          </a:bodyPr>
          <a:lstStyle/>
          <a:p>
            <a:pPr lvl="0"/>
            <a:r>
              <a:rPr lang="ru-RU" sz="2500" b="1" i="1" dirty="0" smtClean="0">
                <a:solidFill>
                  <a:srgbClr val="660066"/>
                </a:solidFill>
                <a:latin typeface="Georgia" pitchFamily="18" charset="0"/>
              </a:rPr>
              <a:t>Муниципальная программа «Обеспечение качественным жильем в </a:t>
            </a:r>
            <a:r>
              <a:rPr lang="ru-RU" sz="2500" b="1" i="1" dirty="0" err="1" smtClean="0">
                <a:solidFill>
                  <a:srgbClr val="660066"/>
                </a:solidFill>
                <a:latin typeface="Georgia" pitchFamily="18" charset="0"/>
              </a:rPr>
              <a:t>Нытвенском</a:t>
            </a:r>
            <a:r>
              <a:rPr lang="ru-RU" sz="2500" b="1" i="1" dirty="0" smtClean="0">
                <a:solidFill>
                  <a:srgbClr val="660066"/>
                </a:solidFill>
                <a:latin typeface="Georgia" pitchFamily="18" charset="0"/>
              </a:rPr>
              <a:t> городском поселении», тыс. рублей</a:t>
            </a:r>
            <a:r>
              <a:rPr lang="ru-RU" sz="2500" b="1" i="1" dirty="0" smtClean="0">
                <a:solidFill>
                  <a:srgbClr val="000066"/>
                </a:solidFill>
                <a:latin typeface="Georgia" pitchFamily="18" charset="0"/>
              </a:rPr>
              <a:t/>
            </a:r>
            <a:br>
              <a:rPr lang="ru-RU" sz="2500" b="1" i="1" dirty="0" smtClean="0">
                <a:solidFill>
                  <a:srgbClr val="000066"/>
                </a:solidFill>
                <a:latin typeface="Georgia" pitchFamily="18" charset="0"/>
              </a:rPr>
            </a:b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339234" y="1710240"/>
          <a:ext cx="7243364" cy="2495078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516557"/>
                <a:gridCol w="1516557"/>
                <a:gridCol w="1440731"/>
                <a:gridCol w="1421161"/>
                <a:gridCol w="1348358"/>
              </a:tblGrid>
              <a:tr h="43744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700" b="1" i="1" u="none" strike="noStrike" dirty="0">
                          <a:latin typeface="Georgia" pitchFamily="18" charset="0"/>
                        </a:rPr>
                        <a:t>Факт </a:t>
                      </a:r>
                      <a:endParaRPr lang="ru-RU" sz="1700" b="1" i="1" u="none" strike="noStrike" dirty="0" smtClean="0">
                        <a:latin typeface="Georgia" pitchFamily="18" charset="0"/>
                      </a:endParaRPr>
                    </a:p>
                    <a:p>
                      <a:pPr algn="ctr" rtl="0" fontAlgn="ctr"/>
                      <a:r>
                        <a:rPr lang="ru-RU" sz="1700" b="1" i="1" u="none" strike="noStrike" dirty="0" smtClean="0">
                          <a:latin typeface="Georgia" pitchFamily="18" charset="0"/>
                        </a:rPr>
                        <a:t>2016 год 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900" b="1" i="1" u="none" strike="noStrike" dirty="0" smtClean="0">
                          <a:latin typeface="Georgia" pitchFamily="18" charset="0"/>
                        </a:rPr>
                        <a:t>2017 год</a:t>
                      </a:r>
                      <a:endParaRPr lang="ru-RU" sz="1900" b="1" i="1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1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%</a:t>
                      </a:r>
                      <a:r>
                        <a:rPr lang="ru-RU" sz="1500" b="1" i="1" u="none" strike="noStrike" baseline="0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 исполнения к 2016 г.</a:t>
                      </a:r>
                      <a:endParaRPr lang="ru-RU" sz="1500" b="1" i="1" u="none" strike="noStrike" dirty="0" smtClean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748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1" u="none" strike="noStrike" dirty="0">
                          <a:latin typeface="Georgia" pitchFamily="18" charset="0"/>
                        </a:rPr>
                        <a:t>План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1" u="none" strike="noStrike">
                          <a:latin typeface="Georgia" pitchFamily="18" charset="0"/>
                        </a:rPr>
                        <a:t>Факт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1" u="none" strike="noStrike" dirty="0">
                          <a:latin typeface="Georgia" pitchFamily="18" charset="0"/>
                        </a:rPr>
                        <a:t>% исполнения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600" b="1" i="1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182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500" u="none" strike="noStrike" dirty="0" smtClean="0"/>
                        <a:t>23 169,0</a:t>
                      </a:r>
                      <a:endParaRPr lang="ru-RU" sz="25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5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983,0</a:t>
                      </a:r>
                      <a:endParaRPr lang="ru-RU" sz="25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871,0</a:t>
                      </a:r>
                      <a:endParaRPr lang="ru-RU" sz="2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88,6</a:t>
                      </a:r>
                      <a:endParaRPr lang="ru-RU" sz="2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127" marR="10127" marT="10001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3,7</a:t>
                      </a:r>
                      <a:endParaRPr lang="ru-RU" sz="2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127" marR="10127" marT="1000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Рисунок 8" descr="hous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9234" y="4507751"/>
            <a:ext cx="7377861" cy="2117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65125" y="0"/>
            <a:ext cx="9074150" cy="1085850"/>
          </a:xfrm>
        </p:spPr>
        <p:txBody>
          <a:bodyPr/>
          <a:lstStyle/>
          <a:p>
            <a:r>
              <a:rPr lang="ru-RU" sz="1900" b="1" dirty="0" smtClean="0">
                <a:solidFill>
                  <a:srgbClr val="3D493F"/>
                </a:solidFill>
                <a:latin typeface="Georgia" pitchFamily="18" charset="0"/>
              </a:rPr>
              <a:t/>
            </a:r>
            <a:br>
              <a:rPr lang="ru-RU" sz="1900" b="1" dirty="0" smtClean="0">
                <a:solidFill>
                  <a:srgbClr val="3D493F"/>
                </a:solidFill>
                <a:latin typeface="Georgia" pitchFamily="18" charset="0"/>
              </a:rPr>
            </a:br>
            <a:r>
              <a:rPr lang="ru-RU" sz="2200" b="1" i="1" dirty="0" smtClean="0">
                <a:solidFill>
                  <a:srgbClr val="660066"/>
                </a:solidFill>
                <a:latin typeface="Georgia" pitchFamily="18" charset="0"/>
              </a:rPr>
              <a:t>Муниципальная программа </a:t>
            </a:r>
            <a:r>
              <a:rPr lang="ru-RU" sz="2200" b="1" i="1" dirty="0" err="1" smtClean="0">
                <a:solidFill>
                  <a:srgbClr val="660066"/>
                </a:solidFill>
                <a:latin typeface="Georgia" pitchFamily="18" charset="0"/>
              </a:rPr>
              <a:t>Нытвенского</a:t>
            </a:r>
            <a:r>
              <a:rPr lang="ru-RU" sz="2200" b="1" i="1" dirty="0" smtClean="0">
                <a:solidFill>
                  <a:srgbClr val="660066"/>
                </a:solidFill>
                <a:latin typeface="Georgia" pitchFamily="18" charset="0"/>
              </a:rPr>
              <a:t> городского поселения «Обеспечение качественным жильем в </a:t>
            </a:r>
            <a:r>
              <a:rPr lang="ru-RU" sz="2200" b="1" i="1" dirty="0" err="1" smtClean="0">
                <a:solidFill>
                  <a:srgbClr val="660066"/>
                </a:solidFill>
                <a:latin typeface="Georgia" pitchFamily="18" charset="0"/>
              </a:rPr>
              <a:t>Нытвенском</a:t>
            </a:r>
            <a:r>
              <a:rPr lang="ru-RU" sz="2200" b="1" i="1" dirty="0" smtClean="0">
                <a:solidFill>
                  <a:srgbClr val="660066"/>
                </a:solidFill>
                <a:latin typeface="Georgia" pitchFamily="18" charset="0"/>
              </a:rPr>
              <a:t> городском поселении»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136525" y="1390650"/>
          <a:ext cx="9423399" cy="460006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657600"/>
                <a:gridCol w="914400"/>
                <a:gridCol w="838200"/>
                <a:gridCol w="914400"/>
                <a:gridCol w="762000"/>
                <a:gridCol w="762000"/>
                <a:gridCol w="685800"/>
                <a:gridCol w="888999"/>
              </a:tblGrid>
              <a:tr h="388967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Calibri" pitchFamily="34" charset="0"/>
                          <a:cs typeface="Calibri" pitchFamily="34" charset="0"/>
                        </a:rPr>
                        <a:t>Наименование программы, подпрограммы, основного мероприятия</a:t>
                      </a:r>
                      <a:endParaRPr lang="ru-RU" sz="1200" b="1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i="1" dirty="0" err="1" smtClean="0">
                          <a:latin typeface="Calibri" pitchFamily="34" charset="0"/>
                          <a:cs typeface="Calibri" pitchFamily="34" charset="0"/>
                        </a:rPr>
                        <a:t>Исполн</a:t>
                      </a:r>
                      <a:r>
                        <a:rPr lang="ru-RU" sz="1200" b="1" i="1" dirty="0" smtClean="0">
                          <a:latin typeface="Calibri" pitchFamily="34" charset="0"/>
                          <a:cs typeface="Calibri" pitchFamily="34" charset="0"/>
                        </a:rPr>
                        <a:t>. за 2016 год</a:t>
                      </a:r>
                      <a:endParaRPr lang="ru-RU" sz="1200" b="1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7219" marR="97219" marT="48006" marB="48006"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Calibri" pitchFamily="34" charset="0"/>
                          <a:cs typeface="Calibri" pitchFamily="34" charset="0"/>
                        </a:rPr>
                        <a:t>Расходы</a:t>
                      </a:r>
                      <a:r>
                        <a:rPr lang="ru-RU" sz="1200" b="1" i="1" baseline="0" dirty="0" smtClean="0">
                          <a:latin typeface="Calibri" pitchFamily="34" charset="0"/>
                          <a:cs typeface="Calibri" pitchFamily="34" charset="0"/>
                        </a:rPr>
                        <a:t> бюджета, 2017 год</a:t>
                      </a:r>
                      <a:endParaRPr lang="ru-RU" sz="1200" b="1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7219" marR="97219" marT="48006" marB="48006"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Динамика к 2016 г.</a:t>
                      </a:r>
                      <a:endParaRPr lang="ru-RU" sz="1200" b="1" i="1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01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97219" marR="97219" marT="48006" marB="48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err="1" smtClean="0">
                          <a:latin typeface="Calibri" pitchFamily="34" charset="0"/>
                          <a:cs typeface="Calibri" pitchFamily="34" charset="0"/>
                        </a:rPr>
                        <a:t>Утвержд</a:t>
                      </a:r>
                      <a:r>
                        <a:rPr lang="ru-RU" sz="1100" b="1" i="1" dirty="0" smtClean="0"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lang="ru-RU" sz="1100" b="1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7219" marR="97219" marT="48006" marB="48006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err="1" smtClean="0">
                          <a:latin typeface="Calibri" pitchFamily="34" charset="0"/>
                          <a:cs typeface="Calibri" pitchFamily="34" charset="0"/>
                        </a:rPr>
                        <a:t>Исполн</a:t>
                      </a:r>
                      <a:r>
                        <a:rPr lang="ru-RU" sz="1100" b="1" i="1" dirty="0" smtClean="0"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lang="ru-RU" sz="1100" b="1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7219" marR="97219" marT="48006" marB="48006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latin typeface="Calibri" pitchFamily="34" charset="0"/>
                          <a:cs typeface="Calibri" pitchFamily="34" charset="0"/>
                        </a:rPr>
                        <a:t>% </a:t>
                      </a:r>
                      <a:r>
                        <a:rPr lang="ru-RU" sz="1100" b="1" i="1" dirty="0" err="1" smtClean="0">
                          <a:latin typeface="Calibri" pitchFamily="34" charset="0"/>
                          <a:cs typeface="Calibri" pitchFamily="34" charset="0"/>
                        </a:rPr>
                        <a:t>исполн</a:t>
                      </a:r>
                      <a:r>
                        <a:rPr lang="ru-RU" sz="1100" b="1" i="1" dirty="0" smtClean="0"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lang="ru-RU" sz="1100" b="1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7219" marR="97219" marT="48006" marB="48006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err="1" smtClean="0">
                          <a:latin typeface="Calibri" pitchFamily="34" charset="0"/>
                          <a:cs typeface="Calibri" pitchFamily="34" charset="0"/>
                        </a:rPr>
                        <a:t>Откл</a:t>
                      </a:r>
                      <a:r>
                        <a:rPr lang="ru-RU" sz="1100" b="1" i="1" dirty="0" smtClean="0"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lang="ru-RU" sz="1100" b="1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7219" marR="97219" marT="48006" marB="48006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В  %</a:t>
                      </a:r>
                      <a:endParaRPr lang="ru-RU" sz="1000" b="1" i="1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err="1" smtClean="0">
                          <a:latin typeface="Calibri" pitchFamily="34" charset="0"/>
                          <a:cs typeface="Calibri" pitchFamily="34" charset="0"/>
                        </a:rPr>
                        <a:t>Откл</a:t>
                      </a:r>
                      <a:r>
                        <a:rPr lang="ru-RU" sz="1000" b="1" i="1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lang="ru-RU" sz="1000" b="1" i="1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</a:tr>
              <a:tr h="603468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Муниципальная программа «Обеспечение</a:t>
                      </a:r>
                      <a:r>
                        <a:rPr lang="ru-RU" sz="1200" b="1" baseline="0" dirty="0" smtClean="0"/>
                        <a:t> качественным жильем в Нытвенском городском поселении»</a:t>
                      </a:r>
                      <a:r>
                        <a:rPr lang="ru-RU" sz="1200" b="1" dirty="0" smtClean="0"/>
                        <a:t> </a:t>
                      </a:r>
                      <a:endParaRPr lang="ru-RU" sz="1200" b="1" dirty="0"/>
                    </a:p>
                  </a:txBody>
                  <a:tcPr marL="97219" marR="97219" marT="48006" marB="48006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23169,0</a:t>
                      </a:r>
                      <a:endParaRPr lang="ru-RU" sz="14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983,0</a:t>
                      </a:r>
                      <a:endParaRPr lang="ru-RU" sz="14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871,0</a:t>
                      </a:r>
                      <a:endParaRPr lang="ru-RU" sz="14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88,6</a:t>
                      </a:r>
                      <a:endParaRPr lang="ru-RU" sz="14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-112,0</a:t>
                      </a:r>
                      <a:endParaRPr lang="ru-RU" sz="14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3,7</a:t>
                      </a:r>
                      <a:endParaRPr lang="ru-RU" sz="14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-22298,0</a:t>
                      </a:r>
                      <a:endParaRPr lang="ru-RU" sz="14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08251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Подпрограмма 1:</a:t>
                      </a:r>
                      <a:r>
                        <a:rPr lang="ru-RU" sz="1200" dirty="0" smtClean="0"/>
                        <a:t> «Капитальный</a:t>
                      </a:r>
                      <a:r>
                        <a:rPr lang="ru-RU" sz="1200" baseline="0" dirty="0" smtClean="0"/>
                        <a:t> ремонт жилищного фонда</a:t>
                      </a:r>
                      <a:r>
                        <a:rPr lang="ru-RU" sz="1200" dirty="0" smtClean="0"/>
                        <a:t>»</a:t>
                      </a:r>
                      <a:endParaRPr lang="ru-RU" sz="1200" dirty="0"/>
                    </a:p>
                  </a:txBody>
                  <a:tcPr marL="97219" marR="97219" marT="48006" marB="48006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615,4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602,2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522,5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86,8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-79,7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84,9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-92,9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080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«Повышение</a:t>
                      </a:r>
                      <a:r>
                        <a:rPr lang="ru-RU" sz="1200" baseline="0" dirty="0" smtClean="0"/>
                        <a:t> качества жилья</a:t>
                      </a:r>
                      <a:r>
                        <a:rPr lang="ru-RU" sz="1200" dirty="0" smtClean="0"/>
                        <a:t>»</a:t>
                      </a:r>
                      <a:endParaRPr lang="ru-RU" sz="1200" dirty="0"/>
                    </a:p>
                  </a:txBody>
                  <a:tcPr marL="97219" marR="97219" marT="48006" marB="48006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615,4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602,2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522,5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86,8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-79,7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84,9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-92,9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0801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Подпрограмма</a:t>
                      </a:r>
                      <a:r>
                        <a:rPr lang="ru-RU" sz="1200" b="1" baseline="0" dirty="0" smtClean="0"/>
                        <a:t> 2:</a:t>
                      </a:r>
                      <a:r>
                        <a:rPr lang="ru-RU" sz="1200" baseline="0" dirty="0" smtClean="0"/>
                        <a:t> «Достойное жилье»</a:t>
                      </a:r>
                      <a:endParaRPr lang="ru-RU" sz="1200" b="0" dirty="0"/>
                    </a:p>
                  </a:txBody>
                  <a:tcPr marL="97219" marR="97219" marT="48006" marB="48006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22002,5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-22002,5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0825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«Обеспечение мероприятий по переселению граждан из аварийного жилищного фонда»</a:t>
                      </a:r>
                      <a:endParaRPr lang="ru-RU" sz="1200" dirty="0"/>
                    </a:p>
                  </a:txBody>
                  <a:tcPr marL="97219" marR="97219" marT="48006" marB="48006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22002,5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-22002,5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6462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Подпрограмма 3:</a:t>
                      </a:r>
                      <a:r>
                        <a:rPr lang="ru-RU" sz="1200" dirty="0" smtClean="0"/>
                        <a:t> «Поддержка</a:t>
                      </a:r>
                      <a:r>
                        <a:rPr lang="ru-RU" sz="1200" baseline="0" dirty="0" smtClean="0"/>
                        <a:t> жилищного хозяйства</a:t>
                      </a:r>
                      <a:r>
                        <a:rPr lang="ru-RU" sz="1200" dirty="0" smtClean="0"/>
                        <a:t>»</a:t>
                      </a:r>
                      <a:endParaRPr lang="ru-RU" sz="1200" dirty="0"/>
                    </a:p>
                  </a:txBody>
                  <a:tcPr marL="97219" marR="97219" marT="48006" marB="48006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551,1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380,8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348,5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91,5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-32,3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63,2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-202,6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206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«Содержание</a:t>
                      </a:r>
                      <a:r>
                        <a:rPr lang="ru-RU" sz="1200" baseline="0" dirty="0" smtClean="0"/>
                        <a:t> муниципального жилого фонда</a:t>
                      </a:r>
                      <a:r>
                        <a:rPr lang="ru-RU" sz="1200" dirty="0" smtClean="0"/>
                        <a:t>»</a:t>
                      </a:r>
                      <a:endParaRPr lang="ru-RU" sz="1200" dirty="0"/>
                    </a:p>
                  </a:txBody>
                  <a:tcPr marL="97219" marR="97219" marT="48006" marB="48006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551,1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327,6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327,5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-0,1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59,4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-223,6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206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«Проведение мероприятий по приведению в нормативное состояние муниципального фонда»</a:t>
                      </a:r>
                      <a:endParaRPr lang="ru-RU" sz="1200" dirty="0"/>
                    </a:p>
                  </a:txBody>
                  <a:tcPr marL="97219" marR="97219" marT="48006" marB="48006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21,0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21,0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21,0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206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«Содержание муниципального имущества»</a:t>
                      </a:r>
                      <a:endParaRPr lang="ru-RU" sz="1200" dirty="0"/>
                    </a:p>
                  </a:txBody>
                  <a:tcPr marL="97219" marR="97219" marT="48006" marB="48006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32,2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-32,2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552" y="225005"/>
            <a:ext cx="9114298" cy="1275168"/>
          </a:xfrm>
        </p:spPr>
        <p:txBody>
          <a:bodyPr>
            <a:normAutofit fontScale="90000"/>
          </a:bodyPr>
          <a:lstStyle/>
          <a:p>
            <a:pPr lvl="0"/>
            <a:r>
              <a:rPr lang="ru-RU" sz="2500" b="1" i="1" dirty="0" smtClean="0">
                <a:solidFill>
                  <a:srgbClr val="660066"/>
                </a:solidFill>
                <a:latin typeface="Georgia" pitchFamily="18" charset="0"/>
              </a:rPr>
              <a:t>Муниципальная программа «Развитие </a:t>
            </a:r>
            <a:r>
              <a:rPr lang="ru-RU" sz="2500" b="1" i="1" dirty="0" err="1" smtClean="0">
                <a:solidFill>
                  <a:srgbClr val="660066"/>
                </a:solidFill>
                <a:latin typeface="Georgia" pitchFamily="18" charset="0"/>
              </a:rPr>
              <a:t>коммунально</a:t>
            </a:r>
            <a:r>
              <a:rPr lang="ru-RU" sz="2500" b="1" i="1" dirty="0" smtClean="0">
                <a:solidFill>
                  <a:srgbClr val="660066"/>
                </a:solidFill>
                <a:latin typeface="Georgia" pitchFamily="18" charset="0"/>
              </a:rPr>
              <a:t> – инженерной инфраструктуры </a:t>
            </a:r>
            <a:r>
              <a:rPr lang="ru-RU" sz="2500" b="1" i="1" dirty="0" err="1" smtClean="0">
                <a:solidFill>
                  <a:srgbClr val="660066"/>
                </a:solidFill>
                <a:latin typeface="Georgia" pitchFamily="18" charset="0"/>
              </a:rPr>
              <a:t>Нытвенского</a:t>
            </a:r>
            <a:r>
              <a:rPr lang="ru-RU" sz="2500" b="1" i="1" dirty="0" smtClean="0">
                <a:solidFill>
                  <a:srgbClr val="660066"/>
                </a:solidFill>
                <a:latin typeface="Georgia" pitchFamily="18" charset="0"/>
              </a:rPr>
              <a:t> городского поселения», тыс. рублей </a:t>
            </a:r>
            <a:r>
              <a:rPr lang="ru-RU" sz="2500" b="1" i="1" dirty="0" smtClean="0">
                <a:solidFill>
                  <a:srgbClr val="000066"/>
                </a:solidFill>
                <a:latin typeface="Georgia" pitchFamily="18" charset="0"/>
              </a:rPr>
              <a:t/>
            </a:r>
            <a:br>
              <a:rPr lang="ru-RU" sz="2500" b="1" i="1" dirty="0" smtClean="0">
                <a:solidFill>
                  <a:srgbClr val="000066"/>
                </a:solidFill>
                <a:latin typeface="Georgia" pitchFamily="18" charset="0"/>
              </a:rPr>
            </a:b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290553" y="1710240"/>
          <a:ext cx="7140139" cy="234386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473334"/>
                <a:gridCol w="1473334"/>
                <a:gridCol w="1399667"/>
                <a:gridCol w="1396902"/>
                <a:gridCol w="1396902"/>
              </a:tblGrid>
              <a:tr h="41093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900" b="1" i="1" u="none" strike="noStrike" dirty="0">
                          <a:latin typeface="Georgia" pitchFamily="18" charset="0"/>
                        </a:rPr>
                        <a:t>Факт </a:t>
                      </a:r>
                      <a:endParaRPr lang="ru-RU" sz="1900" b="1" i="1" u="none" strike="noStrike" dirty="0" smtClean="0">
                        <a:latin typeface="Georgia" pitchFamily="18" charset="0"/>
                      </a:endParaRPr>
                    </a:p>
                    <a:p>
                      <a:pPr algn="ctr" rtl="0" fontAlgn="ctr"/>
                      <a:r>
                        <a:rPr lang="ru-RU" sz="1900" b="1" i="1" u="none" strike="noStrike" dirty="0" smtClean="0">
                          <a:latin typeface="Georgia" pitchFamily="18" charset="0"/>
                        </a:rPr>
                        <a:t>2016</a:t>
                      </a:r>
                      <a:r>
                        <a:rPr lang="ru-RU" sz="1900" b="1" i="1" u="none" strike="noStrike" baseline="0" dirty="0" smtClean="0">
                          <a:latin typeface="Georgia" pitchFamily="18" charset="0"/>
                        </a:rPr>
                        <a:t> год</a:t>
                      </a:r>
                      <a:endParaRPr lang="ru-RU" sz="1900" b="1" i="1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900" b="1" i="1" u="none" strike="noStrike" dirty="0" smtClean="0">
                          <a:latin typeface="Georgia" pitchFamily="18" charset="0"/>
                        </a:rPr>
                        <a:t>2017</a:t>
                      </a:r>
                      <a:r>
                        <a:rPr lang="ru-RU" sz="1900" b="1" i="1" u="none" strike="noStrike" baseline="0" dirty="0" smtClean="0">
                          <a:latin typeface="Georgia" pitchFamily="18" charset="0"/>
                        </a:rPr>
                        <a:t> год</a:t>
                      </a:r>
                      <a:endParaRPr lang="ru-RU" sz="1900" b="1" i="1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1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%</a:t>
                      </a:r>
                      <a:r>
                        <a:rPr lang="ru-RU" sz="1500" b="1" i="1" u="none" strike="noStrike" baseline="0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 исполнения к 2016 г.</a:t>
                      </a:r>
                      <a:endParaRPr lang="ru-RU" sz="1500" b="1" i="1" u="none" strike="noStrike" dirty="0" smtClean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218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1" u="none" strike="noStrike" dirty="0">
                          <a:latin typeface="Georgia" pitchFamily="18" charset="0"/>
                        </a:rPr>
                        <a:t>План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1" u="none" strike="noStrike" dirty="0">
                          <a:latin typeface="Georgia" pitchFamily="18" charset="0"/>
                        </a:rPr>
                        <a:t>Факт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1" u="none" strike="noStrike" dirty="0">
                          <a:latin typeface="Georgia" pitchFamily="18" charset="0"/>
                        </a:rPr>
                        <a:t>% исполнения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600" b="1" i="1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11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1 281,2</a:t>
                      </a:r>
                      <a:endParaRPr lang="ru-RU" sz="2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21587,9</a:t>
                      </a:r>
                      <a:endParaRPr lang="ru-RU" sz="2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19838,5</a:t>
                      </a:r>
                      <a:endParaRPr lang="ru-RU" sz="2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91,9</a:t>
                      </a:r>
                      <a:endParaRPr lang="ru-RU" sz="2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127" marR="10127" marT="10001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 15 раз</a:t>
                      </a:r>
                      <a:endParaRPr lang="ru-RU" sz="2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127" marR="10127" marT="1000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Рисунок 8" descr="1462451584_dol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38" y="4280925"/>
            <a:ext cx="2464987" cy="2434396"/>
          </a:xfrm>
          <a:prstGeom prst="rect">
            <a:avLst/>
          </a:prstGeom>
        </p:spPr>
      </p:pic>
      <p:pic>
        <p:nvPicPr>
          <p:cNvPr id="14" name="Рисунок 13" descr="large_sustainable-hom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1880" y="4350549"/>
            <a:ext cx="2497316" cy="2466324"/>
          </a:xfrm>
          <a:prstGeom prst="rect">
            <a:avLst/>
          </a:prstGeom>
        </p:spPr>
      </p:pic>
      <p:pic>
        <p:nvPicPr>
          <p:cNvPr id="15" name="Рисунок 14" descr="onlay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1638" y="4500569"/>
            <a:ext cx="2146513" cy="183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365125" y="95250"/>
            <a:ext cx="9074150" cy="720725"/>
          </a:xfrm>
        </p:spPr>
        <p:txBody>
          <a:bodyPr/>
          <a:lstStyle/>
          <a:p>
            <a:r>
              <a:rPr lang="ru-RU" sz="1900" b="1" dirty="0" smtClean="0">
                <a:solidFill>
                  <a:srgbClr val="3D493F"/>
                </a:solidFill>
              </a:rPr>
              <a:t/>
            </a:r>
            <a:br>
              <a:rPr lang="ru-RU" sz="1900" b="1" dirty="0" smtClean="0">
                <a:solidFill>
                  <a:srgbClr val="3D493F"/>
                </a:solidFill>
              </a:rPr>
            </a:br>
            <a:r>
              <a:rPr lang="ru-RU" sz="1900" b="1" i="1" dirty="0" smtClean="0">
                <a:solidFill>
                  <a:srgbClr val="660066"/>
                </a:solidFill>
                <a:latin typeface="Georgia" pitchFamily="18" charset="0"/>
              </a:rPr>
              <a:t>Муниципальная программа </a:t>
            </a:r>
            <a:r>
              <a:rPr lang="ru-RU" sz="1900" b="1" i="1" dirty="0" err="1" smtClean="0">
                <a:solidFill>
                  <a:srgbClr val="660066"/>
                </a:solidFill>
                <a:latin typeface="Georgia" pitchFamily="18" charset="0"/>
              </a:rPr>
              <a:t>Нытвенского</a:t>
            </a:r>
            <a:r>
              <a:rPr lang="ru-RU" sz="1900" b="1" i="1" dirty="0" smtClean="0">
                <a:solidFill>
                  <a:srgbClr val="660066"/>
                </a:solidFill>
                <a:latin typeface="Georgia" pitchFamily="18" charset="0"/>
              </a:rPr>
              <a:t> городского поселения </a:t>
            </a:r>
            <a:br>
              <a:rPr lang="ru-RU" sz="1900" b="1" i="1" dirty="0" smtClean="0">
                <a:solidFill>
                  <a:srgbClr val="660066"/>
                </a:solidFill>
                <a:latin typeface="Georgia" pitchFamily="18" charset="0"/>
              </a:rPr>
            </a:br>
            <a:r>
              <a:rPr lang="ru-RU" sz="2000" b="1" i="1" dirty="0" smtClean="0">
                <a:solidFill>
                  <a:srgbClr val="660066"/>
                </a:solidFill>
                <a:latin typeface="Georgia" pitchFamily="18" charset="0"/>
              </a:rPr>
              <a:t>«Развитие коммунально-инженерной инфраструктуры </a:t>
            </a:r>
            <a:r>
              <a:rPr lang="ru-RU" sz="2000" b="1" i="1" dirty="0" err="1" smtClean="0">
                <a:solidFill>
                  <a:srgbClr val="660066"/>
                </a:solidFill>
                <a:latin typeface="Georgia" pitchFamily="18" charset="0"/>
              </a:rPr>
              <a:t>Нытвенского</a:t>
            </a:r>
            <a:r>
              <a:rPr lang="ru-RU" sz="2000" b="1" i="1" dirty="0" smtClean="0">
                <a:solidFill>
                  <a:srgbClr val="660066"/>
                </a:solidFill>
                <a:latin typeface="Georgia" pitchFamily="18" charset="0"/>
              </a:rPr>
              <a:t> городского поселения»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161925" y="1238251"/>
          <a:ext cx="9347200" cy="506227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937000"/>
                <a:gridCol w="838200"/>
                <a:gridCol w="838200"/>
                <a:gridCol w="762000"/>
                <a:gridCol w="685800"/>
                <a:gridCol w="685800"/>
                <a:gridCol w="762000"/>
                <a:gridCol w="838200"/>
              </a:tblGrid>
              <a:tr h="274853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+mn-lt"/>
                          <a:cs typeface="Times New Roman" pitchFamily="18" charset="0"/>
                        </a:rPr>
                        <a:t>Наименование программы, подпрограммы, основного мероприятия</a:t>
                      </a:r>
                      <a:endParaRPr lang="ru-RU" sz="1200" b="1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i="1" dirty="0" err="1" smtClean="0">
                          <a:latin typeface="+mn-lt"/>
                          <a:cs typeface="Times New Roman" pitchFamily="18" charset="0"/>
                        </a:rPr>
                        <a:t>Исполн</a:t>
                      </a:r>
                      <a:r>
                        <a:rPr lang="ru-RU" sz="1200" b="1" i="1" dirty="0" smtClean="0">
                          <a:latin typeface="+mn-lt"/>
                          <a:cs typeface="Times New Roman" pitchFamily="18" charset="0"/>
                        </a:rPr>
                        <a:t>. за 2016 год</a:t>
                      </a:r>
                      <a:endParaRPr lang="ru-RU" sz="1200" b="1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+mn-lt"/>
                          <a:cs typeface="Times New Roman" pitchFamily="18" charset="0"/>
                        </a:rPr>
                        <a:t>Расходы</a:t>
                      </a:r>
                      <a:r>
                        <a:rPr lang="ru-RU" sz="1200" b="1" i="1" baseline="0" dirty="0" smtClean="0">
                          <a:latin typeface="+mn-lt"/>
                          <a:cs typeface="Times New Roman" pitchFamily="18" charset="0"/>
                        </a:rPr>
                        <a:t> бюджета, 2017 год</a:t>
                      </a:r>
                      <a:endParaRPr lang="ru-RU" sz="1200" b="1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7219" marR="97219" marT="48006" marB="48006"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latin typeface="+mn-lt"/>
                          <a:cs typeface="Times New Roman" pitchFamily="18" charset="0"/>
                        </a:rPr>
                        <a:t>Динамика к 2016 г.</a:t>
                      </a:r>
                      <a:endParaRPr lang="ru-RU" sz="1200" b="1" i="1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39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97219" marR="97219" marT="48006" marB="48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err="1" smtClean="0">
                          <a:latin typeface="+mn-lt"/>
                          <a:cs typeface="Times New Roman" pitchFamily="18" charset="0"/>
                        </a:rPr>
                        <a:t>Утвержд</a:t>
                      </a:r>
                      <a:r>
                        <a:rPr lang="ru-RU" sz="1100" b="1" i="1" dirty="0" smtClean="0">
                          <a:latin typeface="+mn-lt"/>
                          <a:cs typeface="Times New Roman" pitchFamily="18" charset="0"/>
                        </a:rPr>
                        <a:t>.</a:t>
                      </a:r>
                      <a:endParaRPr lang="ru-RU" sz="1100" b="1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err="1" smtClean="0">
                          <a:latin typeface="+mn-lt"/>
                          <a:cs typeface="Times New Roman" pitchFamily="18" charset="0"/>
                        </a:rPr>
                        <a:t>Исполн</a:t>
                      </a:r>
                      <a:r>
                        <a:rPr lang="ru-RU" sz="1100" b="1" i="1" dirty="0" smtClean="0">
                          <a:latin typeface="+mn-lt"/>
                          <a:cs typeface="Times New Roman" pitchFamily="18" charset="0"/>
                        </a:rPr>
                        <a:t>.</a:t>
                      </a:r>
                      <a:endParaRPr lang="ru-RU" sz="1100" b="1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latin typeface="+mn-lt"/>
                          <a:cs typeface="Times New Roman" pitchFamily="18" charset="0"/>
                        </a:rPr>
                        <a:t>% </a:t>
                      </a:r>
                      <a:r>
                        <a:rPr lang="ru-RU" sz="1100" b="1" i="1" dirty="0" err="1" smtClean="0">
                          <a:latin typeface="+mn-lt"/>
                          <a:cs typeface="Times New Roman" pitchFamily="18" charset="0"/>
                        </a:rPr>
                        <a:t>исполн</a:t>
                      </a:r>
                      <a:r>
                        <a:rPr lang="ru-RU" sz="1100" b="1" i="1" dirty="0" smtClean="0">
                          <a:latin typeface="+mn-lt"/>
                          <a:cs typeface="Times New Roman" pitchFamily="18" charset="0"/>
                        </a:rPr>
                        <a:t>.</a:t>
                      </a:r>
                      <a:endParaRPr lang="ru-RU" sz="1100" b="1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err="1" smtClean="0">
                          <a:latin typeface="+mn-lt"/>
                          <a:cs typeface="Times New Roman" pitchFamily="18" charset="0"/>
                        </a:rPr>
                        <a:t>Откл</a:t>
                      </a:r>
                      <a:r>
                        <a:rPr lang="ru-RU" sz="1100" b="1" i="1" dirty="0" smtClean="0">
                          <a:latin typeface="+mn-lt"/>
                          <a:cs typeface="Times New Roman" pitchFamily="18" charset="0"/>
                        </a:rPr>
                        <a:t>.</a:t>
                      </a:r>
                      <a:endParaRPr lang="ru-RU" sz="1100" b="1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latin typeface="+mn-lt"/>
                          <a:cs typeface="Times New Roman" pitchFamily="18" charset="0"/>
                        </a:rPr>
                        <a:t>В %</a:t>
                      </a:r>
                      <a:endParaRPr lang="ru-RU" sz="1100" b="1" i="1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err="1" smtClean="0">
                          <a:latin typeface="+mn-lt"/>
                          <a:cs typeface="Times New Roman" pitchFamily="18" charset="0"/>
                        </a:rPr>
                        <a:t>Откл</a:t>
                      </a:r>
                      <a:r>
                        <a:rPr lang="ru-RU" sz="1100" b="1" i="1" u="none" strike="noStrike" dirty="0" smtClean="0">
                          <a:latin typeface="+mn-lt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</a:tr>
              <a:tr h="425047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Муниципальная программа «Развитие</a:t>
                      </a:r>
                      <a:r>
                        <a:rPr lang="ru-RU" sz="1100" b="1" baseline="0" dirty="0" smtClean="0"/>
                        <a:t> коммунально-инженерной инфраструктуры»</a:t>
                      </a:r>
                      <a:r>
                        <a:rPr lang="ru-RU" sz="1100" b="1" dirty="0" smtClean="0"/>
                        <a:t> </a:t>
                      </a:r>
                      <a:endParaRPr lang="ru-RU" sz="1100" b="1" dirty="0"/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1281,2</a:t>
                      </a:r>
                      <a:endParaRPr lang="ru-RU" sz="12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21587,9</a:t>
                      </a:r>
                      <a:endParaRPr lang="ru-RU" sz="12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19838,5</a:t>
                      </a:r>
                      <a:endParaRPr lang="ru-RU" sz="12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91,9</a:t>
                      </a:r>
                      <a:endParaRPr lang="ru-RU" sz="12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-1749,4</a:t>
                      </a:r>
                      <a:endParaRPr lang="ru-RU" sz="12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В 15 раз</a:t>
                      </a:r>
                      <a:endParaRPr lang="ru-RU" sz="12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18557,3</a:t>
                      </a: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5047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Подпрограмма 1:</a:t>
                      </a:r>
                      <a:r>
                        <a:rPr lang="ru-RU" sz="1100" dirty="0" smtClean="0"/>
                        <a:t> «Развитие</a:t>
                      </a:r>
                      <a:r>
                        <a:rPr lang="ru-RU" sz="1100" baseline="0" dirty="0" smtClean="0"/>
                        <a:t> и содержание систем водоснабжения и водоотведения</a:t>
                      </a:r>
                      <a:r>
                        <a:rPr lang="ru-RU" sz="1100" dirty="0" smtClean="0"/>
                        <a:t>»</a:t>
                      </a:r>
                      <a:endParaRPr lang="ru-RU" sz="1100" dirty="0"/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396,0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396,0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396,0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296,0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504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«Повышение</a:t>
                      </a:r>
                      <a:r>
                        <a:rPr lang="ru-RU" sz="1100" baseline="0" dirty="0" smtClean="0"/>
                        <a:t> качества коммунальных услуг в сфере водоснабжения и водоотведения</a:t>
                      </a:r>
                      <a:r>
                        <a:rPr lang="ru-RU" sz="1100" dirty="0" smtClean="0"/>
                        <a:t>»</a:t>
                      </a:r>
                      <a:endParaRPr lang="ru-RU" sz="1100" dirty="0"/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396,0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396,0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396,0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296,0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87988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Подпрограмма</a:t>
                      </a:r>
                      <a:r>
                        <a:rPr lang="ru-RU" sz="1100" b="1" baseline="0" dirty="0" smtClean="0"/>
                        <a:t> 2: </a:t>
                      </a:r>
                      <a:r>
                        <a:rPr lang="ru-RU" sz="1100" baseline="0" dirty="0" smtClean="0"/>
                        <a:t>«Развитие и содержание газопроводов в Нытвенском городском поселении»</a:t>
                      </a:r>
                      <a:endParaRPr lang="ru-RU" sz="1100" b="0" dirty="0"/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76,0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19874,6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19442,5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97,8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-432,1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В 255 раз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19366,5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902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"Строительство распределительных сетей газопроводов для газоснабжения жилых домов индивидуальной постройки г. Нытва"</a:t>
                      </a: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19478,3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19359,2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99,4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-119,1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В 967 раз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19339,2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38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«Техническое обслуживание газовых сетей»</a:t>
                      </a: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56,0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96,3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83,3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86,5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-13,0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148,7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27,3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2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«Разработка  документации»</a:t>
                      </a: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300,0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-300,0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73702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Подпрограмма 3:</a:t>
                      </a:r>
                      <a:r>
                        <a:rPr lang="ru-RU" sz="1100" dirty="0" smtClean="0"/>
                        <a:t> "Развитие  и содержание систем теплоснабжения в </a:t>
                      </a:r>
                      <a:r>
                        <a:rPr lang="ru-RU" sz="1100" dirty="0" err="1" smtClean="0"/>
                        <a:t>Нытвенском</a:t>
                      </a:r>
                      <a:r>
                        <a:rPr lang="ru-RU" sz="1100" dirty="0" smtClean="0"/>
                        <a:t> городском поселении"</a:t>
                      </a:r>
                      <a:endParaRPr lang="ru-RU" sz="1100" dirty="0"/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1105,2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1317,3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-1317,3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-1105,2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726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«Монтаж тепловых сетей и сетей ГВС»</a:t>
                      </a:r>
                      <a:endParaRPr lang="ru-RU" sz="1100" dirty="0"/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1105,2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-1105,2</a:t>
                      </a: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321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«Разработка инженерно-технической документации»</a:t>
                      </a:r>
                      <a:endParaRPr lang="ru-RU" sz="1100" dirty="0"/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1317,3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-1317,3</a:t>
                      </a: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776" y="225005"/>
            <a:ext cx="9114298" cy="1275168"/>
          </a:xfrm>
        </p:spPr>
        <p:txBody>
          <a:bodyPr>
            <a:normAutofit fontScale="90000"/>
          </a:bodyPr>
          <a:lstStyle/>
          <a:p>
            <a:pPr lvl="0"/>
            <a:r>
              <a:rPr lang="ru-RU" sz="2500" b="1" i="1" dirty="0" smtClean="0">
                <a:solidFill>
                  <a:srgbClr val="660066"/>
                </a:solidFill>
                <a:latin typeface="Georgia" pitchFamily="18" charset="0"/>
              </a:rPr>
              <a:t>Муниципальная программа «Энергосбережение и повышение энергетической эффективности в </a:t>
            </a:r>
            <a:r>
              <a:rPr lang="ru-RU" sz="2500" b="1" i="1" dirty="0" err="1" smtClean="0">
                <a:solidFill>
                  <a:srgbClr val="660066"/>
                </a:solidFill>
                <a:latin typeface="Georgia" pitchFamily="18" charset="0"/>
              </a:rPr>
              <a:t>Нытвенском</a:t>
            </a:r>
            <a:r>
              <a:rPr lang="ru-RU" sz="2500" b="1" i="1" dirty="0" smtClean="0">
                <a:solidFill>
                  <a:srgbClr val="660066"/>
                </a:solidFill>
                <a:latin typeface="Georgia" pitchFamily="18" charset="0"/>
              </a:rPr>
              <a:t> городском поселении», тыс. рублей </a:t>
            </a:r>
            <a:r>
              <a:rPr lang="ru-RU" sz="2500" b="1" i="1" dirty="0" smtClean="0">
                <a:solidFill>
                  <a:srgbClr val="000066"/>
                </a:solidFill>
                <a:latin typeface="Georgia" pitchFamily="18" charset="0"/>
              </a:rPr>
              <a:t/>
            </a:r>
            <a:br>
              <a:rPr lang="ru-RU" sz="2500" b="1" i="1" dirty="0" smtClean="0">
                <a:solidFill>
                  <a:srgbClr val="000066"/>
                </a:solidFill>
                <a:latin typeface="Georgia" pitchFamily="18" charset="0"/>
              </a:rPr>
            </a:b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186117" y="1559023"/>
          <a:ext cx="7426178" cy="2721903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532357"/>
                <a:gridCol w="1532357"/>
                <a:gridCol w="1455738"/>
                <a:gridCol w="1451113"/>
                <a:gridCol w="1454613"/>
              </a:tblGrid>
              <a:tr h="47721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900" b="1" i="1" u="none" strike="noStrike" dirty="0">
                          <a:latin typeface="Georgia" pitchFamily="18" charset="0"/>
                        </a:rPr>
                        <a:t>Факт </a:t>
                      </a:r>
                      <a:endParaRPr lang="ru-RU" sz="1900" b="1" i="1" u="none" strike="noStrike" dirty="0" smtClean="0">
                        <a:latin typeface="Georgia" pitchFamily="18" charset="0"/>
                      </a:endParaRPr>
                    </a:p>
                    <a:p>
                      <a:pPr algn="ctr" rtl="0" fontAlgn="ctr"/>
                      <a:r>
                        <a:rPr lang="ru-RU" sz="1900" b="1" i="1" u="none" strike="noStrike" dirty="0" smtClean="0">
                          <a:latin typeface="Georgia" pitchFamily="18" charset="0"/>
                        </a:rPr>
                        <a:t>2016</a:t>
                      </a:r>
                      <a:r>
                        <a:rPr lang="ru-RU" sz="1900" b="1" i="1" u="none" strike="noStrike" baseline="0" dirty="0" smtClean="0">
                          <a:latin typeface="Georgia" pitchFamily="18" charset="0"/>
                        </a:rPr>
                        <a:t> год</a:t>
                      </a:r>
                      <a:r>
                        <a:rPr lang="ru-RU" sz="1900" b="1" i="1" u="none" strike="noStrike" dirty="0" smtClean="0">
                          <a:latin typeface="Georgia" pitchFamily="18" charset="0"/>
                        </a:rPr>
                        <a:t> </a:t>
                      </a:r>
                      <a:endParaRPr lang="ru-RU" sz="1900" b="1" i="1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900" b="1" i="1" u="none" strike="noStrike" dirty="0" smtClean="0">
                          <a:latin typeface="Georgia" pitchFamily="18" charset="0"/>
                        </a:rPr>
                        <a:t>2017</a:t>
                      </a:r>
                      <a:r>
                        <a:rPr lang="ru-RU" sz="1900" b="1" i="1" u="none" strike="noStrike" baseline="0" dirty="0" smtClean="0">
                          <a:latin typeface="Georgia" pitchFamily="18" charset="0"/>
                        </a:rPr>
                        <a:t> год</a:t>
                      </a:r>
                      <a:endParaRPr lang="ru-RU" sz="1900" b="1" i="1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1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%</a:t>
                      </a:r>
                      <a:r>
                        <a:rPr lang="ru-RU" sz="1500" b="1" i="1" u="none" strike="noStrike" baseline="0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 исполнения к 2016 г.</a:t>
                      </a:r>
                      <a:endParaRPr lang="ru-RU" sz="1500" b="1" i="1" u="none" strike="noStrike" dirty="0" smtClean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544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1" u="none" strike="noStrike" dirty="0">
                          <a:latin typeface="Georgia" pitchFamily="18" charset="0"/>
                        </a:rPr>
                        <a:t>План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1" u="none" strike="noStrike" dirty="0">
                          <a:latin typeface="Georgia" pitchFamily="18" charset="0"/>
                        </a:rPr>
                        <a:t>Факт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1" u="none" strike="noStrike" dirty="0">
                          <a:latin typeface="Georgia" pitchFamily="18" charset="0"/>
                        </a:rPr>
                        <a:t>% исполнения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600" b="1" i="1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2902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4 156,7</a:t>
                      </a:r>
                      <a:endParaRPr lang="ru-RU" sz="2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5654,3</a:t>
                      </a:r>
                      <a:endParaRPr lang="ru-RU" sz="2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5042,6</a:t>
                      </a:r>
                      <a:endParaRPr lang="ru-RU" sz="2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89,2</a:t>
                      </a:r>
                      <a:endParaRPr lang="ru-RU" sz="2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127" marR="10127" marT="10001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121,3</a:t>
                      </a:r>
                      <a:endParaRPr lang="ru-RU" sz="2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127" marR="10127" marT="1000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 descr="1228562_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29" y="4800608"/>
            <a:ext cx="2227940" cy="1650218"/>
          </a:xfrm>
          <a:prstGeom prst="rect">
            <a:avLst/>
          </a:prstGeom>
        </p:spPr>
      </p:pic>
      <p:pic>
        <p:nvPicPr>
          <p:cNvPr id="8" name="Рисунок 7" descr="ek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9733" y="4575579"/>
            <a:ext cx="2579554" cy="2025242"/>
          </a:xfrm>
          <a:prstGeom prst="rect">
            <a:avLst/>
          </a:prstGeom>
        </p:spPr>
      </p:pic>
      <p:pic>
        <p:nvPicPr>
          <p:cNvPr id="10" name="Рисунок 9" descr="hello_html_6d202dd2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87595" y="4650588"/>
            <a:ext cx="1908389" cy="1800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65125" y="57150"/>
            <a:ext cx="9074150" cy="800100"/>
          </a:xfrm>
        </p:spPr>
        <p:txBody>
          <a:bodyPr/>
          <a:lstStyle/>
          <a:p>
            <a:r>
              <a:rPr lang="ru-RU" sz="1900" b="1" dirty="0" smtClean="0">
                <a:solidFill>
                  <a:srgbClr val="3D493F"/>
                </a:solidFill>
              </a:rPr>
              <a:t/>
            </a:r>
            <a:br>
              <a:rPr lang="ru-RU" sz="1900" b="1" dirty="0" smtClean="0">
                <a:solidFill>
                  <a:srgbClr val="3D493F"/>
                </a:solidFill>
              </a:rPr>
            </a:br>
            <a:r>
              <a:rPr lang="ru-RU" sz="1900" b="1" i="1" dirty="0" smtClean="0">
                <a:solidFill>
                  <a:srgbClr val="660066"/>
                </a:solidFill>
                <a:latin typeface="Georgia" pitchFamily="18" charset="0"/>
              </a:rPr>
              <a:t>Муниципальная программа </a:t>
            </a:r>
            <a:r>
              <a:rPr lang="ru-RU" sz="1900" b="1" i="1" dirty="0" err="1" smtClean="0">
                <a:solidFill>
                  <a:srgbClr val="660066"/>
                </a:solidFill>
                <a:latin typeface="Georgia" pitchFamily="18" charset="0"/>
              </a:rPr>
              <a:t>Нытвенского</a:t>
            </a:r>
            <a:r>
              <a:rPr lang="ru-RU" sz="1900" b="1" i="1" dirty="0" smtClean="0">
                <a:solidFill>
                  <a:srgbClr val="660066"/>
                </a:solidFill>
                <a:latin typeface="Georgia" pitchFamily="18" charset="0"/>
              </a:rPr>
              <a:t> городского поселения </a:t>
            </a:r>
            <a:br>
              <a:rPr lang="ru-RU" sz="1900" b="1" i="1" dirty="0" smtClean="0">
                <a:solidFill>
                  <a:srgbClr val="660066"/>
                </a:solidFill>
                <a:latin typeface="Georgia" pitchFamily="18" charset="0"/>
              </a:rPr>
            </a:br>
            <a:r>
              <a:rPr lang="ru-RU" sz="2000" b="1" i="1" dirty="0" smtClean="0">
                <a:solidFill>
                  <a:srgbClr val="660066"/>
                </a:solidFill>
                <a:latin typeface="Georgia" pitchFamily="18" charset="0"/>
              </a:rPr>
              <a:t>«Энергосбережение и повышение энергетической эффективности в </a:t>
            </a:r>
            <a:r>
              <a:rPr lang="ru-RU" sz="2000" b="1" i="1" dirty="0" err="1" smtClean="0">
                <a:solidFill>
                  <a:srgbClr val="660066"/>
                </a:solidFill>
                <a:latin typeface="Georgia" pitchFamily="18" charset="0"/>
              </a:rPr>
              <a:t>Нытвенском</a:t>
            </a:r>
            <a:r>
              <a:rPr lang="ru-RU" sz="2000" b="1" i="1" dirty="0" smtClean="0">
                <a:solidFill>
                  <a:srgbClr val="660066"/>
                </a:solidFill>
                <a:latin typeface="Georgia" pitchFamily="18" charset="0"/>
              </a:rPr>
              <a:t> городском поселении»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161924" y="1314450"/>
          <a:ext cx="9423401" cy="4744212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4343400"/>
                <a:gridCol w="838200"/>
                <a:gridCol w="838200"/>
                <a:gridCol w="685800"/>
                <a:gridCol w="685800"/>
                <a:gridCol w="685800"/>
                <a:gridCol w="685800"/>
                <a:gridCol w="660401"/>
              </a:tblGrid>
              <a:tr h="445555">
                <a:tc row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программы, подпрограммы, основного мероприятия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7219" marR="97219" marT="48006" marB="48006" anchor="ctr" horzOverflow="overflow"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i="1" dirty="0" err="1" smtClean="0"/>
                        <a:t>Исполн</a:t>
                      </a:r>
                      <a:r>
                        <a:rPr lang="ru-RU" sz="1200" b="1" i="1" dirty="0" smtClean="0"/>
                        <a:t>. за 2016 год</a:t>
                      </a:r>
                      <a:endParaRPr lang="ru-RU" sz="1200" b="1" i="1" dirty="0">
                        <a:latin typeface="+mj-lt"/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Расходы</a:t>
                      </a:r>
                      <a:r>
                        <a:rPr lang="ru-RU" sz="1200" b="1" i="1" baseline="0" dirty="0" smtClean="0"/>
                        <a:t> бюджета, 2017 год</a:t>
                      </a:r>
                      <a:endParaRPr lang="ru-RU" sz="1200" b="1" i="1" dirty="0">
                        <a:latin typeface="+mj-lt"/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/>
                        <a:t>Динамика к 2016 г.</a:t>
                      </a:r>
                      <a:endParaRPr lang="ru-RU" sz="1200" b="1" i="1" u="none" strike="noStrike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</a:tr>
              <a:tr h="5450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97219" marR="97219" marT="48006" marB="48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err="1" smtClean="0"/>
                        <a:t>Утвержд</a:t>
                      </a:r>
                      <a:r>
                        <a:rPr lang="ru-RU" sz="1100" b="1" i="1" dirty="0" smtClean="0"/>
                        <a:t>.</a:t>
                      </a:r>
                      <a:endParaRPr lang="ru-RU" sz="1100" b="1" i="1" dirty="0">
                        <a:latin typeface="+mj-lt"/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err="1" smtClean="0"/>
                        <a:t>Исполн</a:t>
                      </a:r>
                      <a:r>
                        <a:rPr lang="ru-RU" sz="1100" b="1" i="1" dirty="0" smtClean="0"/>
                        <a:t>.</a:t>
                      </a:r>
                      <a:endParaRPr lang="ru-RU" sz="1100" b="1" i="1" dirty="0">
                        <a:latin typeface="+mj-lt"/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/>
                        <a:t>% </a:t>
                      </a:r>
                      <a:r>
                        <a:rPr lang="ru-RU" sz="1100" b="1" i="1" dirty="0" err="1" smtClean="0"/>
                        <a:t>исполн</a:t>
                      </a:r>
                      <a:r>
                        <a:rPr lang="ru-RU" sz="1100" b="1" i="1" dirty="0" smtClean="0"/>
                        <a:t>.</a:t>
                      </a:r>
                      <a:endParaRPr lang="ru-RU" sz="1100" b="1" i="1" dirty="0">
                        <a:latin typeface="+mj-lt"/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err="1" smtClean="0"/>
                        <a:t>Откл</a:t>
                      </a:r>
                      <a:r>
                        <a:rPr lang="ru-RU" sz="1100" b="1" i="1" dirty="0" smtClean="0"/>
                        <a:t>.</a:t>
                      </a:r>
                      <a:endParaRPr lang="ru-RU" sz="1100" b="1" i="1" dirty="0">
                        <a:latin typeface="+mj-lt"/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/>
                        <a:t>В %</a:t>
                      </a:r>
                      <a:endParaRPr lang="ru-RU" sz="1000" b="1" i="1" u="none" strike="noStrike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err="1" smtClean="0"/>
                        <a:t>Откл</a:t>
                      </a:r>
                      <a:r>
                        <a:rPr lang="ru-RU" sz="1000" b="1" i="1" u="none" strike="noStrike" dirty="0" smtClean="0"/>
                        <a:t>.</a:t>
                      </a:r>
                      <a:endParaRPr lang="ru-RU" sz="1000" b="1" i="1" u="none" strike="noStrike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</a:tr>
              <a:tr h="690404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5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Муниципальная программа «Энергосбережение и повышение энергетической эффективности в </a:t>
                      </a:r>
                      <a:r>
                        <a:rPr kumimoji="0" lang="ru-RU" sz="125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Нытвенском</a:t>
                      </a:r>
                      <a:r>
                        <a:rPr kumimoji="0" lang="ru-RU" sz="125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городском поселении» </a:t>
                      </a:r>
                      <a:endParaRPr kumimoji="0" lang="ru-RU" sz="12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7219" marR="97219" marT="48006" marB="48006" horzOverflow="overflow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4156,7</a:t>
                      </a:r>
                    </a:p>
                  </a:txBody>
                  <a:tcPr marL="97219" marR="97219" marT="48006" marB="4800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5654,3</a:t>
                      </a:r>
                    </a:p>
                  </a:txBody>
                  <a:tcPr marL="97219" marR="97219" marT="48006" marB="4800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5042,6</a:t>
                      </a:r>
                    </a:p>
                  </a:txBody>
                  <a:tcPr marL="97219" marR="97219" marT="48006" marB="4800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89,2</a:t>
                      </a:r>
                    </a:p>
                  </a:txBody>
                  <a:tcPr marL="97219" marR="97219" marT="48006" marB="4800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-611,7</a:t>
                      </a:r>
                    </a:p>
                  </a:txBody>
                  <a:tcPr marL="97219" marR="97219" marT="48006" marB="4800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121,3</a:t>
                      </a:r>
                    </a:p>
                  </a:txBody>
                  <a:tcPr marL="97219" marR="97219" marT="48006" marB="4800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885,9</a:t>
                      </a:r>
                    </a:p>
                  </a:txBody>
                  <a:tcPr marL="97219" marR="97219" marT="48006" marB="4800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3263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5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Подпрограмма 1:</a:t>
                      </a:r>
                      <a:r>
                        <a:rPr kumimoji="0" lang="ru-RU" sz="12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«Реконструкция  наружного освещения»</a:t>
                      </a:r>
                      <a:endParaRPr kumimoji="0" lang="ru-RU" sz="12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7219" marR="97219" marT="48006" marB="48006" anchor="ctr" horzOverflow="overflow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623,8</a:t>
                      </a:r>
                    </a:p>
                  </a:txBody>
                  <a:tcPr marL="97219" marR="97219" marT="48006" marB="4800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465,9</a:t>
                      </a:r>
                    </a:p>
                  </a:txBody>
                  <a:tcPr marL="97219" marR="97219" marT="48006" marB="4800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365,9</a:t>
                      </a:r>
                    </a:p>
                  </a:txBody>
                  <a:tcPr marL="97219" marR="97219" marT="48006" marB="4800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78,5</a:t>
                      </a:r>
                    </a:p>
                  </a:txBody>
                  <a:tcPr marL="97219" marR="97219" marT="48006" marB="4800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-100,0</a:t>
                      </a:r>
                    </a:p>
                  </a:txBody>
                  <a:tcPr marL="97219" marR="97219" marT="48006" marB="4800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58,6</a:t>
                      </a:r>
                    </a:p>
                  </a:txBody>
                  <a:tcPr marL="97219" marR="97219" marT="48006" marB="4800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-257,9</a:t>
                      </a:r>
                    </a:p>
                  </a:txBody>
                  <a:tcPr marL="97219" marR="97219" marT="48006" marB="4800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4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«Ремонт уличных сетей наружного освещения НГП»</a:t>
                      </a:r>
                      <a:endParaRPr kumimoji="0" lang="ru-RU" sz="12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7219" marR="97219" marT="48006" marB="48006" anchor="ctr" horzOverflow="overflow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623,8</a:t>
                      </a:r>
                    </a:p>
                  </a:txBody>
                  <a:tcPr marL="97219" marR="97219" marT="48006" marB="4800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465,9</a:t>
                      </a:r>
                    </a:p>
                  </a:txBody>
                  <a:tcPr marL="97219" marR="97219" marT="48006" marB="4800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365,9</a:t>
                      </a:r>
                    </a:p>
                  </a:txBody>
                  <a:tcPr marL="97219" marR="97219" marT="48006" marB="4800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78,5</a:t>
                      </a:r>
                    </a:p>
                  </a:txBody>
                  <a:tcPr marL="97219" marR="97219" marT="48006" marB="4800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-100,0</a:t>
                      </a:r>
                    </a:p>
                  </a:txBody>
                  <a:tcPr marL="97219" marR="97219" marT="48006" marB="4800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58,6</a:t>
                      </a:r>
                    </a:p>
                  </a:txBody>
                  <a:tcPr marL="97219" marR="97219" marT="48006" marB="4800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-257,9</a:t>
                      </a:r>
                    </a:p>
                  </a:txBody>
                  <a:tcPr marL="97219" marR="97219" marT="48006" marB="4800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4806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5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Подпрограмма 2:</a:t>
                      </a:r>
                      <a:r>
                        <a:rPr kumimoji="0" lang="ru-RU" sz="12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«Обслуживание наружного освещения»</a:t>
                      </a:r>
                      <a:endParaRPr kumimoji="0" lang="ru-RU" sz="12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7219" marR="97219" marT="48006" marB="48006" anchor="ctr" horzOverflow="overflow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3532,9</a:t>
                      </a:r>
                    </a:p>
                  </a:txBody>
                  <a:tcPr marL="97219" marR="97219" marT="48006" marB="4800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4988,4</a:t>
                      </a:r>
                    </a:p>
                  </a:txBody>
                  <a:tcPr marL="97219" marR="97219" marT="48006" marB="4800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4676,7</a:t>
                      </a:r>
                    </a:p>
                  </a:txBody>
                  <a:tcPr marL="97219" marR="97219" marT="48006" marB="4800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93,8</a:t>
                      </a:r>
                    </a:p>
                  </a:txBody>
                  <a:tcPr marL="97219" marR="97219" marT="48006" marB="4800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-311,7</a:t>
                      </a:r>
                    </a:p>
                  </a:txBody>
                  <a:tcPr marL="97219" marR="97219" marT="48006" marB="4800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132,4</a:t>
                      </a:r>
                    </a:p>
                  </a:txBody>
                  <a:tcPr marL="97219" marR="97219" marT="48006" marB="4800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1143,8</a:t>
                      </a:r>
                    </a:p>
                  </a:txBody>
                  <a:tcPr marL="97219" marR="97219" marT="48006" marB="4800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3146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«Техническое обслуживание сетей наружного освещения»</a:t>
                      </a:r>
                      <a:endParaRPr kumimoji="0" lang="ru-RU" sz="12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7219" marR="97219" marT="48006" marB="48006" anchor="ctr" horzOverflow="overflow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582,1</a:t>
                      </a:r>
                    </a:p>
                  </a:txBody>
                  <a:tcPr marL="97219" marR="97219" marT="48006" marB="4800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1276,5</a:t>
                      </a:r>
                    </a:p>
                  </a:txBody>
                  <a:tcPr marL="97219" marR="97219" marT="48006" marB="4800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1086,1</a:t>
                      </a:r>
                    </a:p>
                  </a:txBody>
                  <a:tcPr marL="97219" marR="97219" marT="48006" marB="4800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85,1</a:t>
                      </a:r>
                    </a:p>
                  </a:txBody>
                  <a:tcPr marL="97219" marR="97219" marT="48006" marB="4800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-190,4</a:t>
                      </a:r>
                    </a:p>
                  </a:txBody>
                  <a:tcPr marL="97219" marR="97219" marT="48006" marB="4800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186,6</a:t>
                      </a:r>
                    </a:p>
                  </a:txBody>
                  <a:tcPr marL="97219" marR="97219" marT="48006" marB="4800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504,0</a:t>
                      </a:r>
                    </a:p>
                  </a:txBody>
                  <a:tcPr marL="97219" marR="97219" marT="48006" marB="4800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50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«Оплата  техобслуживания и электрической энергии наружного освещения»</a:t>
                      </a:r>
                      <a:endParaRPr kumimoji="0" lang="ru-RU" sz="12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7219" marR="97219" marT="48006" marB="48006" anchor="ctr" horzOverflow="overflow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2950,8</a:t>
                      </a:r>
                    </a:p>
                  </a:txBody>
                  <a:tcPr marL="97219" marR="97219" marT="48006" marB="4800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3711,9</a:t>
                      </a:r>
                    </a:p>
                  </a:txBody>
                  <a:tcPr marL="97219" marR="97219" marT="48006" marB="4800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3590,6</a:t>
                      </a:r>
                    </a:p>
                  </a:txBody>
                  <a:tcPr marL="97219" marR="97219" marT="48006" marB="4800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96,7</a:t>
                      </a:r>
                    </a:p>
                  </a:txBody>
                  <a:tcPr marL="97219" marR="97219" marT="48006" marB="4800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-121,3</a:t>
                      </a:r>
                    </a:p>
                  </a:txBody>
                  <a:tcPr marL="97219" marR="97219" marT="48006" marB="4800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121,7</a:t>
                      </a:r>
                    </a:p>
                  </a:txBody>
                  <a:tcPr marL="97219" marR="97219" marT="48006" marB="4800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639,8</a:t>
                      </a:r>
                    </a:p>
                  </a:txBody>
                  <a:tcPr marL="97219" marR="97219" marT="48006" marB="4800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05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5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Подпрограмма 3:</a:t>
                      </a:r>
                      <a:r>
                        <a:rPr kumimoji="0" lang="ru-RU" sz="12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«Приобретение трансформаторной подстанции»</a:t>
                      </a:r>
                      <a:endParaRPr kumimoji="0" lang="ru-RU" sz="12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219" marR="97219" marT="48006" marB="48006" anchor="ctr" horzOverflow="overflow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0,0</a:t>
                      </a:r>
                    </a:p>
                  </a:txBody>
                  <a:tcPr marL="97219" marR="97219" marT="48006" marB="4800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200,0</a:t>
                      </a:r>
                    </a:p>
                  </a:txBody>
                  <a:tcPr marL="97219" marR="97219" marT="48006" marB="4800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0,0</a:t>
                      </a:r>
                    </a:p>
                  </a:txBody>
                  <a:tcPr marL="97219" marR="97219" marT="48006" marB="4800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0,0</a:t>
                      </a:r>
                    </a:p>
                  </a:txBody>
                  <a:tcPr marL="97219" marR="97219" marT="48006" marB="4800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-200,0</a:t>
                      </a:r>
                    </a:p>
                  </a:txBody>
                  <a:tcPr marL="97219" marR="97219" marT="48006" marB="4800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0,0</a:t>
                      </a:r>
                    </a:p>
                  </a:txBody>
                  <a:tcPr marL="97219" marR="97219" marT="48006" marB="4800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0,0</a:t>
                      </a:r>
                    </a:p>
                  </a:txBody>
                  <a:tcPr marL="97219" marR="97219" marT="48006" marB="4800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5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«Приобретение трансформаторной подстанции основного электроснабжения  модульной котельной»</a:t>
                      </a:r>
                    </a:p>
                  </a:txBody>
                  <a:tcPr marL="97219" marR="97219" marT="48006" marB="48006" anchor="ctr" horzOverflow="overflow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0,0</a:t>
                      </a:r>
                    </a:p>
                  </a:txBody>
                  <a:tcPr marL="97219" marR="97219" marT="48006" marB="4800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200,0</a:t>
                      </a:r>
                    </a:p>
                  </a:txBody>
                  <a:tcPr marL="97219" marR="97219" marT="48006" marB="4800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0,0</a:t>
                      </a:r>
                    </a:p>
                  </a:txBody>
                  <a:tcPr marL="97219" marR="97219" marT="48006" marB="4800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0,0</a:t>
                      </a:r>
                    </a:p>
                  </a:txBody>
                  <a:tcPr marL="97219" marR="97219" marT="48006" marB="4800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-200,0</a:t>
                      </a:r>
                    </a:p>
                  </a:txBody>
                  <a:tcPr marL="97219" marR="97219" marT="48006" marB="4800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0,0</a:t>
                      </a:r>
                    </a:p>
                  </a:txBody>
                  <a:tcPr marL="97219" marR="97219" marT="48006" marB="4800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0,0</a:t>
                      </a:r>
                    </a:p>
                  </a:txBody>
                  <a:tcPr marL="97219" marR="97219" marT="48006" marB="4800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552" y="225005"/>
            <a:ext cx="9114298" cy="1275168"/>
          </a:xfrm>
        </p:spPr>
        <p:txBody>
          <a:bodyPr>
            <a:normAutofit fontScale="90000"/>
          </a:bodyPr>
          <a:lstStyle/>
          <a:p>
            <a:pPr lvl="0"/>
            <a:r>
              <a:rPr lang="ru-RU" sz="2500" b="1" i="1" dirty="0" smtClean="0">
                <a:solidFill>
                  <a:srgbClr val="660066"/>
                </a:solidFill>
                <a:latin typeface="Georgia" pitchFamily="18" charset="0"/>
              </a:rPr>
              <a:t>Муниципальная программа «Благоустройство территории </a:t>
            </a:r>
            <a:r>
              <a:rPr lang="ru-RU" sz="2500" b="1" i="1" dirty="0" err="1" smtClean="0">
                <a:solidFill>
                  <a:srgbClr val="660066"/>
                </a:solidFill>
                <a:latin typeface="Georgia" pitchFamily="18" charset="0"/>
              </a:rPr>
              <a:t>Нытвенского</a:t>
            </a:r>
            <a:r>
              <a:rPr lang="ru-RU" sz="2500" b="1" i="1" dirty="0" smtClean="0">
                <a:solidFill>
                  <a:srgbClr val="660066"/>
                </a:solidFill>
                <a:latin typeface="Georgia" pitchFamily="18" charset="0"/>
              </a:rPr>
              <a:t> городского поселения»,</a:t>
            </a:r>
            <a:br>
              <a:rPr lang="ru-RU" sz="2500" b="1" i="1" dirty="0" smtClean="0">
                <a:solidFill>
                  <a:srgbClr val="660066"/>
                </a:solidFill>
                <a:latin typeface="Georgia" pitchFamily="18" charset="0"/>
              </a:rPr>
            </a:br>
            <a:r>
              <a:rPr lang="ru-RU" sz="2500" b="1" i="1" dirty="0" smtClean="0">
                <a:solidFill>
                  <a:srgbClr val="660066"/>
                </a:solidFill>
                <a:latin typeface="Georgia" pitchFamily="18" charset="0"/>
              </a:rPr>
              <a:t> тыс. рублей </a:t>
            </a:r>
            <a:r>
              <a:rPr lang="ru-RU" sz="2500" b="1" i="1" dirty="0" smtClean="0">
                <a:solidFill>
                  <a:srgbClr val="000066"/>
                </a:solidFill>
                <a:latin typeface="Georgia" pitchFamily="18" charset="0"/>
              </a:rPr>
              <a:t/>
            </a:r>
            <a:br>
              <a:rPr lang="ru-RU" sz="2500" b="1" i="1" dirty="0" smtClean="0">
                <a:solidFill>
                  <a:srgbClr val="000066"/>
                </a:solidFill>
                <a:latin typeface="Georgia" pitchFamily="18" charset="0"/>
              </a:rPr>
            </a:b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139253" y="1575183"/>
          <a:ext cx="7519296" cy="234386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567519"/>
                <a:gridCol w="1567519"/>
                <a:gridCol w="1489143"/>
                <a:gridCol w="1486203"/>
                <a:gridCol w="1408912"/>
              </a:tblGrid>
              <a:tr h="41093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900" b="1" i="1" u="none" strike="noStrike" dirty="0">
                          <a:latin typeface="Georgia" pitchFamily="18" charset="0"/>
                        </a:rPr>
                        <a:t>Факт </a:t>
                      </a:r>
                      <a:endParaRPr lang="ru-RU" sz="1900" b="1" i="1" u="none" strike="noStrike" dirty="0" smtClean="0">
                        <a:latin typeface="Georgia" pitchFamily="18" charset="0"/>
                      </a:endParaRPr>
                    </a:p>
                    <a:p>
                      <a:pPr algn="ctr" rtl="0" fontAlgn="ctr"/>
                      <a:r>
                        <a:rPr lang="ru-RU" sz="1900" b="1" i="1" u="none" strike="noStrike" dirty="0" smtClean="0">
                          <a:latin typeface="Georgia" pitchFamily="18" charset="0"/>
                        </a:rPr>
                        <a:t>2016</a:t>
                      </a:r>
                      <a:r>
                        <a:rPr lang="ru-RU" sz="1900" b="1" i="1" u="none" strike="noStrike" baseline="0" dirty="0" smtClean="0">
                          <a:latin typeface="Georgia" pitchFamily="18" charset="0"/>
                        </a:rPr>
                        <a:t> год</a:t>
                      </a:r>
                      <a:endParaRPr lang="ru-RU" sz="1900" b="1" i="1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900" b="1" i="1" u="none" strike="noStrike" dirty="0" smtClean="0">
                          <a:latin typeface="Georgia" pitchFamily="18" charset="0"/>
                        </a:rPr>
                        <a:t>2017</a:t>
                      </a:r>
                      <a:r>
                        <a:rPr lang="ru-RU" sz="1900" b="1" i="1" u="none" strike="noStrike" baseline="0" dirty="0" smtClean="0">
                          <a:latin typeface="Georgia" pitchFamily="18" charset="0"/>
                        </a:rPr>
                        <a:t> год</a:t>
                      </a:r>
                      <a:endParaRPr lang="ru-RU" sz="1900" b="1" i="1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1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%</a:t>
                      </a:r>
                      <a:r>
                        <a:rPr lang="ru-RU" sz="1500" b="1" i="1" u="none" strike="noStrike" baseline="0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 исполнения к 2016 г.</a:t>
                      </a:r>
                      <a:endParaRPr lang="ru-RU" sz="1500" b="1" i="1" u="none" strike="noStrike" dirty="0" smtClean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218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1" u="none" strike="noStrike" dirty="0">
                          <a:latin typeface="Georgia" pitchFamily="18" charset="0"/>
                        </a:rPr>
                        <a:t>План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1" u="none" strike="noStrike" dirty="0">
                          <a:latin typeface="Georgia" pitchFamily="18" charset="0"/>
                        </a:rPr>
                        <a:t>Факт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1" u="none" strike="noStrike" dirty="0">
                          <a:latin typeface="Georgia" pitchFamily="18" charset="0"/>
                        </a:rPr>
                        <a:t>% исполнения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600" b="1" i="1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</a:tr>
              <a:tr h="1111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2 490,7</a:t>
                      </a:r>
                      <a:endParaRPr lang="ru-RU" sz="2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127" marR="10127" marT="100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5861,6</a:t>
                      </a:r>
                      <a:endParaRPr lang="ru-RU" sz="2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127" marR="10127" marT="100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5467,2</a:t>
                      </a:r>
                    </a:p>
                  </a:txBody>
                  <a:tcPr marL="10127" marR="10127" marT="100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93,3</a:t>
                      </a:r>
                      <a:endParaRPr lang="ru-RU" sz="2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127" marR="10127" marT="10001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 2 раза</a:t>
                      </a:r>
                      <a:endParaRPr lang="ru-RU" sz="2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127" marR="10127" marT="1000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Рисунок 8" descr="447d43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125" y="4133850"/>
            <a:ext cx="1944374" cy="1340971"/>
          </a:xfrm>
          <a:prstGeom prst="rect">
            <a:avLst/>
          </a:prstGeom>
        </p:spPr>
      </p:pic>
      <p:pic>
        <p:nvPicPr>
          <p:cNvPr id="14" name="Рисунок 13" descr="bl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1725" y="5124450"/>
            <a:ext cx="1913663" cy="1848701"/>
          </a:xfrm>
          <a:prstGeom prst="rect">
            <a:avLst/>
          </a:prstGeom>
        </p:spPr>
      </p:pic>
      <p:pic>
        <p:nvPicPr>
          <p:cNvPr id="17" name="Рисунок 16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7287" y="4356535"/>
            <a:ext cx="4405059" cy="2356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125" y="65087"/>
            <a:ext cx="9074150" cy="639763"/>
          </a:xfrm>
        </p:spPr>
        <p:txBody>
          <a:bodyPr/>
          <a:lstStyle/>
          <a:p>
            <a:pPr>
              <a:defRPr/>
            </a:pPr>
            <a:r>
              <a:rPr lang="ru-RU" sz="1600" b="1" i="1" dirty="0" smtClean="0">
                <a:solidFill>
                  <a:srgbClr val="660066"/>
                </a:solidFill>
                <a:latin typeface="Georgia" pitchFamily="18" charset="0"/>
              </a:rPr>
              <a:t>Муниципальная программа Нытвенского городского поселения </a:t>
            </a:r>
            <a:br>
              <a:rPr lang="ru-RU" sz="1600" b="1" i="1" dirty="0" smtClean="0">
                <a:solidFill>
                  <a:srgbClr val="660066"/>
                </a:solidFill>
                <a:latin typeface="Georgia" pitchFamily="18" charset="0"/>
              </a:rPr>
            </a:br>
            <a:r>
              <a:rPr lang="ru-RU" sz="1600" b="1" i="1" dirty="0" smtClean="0">
                <a:solidFill>
                  <a:srgbClr val="660066"/>
                </a:solidFill>
                <a:latin typeface="Georgia" pitchFamily="18" charset="0"/>
              </a:rPr>
              <a:t>«Благоустройство территории Нытвенского городского поселения</a:t>
            </a:r>
            <a:r>
              <a:rPr lang="ru-RU" sz="1900" b="1" i="1" dirty="0" smtClean="0">
                <a:solidFill>
                  <a:srgbClr val="660066"/>
                </a:solidFill>
                <a:latin typeface="Georgia" pitchFamily="18" charset="0"/>
              </a:rPr>
              <a:t>»</a:t>
            </a:r>
            <a:endParaRPr lang="ru-RU" sz="1900" b="1" i="1" dirty="0">
              <a:solidFill>
                <a:srgbClr val="660066"/>
              </a:solidFill>
              <a:latin typeface="Georgia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136524" y="823722"/>
          <a:ext cx="9372601" cy="6098341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163077"/>
                <a:gridCol w="864654"/>
                <a:gridCol w="839670"/>
                <a:gridCol w="685800"/>
                <a:gridCol w="609600"/>
                <a:gridCol w="685800"/>
                <a:gridCol w="827957"/>
                <a:gridCol w="696043"/>
              </a:tblGrid>
              <a:tr h="328477"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b="1" i="1" dirty="0" smtClean="0">
                          <a:latin typeface="+mj-lt"/>
                          <a:cs typeface="Calibri" pitchFamily="34" charset="0"/>
                        </a:rPr>
                        <a:t>Наименование программы, подпрограммы, основного мероприятия</a:t>
                      </a:r>
                      <a:endParaRPr lang="ru-RU" sz="1300" b="1" i="1" dirty="0">
                        <a:latin typeface="+mj-lt"/>
                        <a:cs typeface="Calibri" pitchFamily="34" charset="0"/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i="1" dirty="0" err="1" smtClean="0">
                          <a:latin typeface="+mj-lt"/>
                          <a:cs typeface="Calibri" pitchFamily="34" charset="0"/>
                        </a:rPr>
                        <a:t>Испол</a:t>
                      </a:r>
                      <a:r>
                        <a:rPr lang="ru-RU" sz="1200" b="1" i="1" dirty="0" smtClean="0">
                          <a:latin typeface="+mj-lt"/>
                          <a:cs typeface="Calibri" pitchFamily="34" charset="0"/>
                        </a:rPr>
                        <a:t>. за 2016 год</a:t>
                      </a:r>
                      <a:endParaRPr lang="ru-RU" sz="1200" b="1" i="1" dirty="0">
                        <a:latin typeface="+mj-lt"/>
                        <a:cs typeface="Calibri" pitchFamily="34" charset="0"/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+mj-lt"/>
                          <a:cs typeface="Times New Roman" pitchFamily="18" charset="0"/>
                        </a:rPr>
                        <a:t>Расходы</a:t>
                      </a:r>
                      <a:r>
                        <a:rPr lang="ru-RU" sz="1200" i="1" baseline="0" dirty="0" smtClean="0">
                          <a:latin typeface="+mj-lt"/>
                          <a:cs typeface="Times New Roman" pitchFamily="18" charset="0"/>
                        </a:rPr>
                        <a:t> бюджета, 2017 год</a:t>
                      </a:r>
                      <a:endParaRPr lang="ru-RU" sz="1200" i="1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i="1" u="none" strike="noStrike" dirty="0" smtClean="0">
                          <a:latin typeface="+mj-lt"/>
                          <a:cs typeface="Times New Roman" pitchFamily="18" charset="0"/>
                        </a:rPr>
                        <a:t>Динамика к 2016 г.</a:t>
                      </a:r>
                      <a:endParaRPr lang="ru-RU" sz="1200" b="1" i="1" u="none" strike="noStrike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52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97219" marR="97219" marT="48006" marB="48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err="1" smtClean="0">
                          <a:latin typeface="+mj-lt"/>
                          <a:cs typeface="Calibri" pitchFamily="34" charset="0"/>
                        </a:rPr>
                        <a:t>Утвержд</a:t>
                      </a:r>
                      <a:r>
                        <a:rPr lang="ru-RU" sz="1100" b="1" i="1" dirty="0" smtClean="0">
                          <a:latin typeface="+mj-lt"/>
                          <a:cs typeface="Calibri" pitchFamily="34" charset="0"/>
                        </a:rPr>
                        <a:t>.</a:t>
                      </a:r>
                      <a:endParaRPr lang="ru-RU" sz="1100" b="1" i="1" dirty="0">
                        <a:latin typeface="+mj-lt"/>
                        <a:cs typeface="Calibri" pitchFamily="34" charset="0"/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err="1" smtClean="0">
                          <a:latin typeface="+mj-lt"/>
                          <a:cs typeface="Calibri" pitchFamily="34" charset="0"/>
                        </a:rPr>
                        <a:t>Испол</a:t>
                      </a:r>
                      <a:r>
                        <a:rPr lang="ru-RU" sz="1100" b="1" i="1" dirty="0" smtClean="0">
                          <a:latin typeface="+mj-lt"/>
                          <a:cs typeface="Calibri" pitchFamily="34" charset="0"/>
                        </a:rPr>
                        <a:t>.</a:t>
                      </a:r>
                      <a:endParaRPr lang="ru-RU" sz="1100" b="1" i="1" dirty="0">
                        <a:latin typeface="+mj-lt"/>
                        <a:cs typeface="Calibri" pitchFamily="34" charset="0"/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latin typeface="+mj-lt"/>
                          <a:cs typeface="Calibri" pitchFamily="34" charset="0"/>
                        </a:rPr>
                        <a:t>% </a:t>
                      </a:r>
                      <a:r>
                        <a:rPr lang="ru-RU" sz="1100" b="1" i="1" dirty="0" err="1" smtClean="0">
                          <a:latin typeface="+mj-lt"/>
                          <a:cs typeface="Calibri" pitchFamily="34" charset="0"/>
                        </a:rPr>
                        <a:t>испол</a:t>
                      </a:r>
                      <a:r>
                        <a:rPr lang="ru-RU" sz="1100" b="1" i="1" dirty="0" smtClean="0">
                          <a:latin typeface="+mj-lt"/>
                          <a:cs typeface="Calibri" pitchFamily="34" charset="0"/>
                        </a:rPr>
                        <a:t>.</a:t>
                      </a:r>
                      <a:endParaRPr lang="ru-RU" sz="1100" b="1" i="1" dirty="0">
                        <a:latin typeface="+mj-lt"/>
                        <a:cs typeface="Calibri" pitchFamily="34" charset="0"/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err="1" smtClean="0">
                          <a:latin typeface="+mj-lt"/>
                          <a:cs typeface="Calibri" pitchFamily="34" charset="0"/>
                        </a:rPr>
                        <a:t>Откл</a:t>
                      </a:r>
                      <a:r>
                        <a:rPr lang="ru-RU" sz="1100" b="1" i="1" dirty="0" smtClean="0">
                          <a:latin typeface="+mj-lt"/>
                          <a:cs typeface="Calibri" pitchFamily="34" charset="0"/>
                        </a:rPr>
                        <a:t>.</a:t>
                      </a:r>
                      <a:endParaRPr lang="ru-RU" sz="1100" b="1" i="1" dirty="0">
                        <a:latin typeface="+mj-lt"/>
                        <a:cs typeface="Calibri" pitchFamily="34" charset="0"/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latin typeface="+mj-lt"/>
                          <a:cs typeface="Calibri" pitchFamily="34" charset="0"/>
                        </a:rPr>
                        <a:t>В %</a:t>
                      </a:r>
                      <a:endParaRPr lang="ru-RU" sz="1000" b="1" i="1" u="none" strike="noStrike" dirty="0"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err="1" smtClean="0">
                          <a:latin typeface="+mj-lt"/>
                          <a:cs typeface="Calibri" pitchFamily="34" charset="0"/>
                        </a:rPr>
                        <a:t>Откл</a:t>
                      </a:r>
                      <a:r>
                        <a:rPr lang="ru-RU" sz="1000" b="1" i="1" u="none" strike="noStrike" dirty="0" smtClean="0">
                          <a:latin typeface="+mj-lt"/>
                          <a:cs typeface="Calibri" pitchFamily="34" charset="0"/>
                        </a:rPr>
                        <a:t>.</a:t>
                      </a:r>
                      <a:endParaRPr lang="ru-RU" sz="1000" b="1" i="1" u="none" strike="noStrike" dirty="0"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</a:tr>
              <a:tr h="356616"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Муниципальная программа «Благоустройство</a:t>
                      </a:r>
                      <a:r>
                        <a:rPr lang="ru-RU" sz="1050" b="1" baseline="0" dirty="0" smtClean="0"/>
                        <a:t> территории Нытвенского городского поселения»</a:t>
                      </a:r>
                      <a:r>
                        <a:rPr lang="ru-RU" sz="1050" b="1" dirty="0" smtClean="0"/>
                        <a:t> 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8006" marB="48006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2490,7</a:t>
                      </a:r>
                      <a:endParaRPr lang="ru-RU" sz="12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5861,6</a:t>
                      </a:r>
                      <a:endParaRPr lang="ru-RU" sz="12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5467,2</a:t>
                      </a:r>
                      <a:endParaRPr lang="ru-RU" sz="12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93,3</a:t>
                      </a:r>
                      <a:endParaRPr lang="ru-RU" sz="12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-394,4</a:t>
                      </a:r>
                      <a:endParaRPr lang="ru-RU" sz="12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В 2 раза</a:t>
                      </a:r>
                      <a:endParaRPr lang="ru-RU" sz="12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2976,5</a:t>
                      </a:r>
                      <a:endParaRPr lang="ru-RU" sz="12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23444"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Подпрограмма 1:</a:t>
                      </a:r>
                      <a:r>
                        <a:rPr lang="ru-RU" sz="1050" dirty="0" smtClean="0"/>
                        <a:t> «Озеленение</a:t>
                      </a:r>
                      <a:r>
                        <a:rPr lang="ru-RU" sz="1050" baseline="0" dirty="0" smtClean="0"/>
                        <a:t> территории </a:t>
                      </a:r>
                      <a:r>
                        <a:rPr lang="ru-RU" sz="1050" baseline="0" dirty="0" err="1" smtClean="0"/>
                        <a:t>Нытвенского</a:t>
                      </a:r>
                      <a:r>
                        <a:rPr lang="ru-RU" sz="1050" baseline="0" dirty="0" smtClean="0"/>
                        <a:t> городского поселения</a:t>
                      </a:r>
                      <a:r>
                        <a:rPr lang="ru-RU" sz="1050" dirty="0" smtClean="0"/>
                        <a:t>»</a:t>
                      </a:r>
                      <a:endParaRPr lang="ru-RU" sz="1050" dirty="0"/>
                    </a:p>
                  </a:txBody>
                  <a:tcPr marL="97219" marR="97219" marT="48006" marB="48006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856,1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1062,4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952,2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89,6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-110,2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111,2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96,1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9352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«Мероприятия по благоустройству территории </a:t>
                      </a:r>
                      <a:r>
                        <a:rPr lang="ru-RU" sz="1050" dirty="0" err="1" smtClean="0"/>
                        <a:t>Нытвенского</a:t>
                      </a:r>
                      <a:r>
                        <a:rPr lang="ru-RU" sz="1050" dirty="0" smtClean="0"/>
                        <a:t> городского поселения»</a:t>
                      </a:r>
                      <a:endParaRPr lang="ru-RU" sz="1050" dirty="0"/>
                    </a:p>
                  </a:txBody>
                  <a:tcPr marL="97219" marR="97219" marT="48006" marB="48006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856,1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1062,4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952,2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89,6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-110,2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111,2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96,1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Подпрограмма 2: </a:t>
                      </a:r>
                      <a:r>
                        <a:rPr lang="ru-RU" sz="1050" dirty="0" smtClean="0"/>
                        <a:t>«Организация сбора,  вывоза бытовых отходов, мусора и организация мероприятий по контролю за соблюдением и соблюдению муниципальных правовых актов»</a:t>
                      </a:r>
                      <a:endParaRPr lang="ru-RU" sz="1050" dirty="0"/>
                    </a:p>
                  </a:txBody>
                  <a:tcPr marL="97219" marR="97219" marT="48006" marB="48006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150,0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468,4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468,4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В 3 раза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318,4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7368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«Мероприятия по организации сбора,  вывоза бытовых отходов, мусора и организации мероприятий по контролю за соблюдением и соблюдению муниципальных правовых актов»</a:t>
                      </a:r>
                      <a:endParaRPr lang="ru-RU" sz="1050" dirty="0"/>
                    </a:p>
                  </a:txBody>
                  <a:tcPr marL="97219" marR="97219" marT="48006" marB="48006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150,0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468,4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468,4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В 3 раза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318,4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0876">
                <a:tc>
                  <a:txBody>
                    <a:bodyPr/>
                    <a:lstStyle/>
                    <a:p>
                      <a:pPr marL="0" marR="0" indent="0" algn="l" defTabSz="9668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/>
                        <a:t>Подпрограмма 3:</a:t>
                      </a:r>
                      <a:r>
                        <a:rPr lang="ru-RU" sz="1050" dirty="0" smtClean="0"/>
                        <a:t> «Восстановление нормативного состояния объектов ритуального назначения»</a:t>
                      </a:r>
                    </a:p>
                  </a:txBody>
                  <a:tcPr marL="97219" marR="97219" marT="48006" marB="48006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452,6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512,1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512,1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113,1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59,5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5176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«Мероприятия по содержанию мест захоронения»</a:t>
                      </a:r>
                      <a:endParaRPr lang="ru-RU" sz="1050" dirty="0"/>
                    </a:p>
                  </a:txBody>
                  <a:tcPr marL="97219" marR="97219" marT="48006" marB="48006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452,6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512,1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512,1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113,1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59,5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60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/>
                        <a:t>Подпрограмма</a:t>
                      </a:r>
                      <a:r>
                        <a:rPr lang="ru-RU" sz="1050" b="1" baseline="0" dirty="0" smtClean="0"/>
                        <a:t> 4:</a:t>
                      </a:r>
                      <a:r>
                        <a:rPr lang="ru-RU" sz="1050" baseline="0" dirty="0" smtClean="0"/>
                        <a:t>  «Приведение в качественное состояние, восстановление и улучшение элементов благоустройства»</a:t>
                      </a:r>
                      <a:endParaRPr lang="ru-RU" sz="1050" dirty="0" smtClean="0"/>
                    </a:p>
                  </a:txBody>
                  <a:tcPr marL="97219" marR="97219" marT="48006" marB="48006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1032,0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3818,7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3534,5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92,6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-284,2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В 3 раза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2502,5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 «Ремонт памятников»</a:t>
                      </a:r>
                      <a:endParaRPr lang="ru-RU" sz="1050" dirty="0"/>
                    </a:p>
                  </a:txBody>
                  <a:tcPr marL="97219" marR="97219" marT="48006" marB="48006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39,4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40,0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40,0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101,5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0,6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3425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«Проведение работ по подготовке к общегородским праздникам»</a:t>
                      </a:r>
                      <a:endParaRPr lang="ru-RU" sz="1050" dirty="0"/>
                    </a:p>
                  </a:txBody>
                  <a:tcPr marL="97219" marR="97219" marT="48006" marB="48006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359,8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562,0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492,0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87,5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-70,0</a:t>
                      </a: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136,7</a:t>
                      </a: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132,2</a:t>
                      </a: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9936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«Улучшение элементов благоустройства»</a:t>
                      </a:r>
                      <a:endParaRPr lang="ru-RU" sz="1050" dirty="0"/>
                    </a:p>
                  </a:txBody>
                  <a:tcPr marL="97219" marR="97219" marT="48006" marB="48006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630,7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511,2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454,2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88,8</a:t>
                      </a: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-57,0</a:t>
                      </a: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72,0</a:t>
                      </a: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-176,5</a:t>
                      </a: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5843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«Изготовление и установка малых архитектурных форм»</a:t>
                      </a:r>
                      <a:endParaRPr lang="ru-RU" sz="1050" dirty="0"/>
                    </a:p>
                  </a:txBody>
                  <a:tcPr marL="97219" marR="97219" marT="48006" marB="48006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2,1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50,0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50,0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В 23 раза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47,9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5843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«Содержание тротуаров, в границах населенных пунктов </a:t>
                      </a:r>
                      <a:r>
                        <a:rPr lang="ru-RU" sz="1050" dirty="0" err="1" smtClean="0"/>
                        <a:t>Нытвенского</a:t>
                      </a:r>
                      <a:r>
                        <a:rPr lang="ru-RU" sz="1050" dirty="0" smtClean="0"/>
                        <a:t> городского поселения»</a:t>
                      </a:r>
                      <a:endParaRPr lang="ru-RU" sz="1050" dirty="0"/>
                    </a:p>
                  </a:txBody>
                  <a:tcPr marL="97219" marR="97219" marT="48006" marB="48006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434,5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433,0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99,7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-1,5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434,5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5843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«Реализация проектов инициативного </a:t>
                      </a:r>
                      <a:r>
                        <a:rPr lang="ru-RU" sz="1050" dirty="0" err="1" smtClean="0"/>
                        <a:t>бюджетирования</a:t>
                      </a:r>
                      <a:r>
                        <a:rPr lang="ru-RU" sz="1050" dirty="0" smtClean="0"/>
                        <a:t>»</a:t>
                      </a:r>
                      <a:endParaRPr lang="ru-RU" sz="1050" dirty="0"/>
                    </a:p>
                  </a:txBody>
                  <a:tcPr marL="97219" marR="97219" marT="48006" marB="48006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2221,0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2065,3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93,0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-155,7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2221,0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973" y="273681"/>
            <a:ext cx="9114298" cy="1275168"/>
          </a:xfrm>
        </p:spPr>
        <p:txBody>
          <a:bodyPr>
            <a:normAutofit fontScale="90000"/>
          </a:bodyPr>
          <a:lstStyle/>
          <a:p>
            <a:pPr lvl="0"/>
            <a:r>
              <a:rPr lang="ru-RU" sz="2900" b="1" i="1" dirty="0" smtClean="0">
                <a:solidFill>
                  <a:srgbClr val="660066"/>
                </a:solidFill>
                <a:latin typeface="Georgia" pitchFamily="18" charset="0"/>
              </a:rPr>
              <a:t>Муниципальная программа «Развитие культуры </a:t>
            </a:r>
            <a:r>
              <a:rPr lang="ru-RU" sz="2900" b="1" i="1" dirty="0" err="1" smtClean="0">
                <a:solidFill>
                  <a:srgbClr val="660066"/>
                </a:solidFill>
                <a:latin typeface="Georgia" pitchFamily="18" charset="0"/>
              </a:rPr>
              <a:t>Нытвенского</a:t>
            </a:r>
            <a:r>
              <a:rPr lang="ru-RU" sz="2900" b="1" i="1" dirty="0" smtClean="0">
                <a:solidFill>
                  <a:srgbClr val="660066"/>
                </a:solidFill>
                <a:latin typeface="Georgia" pitchFamily="18" charset="0"/>
              </a:rPr>
              <a:t> городского поселения», тыс. рублей</a:t>
            </a:r>
            <a:r>
              <a:rPr lang="ru-RU" sz="2500" b="1" i="1" dirty="0" smtClean="0">
                <a:solidFill>
                  <a:srgbClr val="000066"/>
                </a:solidFill>
                <a:latin typeface="Georgia" pitchFamily="18" charset="0"/>
              </a:rPr>
              <a:t/>
            </a:r>
            <a:br>
              <a:rPr lang="ru-RU" sz="2500" b="1" i="1" dirty="0" smtClean="0">
                <a:solidFill>
                  <a:srgbClr val="000066"/>
                </a:solidFill>
                <a:latin typeface="Georgia" pitchFamily="18" charset="0"/>
              </a:rPr>
            </a:b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262676" y="1559023"/>
          <a:ext cx="7349618" cy="257068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516559"/>
                <a:gridCol w="1516559"/>
                <a:gridCol w="1440729"/>
                <a:gridCol w="1421158"/>
                <a:gridCol w="1454613"/>
              </a:tblGrid>
              <a:tr h="45070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900" b="1" i="1" u="none" strike="noStrike" dirty="0">
                          <a:latin typeface="Georgia" pitchFamily="18" charset="0"/>
                        </a:rPr>
                        <a:t>Факт </a:t>
                      </a:r>
                      <a:endParaRPr lang="ru-RU" sz="1900" b="1" i="1" u="none" strike="noStrike" dirty="0" smtClean="0">
                        <a:latin typeface="Georgia" pitchFamily="18" charset="0"/>
                      </a:endParaRPr>
                    </a:p>
                    <a:p>
                      <a:pPr algn="ctr" rtl="0" fontAlgn="ctr"/>
                      <a:r>
                        <a:rPr lang="ru-RU" sz="1900" b="1" i="1" u="none" strike="noStrike" dirty="0" smtClean="0">
                          <a:latin typeface="Georgia" pitchFamily="18" charset="0"/>
                        </a:rPr>
                        <a:t>2016</a:t>
                      </a:r>
                      <a:r>
                        <a:rPr lang="ru-RU" sz="1900" b="1" i="1" u="none" strike="noStrike" baseline="0" dirty="0" smtClean="0">
                          <a:latin typeface="Georgia" pitchFamily="18" charset="0"/>
                        </a:rPr>
                        <a:t> год</a:t>
                      </a:r>
                      <a:r>
                        <a:rPr lang="ru-RU" sz="1900" b="1" i="1" u="none" strike="noStrike" dirty="0" smtClean="0">
                          <a:latin typeface="Georgia" pitchFamily="18" charset="0"/>
                        </a:rPr>
                        <a:t> </a:t>
                      </a:r>
                      <a:endParaRPr lang="ru-RU" sz="1900" b="1" i="1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900" b="1" i="1" u="none" strike="noStrike" dirty="0" smtClean="0">
                          <a:latin typeface="Georgia" pitchFamily="18" charset="0"/>
                        </a:rPr>
                        <a:t>2017</a:t>
                      </a:r>
                      <a:r>
                        <a:rPr lang="ru-RU" sz="1900" b="1" i="1" u="none" strike="noStrike" baseline="0" dirty="0" smtClean="0">
                          <a:latin typeface="Georgia" pitchFamily="18" charset="0"/>
                        </a:rPr>
                        <a:t> год</a:t>
                      </a:r>
                      <a:endParaRPr lang="ru-RU" sz="1900" b="1" i="1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1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%</a:t>
                      </a:r>
                      <a:r>
                        <a:rPr lang="ru-RU" sz="1500" b="1" i="1" u="none" strike="noStrike" baseline="0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 исполнения к 2016 г.</a:t>
                      </a:r>
                      <a:endParaRPr lang="ru-RU" sz="1500" b="1" i="1" u="none" strike="noStrike" dirty="0" smtClean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014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1" u="none" strike="noStrike" dirty="0">
                          <a:latin typeface="Georgia" pitchFamily="18" charset="0"/>
                        </a:rPr>
                        <a:t>План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1" u="none" strike="noStrike" dirty="0">
                          <a:latin typeface="Georgia" pitchFamily="18" charset="0"/>
                        </a:rPr>
                        <a:t>Факт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1" u="none" strike="noStrike" dirty="0">
                          <a:latin typeface="Georgia" pitchFamily="18" charset="0"/>
                        </a:rPr>
                        <a:t>% исполнения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600" b="1" i="1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2185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12 523,7</a:t>
                      </a:r>
                      <a:endParaRPr lang="ru-RU" sz="2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13530,1</a:t>
                      </a:r>
                      <a:endParaRPr lang="ru-RU" sz="2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13530,1</a:t>
                      </a:r>
                      <a:endParaRPr lang="ru-RU" sz="2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  <a:endParaRPr lang="ru-RU" sz="2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127" marR="10127" marT="10001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108,0</a:t>
                      </a:r>
                      <a:endParaRPr lang="ru-RU" sz="2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127" marR="10127" marT="1000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Рисунок 8" descr="specialists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053" y="4507751"/>
            <a:ext cx="4891716" cy="2230256"/>
          </a:xfrm>
          <a:prstGeom prst="rect">
            <a:avLst/>
          </a:prstGeom>
        </p:spPr>
      </p:pic>
      <p:pic>
        <p:nvPicPr>
          <p:cNvPr id="14" name="Рисунок 13" descr="1458647422_sh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3914" y="4356534"/>
            <a:ext cx="1957332" cy="1747418"/>
          </a:xfrm>
          <a:prstGeom prst="rect">
            <a:avLst/>
          </a:prstGeom>
        </p:spPr>
      </p:pic>
      <p:pic>
        <p:nvPicPr>
          <p:cNvPr id="15" name="Рисунок 14" descr="1391364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3974" y="4280926"/>
            <a:ext cx="1634805" cy="1716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365125" y="95250"/>
            <a:ext cx="9074150" cy="704850"/>
          </a:xfrm>
        </p:spPr>
        <p:txBody>
          <a:bodyPr/>
          <a:lstStyle/>
          <a:p>
            <a:r>
              <a:rPr lang="ru-RU" sz="1800" b="1" i="1" dirty="0" smtClean="0">
                <a:solidFill>
                  <a:srgbClr val="660066"/>
                </a:solidFill>
                <a:latin typeface="Georgia" pitchFamily="18" charset="0"/>
              </a:rPr>
              <a:t>Муниципальная программа </a:t>
            </a:r>
            <a:r>
              <a:rPr lang="ru-RU" sz="1800" b="1" i="1" dirty="0" err="1" smtClean="0">
                <a:solidFill>
                  <a:srgbClr val="660066"/>
                </a:solidFill>
                <a:latin typeface="Georgia" pitchFamily="18" charset="0"/>
              </a:rPr>
              <a:t>Нытвенского</a:t>
            </a:r>
            <a:r>
              <a:rPr lang="ru-RU" sz="1800" b="1" i="1" dirty="0" smtClean="0">
                <a:solidFill>
                  <a:srgbClr val="660066"/>
                </a:solidFill>
                <a:latin typeface="Georgia" pitchFamily="18" charset="0"/>
              </a:rPr>
              <a:t> городского поселения «Развитие культуры </a:t>
            </a:r>
            <a:r>
              <a:rPr lang="ru-RU" sz="1800" b="1" i="1" dirty="0" err="1" smtClean="0">
                <a:solidFill>
                  <a:srgbClr val="660066"/>
                </a:solidFill>
                <a:latin typeface="Georgia" pitchFamily="18" charset="0"/>
              </a:rPr>
              <a:t>Нытвенского</a:t>
            </a:r>
            <a:r>
              <a:rPr lang="ru-RU" sz="1800" b="1" i="1" dirty="0" smtClean="0">
                <a:solidFill>
                  <a:srgbClr val="660066"/>
                </a:solidFill>
                <a:latin typeface="Georgia" pitchFamily="18" charset="0"/>
              </a:rPr>
              <a:t> городского поселения»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136525" y="857250"/>
          <a:ext cx="9372600" cy="601615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114800"/>
                <a:gridCol w="838200"/>
                <a:gridCol w="762000"/>
                <a:gridCol w="762000"/>
                <a:gridCol w="762000"/>
                <a:gridCol w="609600"/>
                <a:gridCol w="762000"/>
                <a:gridCol w="762000"/>
              </a:tblGrid>
              <a:tr h="249237"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b="1" i="1" dirty="0" smtClean="0"/>
                        <a:t>Наименование программы, подпрограммы, основного мероприятия</a:t>
                      </a:r>
                      <a:endParaRPr lang="ru-RU" sz="13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i="1" dirty="0" err="1" smtClean="0"/>
                        <a:t>Испол</a:t>
                      </a:r>
                      <a:r>
                        <a:rPr lang="ru-RU" sz="1200" b="1" i="1" dirty="0" smtClean="0"/>
                        <a:t>. за 2016 год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Расходы</a:t>
                      </a:r>
                      <a:r>
                        <a:rPr lang="ru-RU" sz="1200" b="1" i="1" baseline="0" dirty="0" smtClean="0"/>
                        <a:t> бюджета, 2017 год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/>
                        <a:t>Динамика к 2016 г.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59518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97219" marR="97219" marT="48006" marB="48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err="1" smtClean="0"/>
                        <a:t>Утвержд</a:t>
                      </a:r>
                      <a:r>
                        <a:rPr lang="ru-RU" sz="1000" b="1" i="1" dirty="0" smtClean="0"/>
                        <a:t>.</a:t>
                      </a:r>
                      <a:endParaRPr lang="ru-RU" sz="1000" b="1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err="1" smtClean="0"/>
                        <a:t>Испол</a:t>
                      </a:r>
                      <a:r>
                        <a:rPr lang="ru-RU" sz="1000" b="1" i="1" dirty="0" smtClean="0"/>
                        <a:t>.</a:t>
                      </a:r>
                      <a:endParaRPr lang="ru-RU" sz="1000" b="1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/>
                        <a:t>% </a:t>
                      </a:r>
                      <a:r>
                        <a:rPr lang="ru-RU" sz="1000" b="1" i="1" dirty="0" err="1" smtClean="0"/>
                        <a:t>испол</a:t>
                      </a:r>
                      <a:r>
                        <a:rPr lang="ru-RU" sz="1000" b="1" i="1" dirty="0" smtClean="0"/>
                        <a:t>.</a:t>
                      </a:r>
                      <a:endParaRPr lang="ru-RU" sz="1000" b="1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err="1" smtClean="0"/>
                        <a:t>Откл</a:t>
                      </a:r>
                      <a:r>
                        <a:rPr lang="ru-RU" sz="1000" b="1" i="1" dirty="0" smtClean="0"/>
                        <a:t>.</a:t>
                      </a:r>
                      <a:endParaRPr lang="ru-RU" sz="1000" b="1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/>
                        <a:t>В %</a:t>
                      </a:r>
                      <a:endParaRPr lang="ru-RU" sz="1000" b="1" i="1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err="1" smtClean="0"/>
                        <a:t>Откл</a:t>
                      </a:r>
                      <a:r>
                        <a:rPr lang="ru-RU" sz="1000" b="1" i="1" u="none" strike="noStrike" dirty="0" smtClean="0"/>
                        <a:t>.</a:t>
                      </a: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</a:tr>
              <a:tr h="356965"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Муниципальная программа «Развитие</a:t>
                      </a:r>
                      <a:r>
                        <a:rPr lang="ru-RU" sz="1050" b="1" baseline="0" dirty="0" smtClean="0"/>
                        <a:t> культуры Нытвенского городского поселения»</a:t>
                      </a:r>
                      <a:r>
                        <a:rPr lang="ru-RU" sz="1050" b="1" dirty="0" smtClean="0"/>
                        <a:t> 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12523,7</a:t>
                      </a:r>
                      <a:endParaRPr lang="ru-RU" sz="12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13530,1</a:t>
                      </a:r>
                      <a:endParaRPr lang="ru-RU" sz="12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13530,1</a:t>
                      </a:r>
                      <a:endParaRPr lang="ru-RU" sz="12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100,0</a:t>
                      </a:r>
                      <a:endParaRPr lang="ru-RU" sz="12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0,0</a:t>
                      </a:r>
                      <a:endParaRPr lang="ru-RU" sz="12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108,0</a:t>
                      </a:r>
                      <a:endParaRPr lang="ru-RU" sz="12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1006,4</a:t>
                      </a:r>
                      <a:endParaRPr lang="ru-RU" sz="12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81510"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Подпрограмма 1:</a:t>
                      </a:r>
                      <a:r>
                        <a:rPr lang="ru-RU" sz="1050" dirty="0" smtClean="0"/>
                        <a:t> «Сохранение</a:t>
                      </a:r>
                      <a:r>
                        <a:rPr lang="ru-RU" sz="1050" baseline="0" dirty="0" smtClean="0"/>
                        <a:t> и развитие традиционной культуры, самодеятельного художественного творчества, культурно- досуговой деятельности</a:t>
                      </a:r>
                      <a:r>
                        <a:rPr lang="ru-RU" sz="1050" dirty="0" smtClean="0"/>
                        <a:t>»</a:t>
                      </a:r>
                      <a:endParaRPr lang="ru-RU" sz="1050" dirty="0"/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9420,1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10075,1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10075,1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106,9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655,0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6611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«Развитие материально-технической базы»</a:t>
                      </a:r>
                      <a:endParaRPr lang="ru-RU" sz="1050" dirty="0"/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214,0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138,4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138,4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64,7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-75,6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44274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«Приоритетный региональный проект </a:t>
                      </a:r>
                      <a:r>
                        <a:rPr lang="ru-RU" sz="1050" baseline="0" dirty="0" smtClean="0"/>
                        <a:t> «</a:t>
                      </a:r>
                      <a:r>
                        <a:rPr lang="ru-RU" sz="1050" dirty="0" smtClean="0"/>
                        <a:t>Приведение в нормативное состояние объектов общественной инфраструктуры муниципального значения «Капитальный ремонт здания МБУК «Дом культуры» «Выполнение предписаний надзорных органов»</a:t>
                      </a:r>
                      <a:endParaRPr lang="ru-RU" sz="1050" dirty="0"/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270,0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-270,0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5965">
                <a:tc>
                  <a:txBody>
                    <a:bodyPr/>
                    <a:lstStyle/>
                    <a:p>
                      <a:pPr marL="0" marR="0" indent="0" algn="l" defTabSz="9668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«Организация деятельности клубных формирований и формирований самодеятельного народного творчества»</a:t>
                      </a: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668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8936,1</a:t>
                      </a: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9935,8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9935,8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111,2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999,7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9995"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Подпрограмма</a:t>
                      </a:r>
                      <a:r>
                        <a:rPr lang="ru-RU" sz="1050" b="1" baseline="0" dirty="0" smtClean="0"/>
                        <a:t> 2</a:t>
                      </a:r>
                      <a:r>
                        <a:rPr lang="ru-RU" sz="1050" b="1" dirty="0" smtClean="0"/>
                        <a:t>:</a:t>
                      </a:r>
                      <a:r>
                        <a:rPr lang="ru-RU" sz="1050" dirty="0" smtClean="0"/>
                        <a:t> «Развитие музейного дела</a:t>
                      </a:r>
                      <a:r>
                        <a:rPr lang="ru-RU" sz="1050" baseline="0" dirty="0" smtClean="0"/>
                        <a:t>»</a:t>
                      </a:r>
                      <a:endParaRPr lang="ru-RU" sz="1050" dirty="0"/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3061,4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3410,9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3410,9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111,4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349,5</a:t>
                      </a:r>
                      <a:endParaRPr lang="ru-RU" sz="12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27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 smtClean="0"/>
                        <a:t>«Развитие материально-технической базы»</a:t>
                      </a:r>
                      <a:endParaRPr lang="ru-RU" sz="1050" dirty="0" smtClean="0"/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151,6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195,0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195,0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128,6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43,4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16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mtClean="0"/>
                        <a:t>«Создание экспозиций (выставок) музеев, организация выездных выставок»</a:t>
                      </a:r>
                      <a:endParaRPr lang="ru-RU" sz="1050" dirty="0" smtClean="0"/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668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2895,9</a:t>
                      </a: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3213,4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3213,4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111,0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317,5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«Реализация программы «Доступная среда»</a:t>
                      </a: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13,9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2,5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2,5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18,0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-11,4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/>
                        <a:t>Подпрограмма 3:</a:t>
                      </a:r>
                      <a:r>
                        <a:rPr lang="ru-RU" sz="1050" baseline="0" dirty="0" smtClean="0"/>
                        <a:t> «</a:t>
                      </a:r>
                      <a:r>
                        <a:rPr lang="ru-RU" sz="1050" dirty="0" smtClean="0"/>
                        <a:t>Поддержка инициатив граждан по совершенствованию культуры проживания и взаимодействия органов местного самоуправления с организациями и населением»</a:t>
                      </a: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42,2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44,1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44,1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104,5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1,9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«Взаимодействие органов местного самоуправления с организациями, предприятиями и общественностью»</a:t>
                      </a: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16,1</a:t>
                      </a: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30,0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30,0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186,3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13,9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«Организация населения на  участие в конкурсных мероприятиях по благоустройству территории»</a:t>
                      </a: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26,1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14,1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14,1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54,0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-12,0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8925" y="95250"/>
            <a:ext cx="9220200" cy="323850"/>
          </a:xfrm>
        </p:spPr>
        <p:txBody>
          <a:bodyPr rtlCol="0">
            <a:noAutofit/>
          </a:bodyPr>
          <a:lstStyle/>
          <a:p>
            <a:pPr defTabSz="966077" eaLnBrk="1" fontAlgn="auto" hangingPunct="1">
              <a:spcAft>
                <a:spcPts val="0"/>
              </a:spcAft>
              <a:defRPr/>
            </a:pPr>
            <a:r>
              <a:rPr lang="ru-RU" sz="1800" b="1" i="1" dirty="0" smtClean="0">
                <a:solidFill>
                  <a:srgbClr val="660066"/>
                </a:solidFill>
                <a:latin typeface="Georgia" pitchFamily="18" charset="0"/>
              </a:rPr>
              <a:t>Анализ исполнения налоговых и неналоговых доходов за 2017 год                  </a:t>
            </a:r>
            <a:endParaRPr lang="ru-RU" sz="1800" b="1" i="1" dirty="0" smtClean="0">
              <a:solidFill>
                <a:srgbClr val="66006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98149" name="Group 869"/>
          <p:cNvGraphicFramePr>
            <a:graphicFrameLocks noGrp="1"/>
          </p:cNvGraphicFramePr>
          <p:nvPr>
            <p:ph idx="1"/>
          </p:nvPr>
        </p:nvGraphicFramePr>
        <p:xfrm>
          <a:off x="152398" y="569387"/>
          <a:ext cx="9432927" cy="6551503"/>
        </p:xfrm>
        <a:graphic>
          <a:graphicData uri="http://schemas.openxmlformats.org/drawingml/2006/table">
            <a:tbl>
              <a:tblPr/>
              <a:tblGrid>
                <a:gridCol w="2971800"/>
                <a:gridCol w="762000"/>
                <a:gridCol w="669927"/>
                <a:gridCol w="777873"/>
                <a:gridCol w="717830"/>
                <a:gridCol w="739354"/>
                <a:gridCol w="665419"/>
                <a:gridCol w="665419"/>
                <a:gridCol w="665419"/>
                <a:gridCol w="797886"/>
              </a:tblGrid>
              <a:tr h="258348">
                <a:tc row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Показатели</a:t>
                      </a:r>
                    </a:p>
                  </a:txBody>
                  <a:tcPr marL="91392" marR="91392" marT="45696" marB="4569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2016 год</a:t>
                      </a:r>
                    </a:p>
                  </a:txBody>
                  <a:tcPr marL="89952" marR="89952" marT="46774" marB="467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2017 год</a:t>
                      </a:r>
                    </a:p>
                  </a:txBody>
                  <a:tcPr marL="89952" marR="89952" marT="46774" marB="467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Динамика к 2016 г.</a:t>
                      </a:r>
                    </a:p>
                  </a:txBody>
                  <a:tcPr marL="89952" marR="89952" marT="46774" marB="467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6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Исполн</a:t>
                      </a: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., тыс.руб.</a:t>
                      </a:r>
                    </a:p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9952" marR="89952" marT="46774" marB="467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Уд. вес по </a:t>
                      </a:r>
                      <a:r>
                        <a:rPr kumimoji="0" lang="ru-RU" sz="1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исполн</a:t>
                      </a: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.</a:t>
                      </a: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9952" marR="89952" marT="46774" marB="467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Утвержд</a:t>
                      </a: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., с учетом изменений, тыс.руб.</a:t>
                      </a:r>
                    </a:p>
                  </a:txBody>
                  <a:tcPr marL="89952" marR="89952" marT="46774" marB="467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Исполн</a:t>
                      </a: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., тыс.руб.</a:t>
                      </a:r>
                    </a:p>
                  </a:txBody>
                  <a:tcPr marL="89952" marR="89952" marT="46774" marB="467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Процент </a:t>
                      </a:r>
                      <a:r>
                        <a:rPr kumimoji="0" lang="ru-RU" sz="1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исполн</a:t>
                      </a: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L="89952" marR="89952" marT="46774" marB="467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Отклон</a:t>
                      </a:r>
                      <a:endParaRPr kumimoji="0" lang="ru-RU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+ /-, </a:t>
                      </a:r>
                      <a:r>
                        <a:rPr kumimoji="0" lang="ru-RU" sz="1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тыс.руб</a:t>
                      </a:r>
                      <a:endParaRPr kumimoji="0" lang="ru-RU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9952" marR="89952" marT="46774" marB="467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Уд. вес по </a:t>
                      </a:r>
                      <a:r>
                        <a:rPr kumimoji="0" lang="ru-RU" sz="1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исполн</a:t>
                      </a: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L="89952" marR="89952" marT="46774" marB="467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в % </a:t>
                      </a:r>
                    </a:p>
                  </a:txBody>
                  <a:tcPr marL="89952" marR="89952" marT="46774" marB="467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в сумме , тыс.руб.               </a:t>
                      </a:r>
                    </a:p>
                  </a:txBody>
                  <a:tcPr marL="89952" marR="89952" marT="46774" marB="467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289613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53592,0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89952" marR="89952" marT="46774" marB="467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56847,4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57563,6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716,2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3971,6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4296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20608,1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38,5</a:t>
                      </a:r>
                    </a:p>
                  </a:txBody>
                  <a:tcPr marL="89952" marR="89952" marT="46774" marB="467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22450,9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22699,9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249,0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2091,8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8564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4018,7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89952" marR="89952" marT="46774" marB="467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3105,0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3092,2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-12,8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-926,5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5941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89952" marR="89952" marT="46774" marB="467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5941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4615,1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</a:p>
                  </a:txBody>
                  <a:tcPr marL="89952" marR="89952" marT="46774" marB="467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4850,0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4857,9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242,8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5941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Транспортный налог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8220,8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15,3</a:t>
                      </a:r>
                    </a:p>
                  </a:txBody>
                  <a:tcPr marL="89952" marR="89952" marT="46774" marB="467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8428,0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8431,1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6532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9658,3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18,0</a:t>
                      </a:r>
                    </a:p>
                  </a:txBody>
                  <a:tcPr marL="89952" marR="89952" marT="46774" marB="467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9544,8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9807,1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262,3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2777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аренды земли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2687,8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89952" marR="89952" marT="46774" marB="467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-477,8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4296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аренды имущества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1867,8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89952" marR="89952" marT="46774" marB="467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1495,0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1495,3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-372,5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4423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платы за найм жилья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641,4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89952" marR="89952" marT="46774" marB="467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556,0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556,3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-85,1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20528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Перечисление части прибыли, остающейся после уплаты налогов и иных обязательных платежей МУП, созданных поселениями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89952" marR="89952" marT="46774" marB="467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391,0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391,8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4 раза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299,4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3154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доходы от компенсации затрат бюджета поселения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89952" marR="89952" marT="46774" marB="467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7713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реализации имущества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234,6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89952" marR="89952" marT="46774" marB="467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2157,1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2157,1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9 раз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1922,5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5941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земельных участков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845,3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</a:p>
                  </a:txBody>
                  <a:tcPr marL="89952" marR="89952" marT="46774" marB="467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816,4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784,0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-32,4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-61,3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6532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89952" marR="89952" marT="46774" marB="467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586,2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586,7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7 раз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511,1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4423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 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89952" marR="89952" marT="46774" marB="467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419,0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470,6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470,6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552" y="225005"/>
            <a:ext cx="9114298" cy="1275168"/>
          </a:xfrm>
        </p:spPr>
        <p:txBody>
          <a:bodyPr>
            <a:normAutofit fontScale="90000"/>
          </a:bodyPr>
          <a:lstStyle/>
          <a:p>
            <a:pPr lvl="0"/>
            <a:r>
              <a:rPr lang="ru-RU" sz="2500" b="1" i="1" dirty="0" smtClean="0">
                <a:solidFill>
                  <a:srgbClr val="660066"/>
                </a:solidFill>
                <a:latin typeface="Georgia" pitchFamily="18" charset="0"/>
              </a:rPr>
              <a:t>Муниципальная программа «Развитие физической культуры и спорта в </a:t>
            </a:r>
            <a:r>
              <a:rPr lang="ru-RU" sz="2500" b="1" i="1" dirty="0" err="1" smtClean="0">
                <a:solidFill>
                  <a:srgbClr val="660066"/>
                </a:solidFill>
                <a:latin typeface="Georgia" pitchFamily="18" charset="0"/>
              </a:rPr>
              <a:t>Нытвенском</a:t>
            </a:r>
            <a:r>
              <a:rPr lang="ru-RU" sz="2500" b="1" i="1" dirty="0" smtClean="0">
                <a:solidFill>
                  <a:srgbClr val="660066"/>
                </a:solidFill>
                <a:latin typeface="Georgia" pitchFamily="18" charset="0"/>
              </a:rPr>
              <a:t> городском поселении», тыс. рублей </a:t>
            </a:r>
            <a:r>
              <a:rPr lang="ru-RU" sz="2500" b="1" i="1" dirty="0" smtClean="0">
                <a:solidFill>
                  <a:srgbClr val="000066"/>
                </a:solidFill>
                <a:latin typeface="Georgia" pitchFamily="18" charset="0"/>
              </a:rPr>
              <a:t/>
            </a:r>
            <a:br>
              <a:rPr lang="ru-RU" sz="2500" b="1" i="1" dirty="0" smtClean="0">
                <a:solidFill>
                  <a:srgbClr val="000066"/>
                </a:solidFill>
                <a:latin typeface="Georgia" pitchFamily="18" charset="0"/>
              </a:rPr>
            </a:b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291159" y="1500173"/>
          <a:ext cx="7139533" cy="2721903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504554"/>
                <a:gridCol w="1504554"/>
                <a:gridCol w="1429326"/>
                <a:gridCol w="1424784"/>
                <a:gridCol w="1276315"/>
              </a:tblGrid>
              <a:tr h="47721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900" b="1" i="1" u="none" strike="noStrike" dirty="0">
                          <a:latin typeface="Georgia" pitchFamily="18" charset="0"/>
                        </a:rPr>
                        <a:t>Факт </a:t>
                      </a:r>
                      <a:endParaRPr lang="ru-RU" sz="1900" b="1" i="1" u="none" strike="noStrike" dirty="0" smtClean="0">
                        <a:latin typeface="Georgia" pitchFamily="18" charset="0"/>
                      </a:endParaRPr>
                    </a:p>
                    <a:p>
                      <a:pPr algn="ctr" rtl="0" fontAlgn="ctr"/>
                      <a:r>
                        <a:rPr lang="ru-RU" sz="1900" b="1" i="1" u="none" strike="noStrike" dirty="0" smtClean="0">
                          <a:latin typeface="Georgia" pitchFamily="18" charset="0"/>
                        </a:rPr>
                        <a:t>2016</a:t>
                      </a:r>
                      <a:r>
                        <a:rPr lang="ru-RU" sz="1900" b="1" i="1" u="none" strike="noStrike" baseline="0" dirty="0" smtClean="0">
                          <a:latin typeface="Georgia" pitchFamily="18" charset="0"/>
                        </a:rPr>
                        <a:t> год</a:t>
                      </a:r>
                      <a:r>
                        <a:rPr lang="ru-RU" sz="1900" b="1" i="1" u="none" strike="noStrike" dirty="0" smtClean="0">
                          <a:latin typeface="Georgia" pitchFamily="18" charset="0"/>
                        </a:rPr>
                        <a:t> </a:t>
                      </a:r>
                      <a:endParaRPr lang="ru-RU" sz="1900" b="1" i="1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900" b="1" i="1" u="none" strike="noStrike" dirty="0" smtClean="0">
                          <a:latin typeface="Georgia" pitchFamily="18" charset="0"/>
                        </a:rPr>
                        <a:t>2017</a:t>
                      </a:r>
                      <a:r>
                        <a:rPr lang="ru-RU" sz="1900" b="1" i="1" u="none" strike="noStrike" baseline="0" dirty="0" smtClean="0">
                          <a:latin typeface="Georgia" pitchFamily="18" charset="0"/>
                        </a:rPr>
                        <a:t> год</a:t>
                      </a:r>
                      <a:endParaRPr lang="ru-RU" sz="1900" b="1" i="1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1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%</a:t>
                      </a:r>
                      <a:r>
                        <a:rPr lang="ru-RU" sz="1500" b="1" i="1" u="none" strike="noStrike" baseline="0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 исполнения к 2016 г.</a:t>
                      </a:r>
                      <a:endParaRPr lang="ru-RU" sz="1500" b="1" i="1" u="none" strike="noStrike" dirty="0" smtClean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544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1" u="none" strike="noStrike" dirty="0">
                          <a:latin typeface="Georgia" pitchFamily="18" charset="0"/>
                        </a:rPr>
                        <a:t>План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1" u="none" strike="noStrike" dirty="0">
                          <a:latin typeface="Georgia" pitchFamily="18" charset="0"/>
                        </a:rPr>
                        <a:t>Факт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1" u="none" strike="noStrike" dirty="0">
                          <a:latin typeface="Georgia" pitchFamily="18" charset="0"/>
                        </a:rPr>
                        <a:t>% исполнения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600" b="1" i="1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</a:tr>
              <a:tr h="12902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5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6 491,6</a:t>
                      </a:r>
                      <a:endParaRPr lang="ru-RU" sz="25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7586,2</a:t>
                      </a:r>
                      <a:endParaRPr lang="ru-RU" sz="2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7586,2</a:t>
                      </a:r>
                      <a:endParaRPr lang="ru-RU" sz="2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  <a:endParaRPr lang="ru-RU" sz="2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127" marR="10127" marT="10001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116,9</a:t>
                      </a:r>
                      <a:endParaRPr lang="ru-RU" sz="2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127" marR="10127" marT="1000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Рисунок 8" descr="385651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4495" y="4432143"/>
            <a:ext cx="5052861" cy="2495077"/>
          </a:xfrm>
          <a:prstGeom prst="rect">
            <a:avLst/>
          </a:prstGeom>
        </p:spPr>
      </p:pic>
      <p:pic>
        <p:nvPicPr>
          <p:cNvPr id="13" name="Рисунок 12" descr="7482408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99824" y="5641877"/>
            <a:ext cx="1456558" cy="982909"/>
          </a:xfrm>
          <a:prstGeom prst="rect">
            <a:avLst/>
          </a:prstGeom>
        </p:spPr>
      </p:pic>
      <p:pic>
        <p:nvPicPr>
          <p:cNvPr id="15" name="Рисунок 14" descr="information_items_255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3649" y="4658967"/>
            <a:ext cx="1744932" cy="1143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288925" y="247650"/>
            <a:ext cx="9074150" cy="800100"/>
          </a:xfrm>
        </p:spPr>
        <p:txBody>
          <a:bodyPr/>
          <a:lstStyle/>
          <a:p>
            <a:r>
              <a:rPr lang="ru-RU" sz="1900" b="1" i="1" dirty="0" smtClean="0">
                <a:solidFill>
                  <a:srgbClr val="660066"/>
                </a:solidFill>
                <a:latin typeface="Georgia" pitchFamily="18" charset="0"/>
              </a:rPr>
              <a:t>Муниципальная программа </a:t>
            </a:r>
            <a:r>
              <a:rPr lang="ru-RU" sz="1900" b="1" i="1" dirty="0" err="1" smtClean="0">
                <a:solidFill>
                  <a:srgbClr val="660066"/>
                </a:solidFill>
                <a:latin typeface="Georgia" pitchFamily="18" charset="0"/>
              </a:rPr>
              <a:t>Нытвенского</a:t>
            </a:r>
            <a:r>
              <a:rPr lang="ru-RU" sz="1900" b="1" i="1" dirty="0" smtClean="0">
                <a:solidFill>
                  <a:srgbClr val="660066"/>
                </a:solidFill>
                <a:latin typeface="Georgia" pitchFamily="18" charset="0"/>
              </a:rPr>
              <a:t> городского поселения </a:t>
            </a:r>
            <a:br>
              <a:rPr lang="ru-RU" sz="1900" b="1" i="1" dirty="0" smtClean="0">
                <a:solidFill>
                  <a:srgbClr val="660066"/>
                </a:solidFill>
                <a:latin typeface="Georgia" pitchFamily="18" charset="0"/>
              </a:rPr>
            </a:br>
            <a:r>
              <a:rPr lang="ru-RU" sz="2000" b="1" i="1" dirty="0" smtClean="0">
                <a:solidFill>
                  <a:srgbClr val="660066"/>
                </a:solidFill>
                <a:latin typeface="Georgia" pitchFamily="18" charset="0"/>
              </a:rPr>
              <a:t>«Развитие физической культуры и спорта в </a:t>
            </a:r>
            <a:r>
              <a:rPr lang="ru-RU" sz="2000" b="1" i="1" dirty="0" err="1" smtClean="0">
                <a:solidFill>
                  <a:srgbClr val="660066"/>
                </a:solidFill>
                <a:latin typeface="Georgia" pitchFamily="18" charset="0"/>
              </a:rPr>
              <a:t>Нытвенском</a:t>
            </a:r>
            <a:r>
              <a:rPr lang="ru-RU" sz="2000" b="1" i="1" dirty="0" smtClean="0">
                <a:solidFill>
                  <a:srgbClr val="660066"/>
                </a:solidFill>
                <a:latin typeface="Georgia" pitchFamily="18" charset="0"/>
              </a:rPr>
              <a:t> городском поселении»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212725" y="1223948"/>
          <a:ext cx="9372598" cy="527210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628103"/>
                <a:gridCol w="982611"/>
                <a:gridCol w="982611"/>
                <a:gridCol w="831440"/>
                <a:gridCol w="814235"/>
                <a:gridCol w="685800"/>
                <a:gridCol w="685800"/>
                <a:gridCol w="761998"/>
              </a:tblGrid>
              <a:tr h="319809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Наименование программы, подпрограммы, основного мероприятия</a:t>
                      </a:r>
                      <a:endParaRPr lang="ru-RU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i="1" dirty="0" err="1" smtClean="0"/>
                        <a:t>Испол</a:t>
                      </a:r>
                      <a:r>
                        <a:rPr lang="ru-RU" sz="1200" b="1" i="1" dirty="0" smtClean="0"/>
                        <a:t>. за 2016 год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Расходы</a:t>
                      </a:r>
                      <a:r>
                        <a:rPr lang="ru-RU" sz="1200" b="1" i="1" baseline="0" dirty="0" smtClean="0"/>
                        <a:t> бюджета, 2017 год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/>
                        <a:t>Динамика к 2016 г.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636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97219" marR="97219" marT="48006" marB="48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err="1" smtClean="0"/>
                        <a:t>Утвержд</a:t>
                      </a:r>
                      <a:r>
                        <a:rPr lang="ru-RU" sz="1100" b="1" i="1" dirty="0" smtClean="0"/>
                        <a:t>.</a:t>
                      </a:r>
                      <a:endParaRPr lang="ru-RU" sz="1100" b="1" i="1" dirty="0">
                        <a:latin typeface="+mj-lt"/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err="1" smtClean="0"/>
                        <a:t>Испол</a:t>
                      </a:r>
                      <a:r>
                        <a:rPr lang="ru-RU" sz="1100" b="1" i="1" dirty="0" smtClean="0"/>
                        <a:t>.</a:t>
                      </a:r>
                      <a:endParaRPr lang="ru-RU" sz="1100" b="1" i="1" dirty="0">
                        <a:latin typeface="+mj-lt"/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/>
                        <a:t>% </a:t>
                      </a:r>
                      <a:r>
                        <a:rPr lang="ru-RU" sz="1100" b="1" i="1" dirty="0" err="1" smtClean="0"/>
                        <a:t>испол</a:t>
                      </a:r>
                      <a:r>
                        <a:rPr lang="ru-RU" sz="1100" b="1" i="1" dirty="0" smtClean="0"/>
                        <a:t>.</a:t>
                      </a:r>
                      <a:endParaRPr lang="ru-RU" sz="1100" b="1" i="1" dirty="0">
                        <a:latin typeface="+mj-lt"/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err="1" smtClean="0"/>
                        <a:t>Откл</a:t>
                      </a:r>
                      <a:r>
                        <a:rPr lang="ru-RU" sz="1100" b="1" i="1" dirty="0" smtClean="0"/>
                        <a:t>.</a:t>
                      </a:r>
                      <a:endParaRPr lang="ru-RU" sz="1100" b="1" i="1" dirty="0">
                        <a:latin typeface="+mj-lt"/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/>
                        <a:t>В %</a:t>
                      </a:r>
                      <a:endParaRPr lang="ru-RU" sz="1000" b="1" i="1" u="none" strike="noStrike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err="1" smtClean="0"/>
                        <a:t>Откл</a:t>
                      </a:r>
                      <a:r>
                        <a:rPr lang="ru-RU" sz="1000" b="1" i="1" u="none" strike="noStrike" dirty="0" smtClean="0"/>
                        <a:t>.</a:t>
                      </a:r>
                    </a:p>
                    <a:p>
                      <a:pPr algn="ctr" fontAlgn="ctr"/>
                      <a:r>
                        <a:rPr lang="ru-RU" sz="1000" b="1" i="1" u="none" strike="noStrike" dirty="0" smtClean="0"/>
                        <a:t> </a:t>
                      </a:r>
                      <a:endParaRPr lang="ru-RU" sz="1000" b="1" i="1" u="none" strike="noStrike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</a:tr>
              <a:tr h="735704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Муниципальная программа «Развитие</a:t>
                      </a:r>
                      <a:r>
                        <a:rPr lang="ru-RU" sz="1500" b="1" baseline="0" dirty="0" smtClean="0"/>
                        <a:t> физической культуры и спорта в Нытвенском городском поселении»</a:t>
                      </a:r>
                      <a:r>
                        <a:rPr lang="ru-RU" sz="1500" b="1" dirty="0" smtClean="0"/>
                        <a:t> 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6491,6</a:t>
                      </a:r>
                      <a:endParaRPr lang="ru-RU" sz="14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7586,2</a:t>
                      </a:r>
                      <a:endParaRPr lang="ru-RU" sz="14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7586,2</a:t>
                      </a:r>
                      <a:endParaRPr lang="ru-RU" sz="14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100,0</a:t>
                      </a:r>
                      <a:endParaRPr lang="ru-RU" sz="14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116,9</a:t>
                      </a:r>
                      <a:endParaRPr lang="ru-RU" sz="14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1094,6</a:t>
                      </a:r>
                      <a:endParaRPr lang="ru-RU" sz="14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20586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Подпрограмма 1:</a:t>
                      </a:r>
                      <a:r>
                        <a:rPr lang="ru-RU" sz="1500" dirty="0" smtClean="0"/>
                        <a:t> «Развитие</a:t>
                      </a:r>
                      <a:r>
                        <a:rPr lang="ru-RU" sz="1500" baseline="0" dirty="0" smtClean="0"/>
                        <a:t> физической культуры и спорта</a:t>
                      </a:r>
                      <a:r>
                        <a:rPr lang="ru-RU" sz="1500" dirty="0" smtClean="0"/>
                        <a:t>»</a:t>
                      </a:r>
                      <a:endParaRPr lang="ru-RU" sz="1500" dirty="0"/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6491,6</a:t>
                      </a:r>
                      <a:endParaRPr lang="ru-RU" sz="14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668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7336,5</a:t>
                      </a: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7336,5</a:t>
                      </a:r>
                      <a:endParaRPr lang="ru-RU" sz="14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100,0</a:t>
                      </a:r>
                      <a:endParaRPr lang="ru-RU" sz="14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113,0</a:t>
                      </a:r>
                      <a:endParaRPr lang="ru-RU" sz="14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844,9</a:t>
                      </a:r>
                      <a:endParaRPr lang="ru-RU" sz="14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286757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«Пропаганда физической культуры, спорта и здорового образа  жизни, проведение занятий физкультурно-спортивной направленности по месту проживания граждан»</a:t>
                      </a:r>
                      <a:r>
                        <a:rPr lang="ru-RU" sz="1500" baseline="0" dirty="0" smtClean="0"/>
                        <a:t> </a:t>
                      </a:r>
                      <a:endParaRPr lang="ru-RU" sz="1500" dirty="0"/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6491,6</a:t>
                      </a:r>
                      <a:endParaRPr lang="ru-RU" sz="14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7336,5</a:t>
                      </a:r>
                      <a:endParaRPr lang="ru-RU" sz="14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7336,5</a:t>
                      </a:r>
                      <a:endParaRPr lang="ru-RU" sz="14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100,0</a:t>
                      </a: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113,0</a:t>
                      </a: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844,9</a:t>
                      </a: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20586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Подпрограмма 2:</a:t>
                      </a:r>
                      <a:r>
                        <a:rPr lang="ru-RU" sz="1500" b="1" baseline="0" dirty="0" smtClean="0"/>
                        <a:t> </a:t>
                      </a:r>
                      <a:r>
                        <a:rPr lang="ru-RU" sz="1500" dirty="0" smtClean="0"/>
                        <a:t>«Развитие материально-технической базы центра»</a:t>
                      </a:r>
                      <a:endParaRPr lang="ru-RU" sz="1500" dirty="0"/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249,7</a:t>
                      </a:r>
                      <a:endParaRPr lang="ru-RU" sz="14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249,7</a:t>
                      </a:r>
                      <a:endParaRPr lang="ru-RU" sz="14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100,0</a:t>
                      </a: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249,7</a:t>
                      </a: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6845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«Приведение в нормативное состояние материально-технической базы центра»</a:t>
                      </a:r>
                      <a:endParaRPr lang="ru-RU" sz="1500" dirty="0"/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199,7</a:t>
                      </a:r>
                      <a:endParaRPr lang="ru-RU" sz="14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199,7</a:t>
                      </a:r>
                      <a:endParaRPr lang="ru-RU" sz="14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100,0</a:t>
                      </a: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199,7</a:t>
                      </a: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6845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«Реализация программы «Доступная среда»</a:t>
                      </a:r>
                      <a:endParaRPr lang="ru-RU" sz="1500" dirty="0"/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50,0</a:t>
                      </a:r>
                      <a:endParaRPr lang="ru-RU" sz="14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50,0</a:t>
                      </a:r>
                      <a:endParaRPr lang="ru-RU" sz="14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100,0</a:t>
                      </a: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50,0</a:t>
                      </a: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552" y="225005"/>
            <a:ext cx="9114298" cy="1275168"/>
          </a:xfrm>
        </p:spPr>
        <p:txBody>
          <a:bodyPr>
            <a:normAutofit fontScale="90000"/>
          </a:bodyPr>
          <a:lstStyle/>
          <a:p>
            <a:pPr lvl="0"/>
            <a:r>
              <a:rPr lang="ru-RU" sz="2500" b="1" i="1" dirty="0" smtClean="0">
                <a:solidFill>
                  <a:srgbClr val="660066"/>
                </a:solidFill>
                <a:latin typeface="Georgia" pitchFamily="18" charset="0"/>
              </a:rPr>
              <a:t>Муниципальная программа «</a:t>
            </a:r>
            <a:r>
              <a:rPr lang="ru-RU" sz="2800" b="1" i="1" dirty="0" smtClean="0">
                <a:solidFill>
                  <a:srgbClr val="660066"/>
                </a:solidFill>
                <a:latin typeface="Georgia" pitchFamily="18" charset="0"/>
              </a:rPr>
              <a:t>Формирование современной городской среды в </a:t>
            </a:r>
            <a:r>
              <a:rPr lang="ru-RU" sz="2800" b="1" i="1" dirty="0" err="1" smtClean="0">
                <a:solidFill>
                  <a:srgbClr val="660066"/>
                </a:solidFill>
                <a:latin typeface="Georgia" pitchFamily="18" charset="0"/>
              </a:rPr>
              <a:t>Нытвенском</a:t>
            </a:r>
            <a:r>
              <a:rPr lang="ru-RU" sz="2800" b="1" i="1" dirty="0" smtClean="0">
                <a:solidFill>
                  <a:srgbClr val="660066"/>
                </a:solidFill>
                <a:latin typeface="Georgia" pitchFamily="18" charset="0"/>
              </a:rPr>
              <a:t> городском поселении</a:t>
            </a:r>
            <a:r>
              <a:rPr lang="ru-RU" sz="2500" b="1" i="1" dirty="0" smtClean="0">
                <a:solidFill>
                  <a:srgbClr val="660066"/>
                </a:solidFill>
                <a:latin typeface="Georgia" pitchFamily="18" charset="0"/>
              </a:rPr>
              <a:t>», тыс. рублей </a:t>
            </a:r>
            <a:r>
              <a:rPr lang="ru-RU" sz="2500" b="1" i="1" dirty="0" smtClean="0">
                <a:solidFill>
                  <a:srgbClr val="000066"/>
                </a:solidFill>
                <a:latin typeface="Georgia" pitchFamily="18" charset="0"/>
              </a:rPr>
              <a:t/>
            </a:r>
            <a:br>
              <a:rPr lang="ru-RU" sz="2500" b="1" i="1" dirty="0" smtClean="0">
                <a:solidFill>
                  <a:srgbClr val="000066"/>
                </a:solidFill>
                <a:latin typeface="Georgia" pitchFamily="18" charset="0"/>
              </a:rPr>
            </a:b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291159" y="1500173"/>
          <a:ext cx="7139533" cy="2721903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504554"/>
                <a:gridCol w="1504554"/>
                <a:gridCol w="1429326"/>
                <a:gridCol w="1424784"/>
                <a:gridCol w="1276315"/>
              </a:tblGrid>
              <a:tr h="47721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900" b="1" i="1" u="none" strike="noStrike" dirty="0">
                          <a:latin typeface="Georgia" pitchFamily="18" charset="0"/>
                        </a:rPr>
                        <a:t>Факт </a:t>
                      </a:r>
                      <a:endParaRPr lang="ru-RU" sz="1900" b="1" i="1" u="none" strike="noStrike" dirty="0" smtClean="0">
                        <a:latin typeface="Georgia" pitchFamily="18" charset="0"/>
                      </a:endParaRPr>
                    </a:p>
                    <a:p>
                      <a:pPr algn="ctr" rtl="0" fontAlgn="ctr"/>
                      <a:r>
                        <a:rPr lang="ru-RU" sz="1900" b="1" i="1" u="none" strike="noStrike" dirty="0" smtClean="0">
                          <a:latin typeface="Georgia" pitchFamily="18" charset="0"/>
                        </a:rPr>
                        <a:t>2016</a:t>
                      </a:r>
                      <a:r>
                        <a:rPr lang="ru-RU" sz="1900" b="1" i="1" u="none" strike="noStrike" baseline="0" dirty="0" smtClean="0">
                          <a:latin typeface="Georgia" pitchFamily="18" charset="0"/>
                        </a:rPr>
                        <a:t> год</a:t>
                      </a:r>
                      <a:r>
                        <a:rPr lang="ru-RU" sz="1900" b="1" i="1" u="none" strike="noStrike" dirty="0" smtClean="0">
                          <a:latin typeface="Georgia" pitchFamily="18" charset="0"/>
                        </a:rPr>
                        <a:t> </a:t>
                      </a:r>
                      <a:endParaRPr lang="ru-RU" sz="1900" b="1" i="1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900" b="1" i="1" u="none" strike="noStrike" dirty="0" smtClean="0">
                          <a:latin typeface="Georgia" pitchFamily="18" charset="0"/>
                        </a:rPr>
                        <a:t>2017</a:t>
                      </a:r>
                      <a:r>
                        <a:rPr lang="ru-RU" sz="1900" b="1" i="1" u="none" strike="noStrike" baseline="0" dirty="0" smtClean="0">
                          <a:latin typeface="Georgia" pitchFamily="18" charset="0"/>
                        </a:rPr>
                        <a:t> год</a:t>
                      </a:r>
                      <a:endParaRPr lang="ru-RU" sz="1900" b="1" i="1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1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%</a:t>
                      </a:r>
                      <a:r>
                        <a:rPr lang="ru-RU" sz="1500" b="1" i="1" u="none" strike="noStrike" baseline="0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 исполнения к 2016 г.</a:t>
                      </a:r>
                      <a:endParaRPr lang="ru-RU" sz="1500" b="1" i="1" u="none" strike="noStrike" dirty="0" smtClean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544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1" u="none" strike="noStrike" dirty="0">
                          <a:latin typeface="Georgia" pitchFamily="18" charset="0"/>
                        </a:rPr>
                        <a:t>План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1" u="none" strike="noStrike" dirty="0">
                          <a:latin typeface="Georgia" pitchFamily="18" charset="0"/>
                        </a:rPr>
                        <a:t>Факт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1" u="none" strike="noStrike" dirty="0">
                          <a:latin typeface="Georgia" pitchFamily="18" charset="0"/>
                        </a:rPr>
                        <a:t>% исполнения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10127" marR="10127" marT="10001" marB="0" anchor="ctr"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600" b="1" i="1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</a:tr>
              <a:tr h="12902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5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0,0</a:t>
                      </a:r>
                      <a:endParaRPr lang="ru-RU" sz="25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9978,5</a:t>
                      </a:r>
                      <a:endParaRPr lang="ru-RU" sz="2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9437,7</a:t>
                      </a:r>
                      <a:endParaRPr lang="ru-RU" sz="2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127" marR="10127" marT="1000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94,6</a:t>
                      </a:r>
                      <a:endParaRPr lang="ru-RU" sz="2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127" marR="10127" marT="10001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  <a:endParaRPr lang="ru-RU" sz="2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127" marR="10127" marT="1000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Рисунок 9" descr="9_597eed8be06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925" y="4514850"/>
            <a:ext cx="3228975" cy="2069856"/>
          </a:xfrm>
          <a:prstGeom prst="rect">
            <a:avLst/>
          </a:prstGeom>
        </p:spPr>
      </p:pic>
      <p:pic>
        <p:nvPicPr>
          <p:cNvPr id="16" name="Рисунок 15" descr="c0fdd1c333fab6c26c161331f13b5cf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5" y="4438650"/>
            <a:ext cx="3429000" cy="2743710"/>
          </a:xfrm>
          <a:prstGeom prst="rect">
            <a:avLst/>
          </a:prstGeom>
        </p:spPr>
      </p:pic>
      <p:pic>
        <p:nvPicPr>
          <p:cNvPr id="17" name="Рисунок 16" descr="4f416855_ecd0fbce5a9954d577a82a3f_thumb_680-420_6a314ba24a74bb59-87b8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7725" y="4667250"/>
            <a:ext cx="3577771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288925" y="247650"/>
            <a:ext cx="9074150" cy="800100"/>
          </a:xfrm>
        </p:spPr>
        <p:txBody>
          <a:bodyPr/>
          <a:lstStyle/>
          <a:p>
            <a:r>
              <a:rPr lang="ru-RU" sz="1900" b="1" i="1" dirty="0" smtClean="0">
                <a:solidFill>
                  <a:srgbClr val="660066"/>
                </a:solidFill>
                <a:latin typeface="Georgia" pitchFamily="18" charset="0"/>
              </a:rPr>
              <a:t>Муниципальная программа </a:t>
            </a:r>
            <a:r>
              <a:rPr lang="ru-RU" sz="1900" b="1" i="1" dirty="0" err="1" smtClean="0">
                <a:solidFill>
                  <a:srgbClr val="660066"/>
                </a:solidFill>
                <a:latin typeface="Georgia" pitchFamily="18" charset="0"/>
              </a:rPr>
              <a:t>Нытвенского</a:t>
            </a:r>
            <a:r>
              <a:rPr lang="ru-RU" sz="1900" b="1" i="1" dirty="0" smtClean="0">
                <a:solidFill>
                  <a:srgbClr val="660066"/>
                </a:solidFill>
                <a:latin typeface="Georgia" pitchFamily="18" charset="0"/>
              </a:rPr>
              <a:t> городского поселения </a:t>
            </a:r>
            <a:br>
              <a:rPr lang="ru-RU" sz="1900" b="1" i="1" dirty="0" smtClean="0">
                <a:solidFill>
                  <a:srgbClr val="660066"/>
                </a:solidFill>
                <a:latin typeface="Georgia" pitchFamily="18" charset="0"/>
              </a:rPr>
            </a:br>
            <a:r>
              <a:rPr lang="ru-RU" sz="2000" b="1" i="1" dirty="0" smtClean="0">
                <a:solidFill>
                  <a:srgbClr val="660066"/>
                </a:solidFill>
                <a:latin typeface="Georgia" pitchFamily="18" charset="0"/>
              </a:rPr>
              <a:t>«Формирование современной городской среды в </a:t>
            </a:r>
            <a:r>
              <a:rPr lang="ru-RU" sz="2000" b="1" i="1" dirty="0" err="1" smtClean="0">
                <a:solidFill>
                  <a:srgbClr val="660066"/>
                </a:solidFill>
                <a:latin typeface="Georgia" pitchFamily="18" charset="0"/>
              </a:rPr>
              <a:t>Нытвенском</a:t>
            </a:r>
            <a:r>
              <a:rPr lang="ru-RU" sz="2000" b="1" i="1" dirty="0" smtClean="0">
                <a:solidFill>
                  <a:srgbClr val="660066"/>
                </a:solidFill>
                <a:latin typeface="Georgia" pitchFamily="18" charset="0"/>
              </a:rPr>
              <a:t> городском поселении»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212725" y="1390650"/>
          <a:ext cx="9296400" cy="404522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660530"/>
                <a:gridCol w="835270"/>
                <a:gridCol w="914400"/>
                <a:gridCol w="914400"/>
                <a:gridCol w="762000"/>
                <a:gridCol w="762000"/>
                <a:gridCol w="761451"/>
                <a:gridCol w="686349"/>
              </a:tblGrid>
              <a:tr h="326255"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b="1" i="1" dirty="0" smtClean="0"/>
                        <a:t>Наименование программы, подпрограммы, основного мероприятия</a:t>
                      </a:r>
                      <a:endParaRPr lang="ru-RU" sz="13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i="1" dirty="0" err="1" smtClean="0"/>
                        <a:t>Испол</a:t>
                      </a:r>
                      <a:r>
                        <a:rPr lang="ru-RU" sz="1200" b="1" i="1" dirty="0" smtClean="0"/>
                        <a:t>. за 2016 год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Расходы</a:t>
                      </a:r>
                      <a:r>
                        <a:rPr lang="ru-RU" sz="1200" b="1" i="1" baseline="0" dirty="0" smtClean="0"/>
                        <a:t> бюджета, 2017 год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/>
                        <a:t>Динамика к 2016 г.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4106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97219" marR="97219" marT="48006" marB="48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err="1" smtClean="0"/>
                        <a:t>Утвержд</a:t>
                      </a:r>
                      <a:r>
                        <a:rPr lang="ru-RU" sz="1100" b="1" i="1" dirty="0" smtClean="0"/>
                        <a:t>.</a:t>
                      </a:r>
                      <a:endParaRPr lang="ru-RU" sz="1100" b="1" i="1" dirty="0">
                        <a:latin typeface="+mj-lt"/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err="1" smtClean="0"/>
                        <a:t>Испол</a:t>
                      </a:r>
                      <a:r>
                        <a:rPr lang="ru-RU" sz="1100" b="1" i="1" dirty="0" smtClean="0"/>
                        <a:t>.</a:t>
                      </a:r>
                      <a:endParaRPr lang="ru-RU" sz="1100" b="1" i="1" dirty="0">
                        <a:latin typeface="+mj-lt"/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/>
                        <a:t>% </a:t>
                      </a:r>
                      <a:r>
                        <a:rPr lang="ru-RU" sz="1100" b="1" i="1" dirty="0" err="1" smtClean="0"/>
                        <a:t>испол</a:t>
                      </a:r>
                      <a:r>
                        <a:rPr lang="ru-RU" sz="1100" b="1" i="1" dirty="0" smtClean="0"/>
                        <a:t>.</a:t>
                      </a:r>
                      <a:endParaRPr lang="ru-RU" sz="1100" b="1" i="1" dirty="0">
                        <a:latin typeface="+mj-lt"/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err="1" smtClean="0"/>
                        <a:t>Откл</a:t>
                      </a:r>
                      <a:r>
                        <a:rPr lang="ru-RU" sz="1100" b="1" i="1" dirty="0" smtClean="0"/>
                        <a:t>.</a:t>
                      </a:r>
                      <a:endParaRPr lang="ru-RU" sz="1100" b="1" i="1" dirty="0">
                        <a:latin typeface="+mj-lt"/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/>
                        <a:t>В %</a:t>
                      </a:r>
                      <a:endParaRPr lang="ru-RU" sz="1000" b="1" i="1" u="none" strike="noStrike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err="1" smtClean="0"/>
                        <a:t>Откл</a:t>
                      </a:r>
                      <a:r>
                        <a:rPr lang="ru-RU" sz="1000" b="1" i="1" u="none" strike="noStrike" dirty="0" smtClean="0"/>
                        <a:t>.</a:t>
                      </a:r>
                      <a:endParaRPr lang="ru-RU" sz="1000" b="1" i="1" u="none" strike="noStrike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</a:tr>
              <a:tr h="63495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"Формирование современной городской среды в </a:t>
                      </a:r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Нытвенском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городском поселении"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9978,5</a:t>
                      </a:r>
                      <a:endParaRPr lang="ru-RU" sz="14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9437,7</a:t>
                      </a:r>
                      <a:endParaRPr lang="ru-RU" sz="14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94,6</a:t>
                      </a:r>
                      <a:endParaRPr lang="ru-RU" sz="14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-540,8</a:t>
                      </a:r>
                      <a:endParaRPr lang="ru-RU" sz="14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9758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Подпрограмма 1:</a:t>
                      </a:r>
                      <a:r>
                        <a:rPr lang="ru-RU" sz="1200" dirty="0" smtClean="0"/>
                        <a:t> «Благоустройство </a:t>
                      </a:r>
                      <a:r>
                        <a:rPr lang="ru-RU" sz="1200" dirty="0" err="1" smtClean="0"/>
                        <a:t>Нытвенского</a:t>
                      </a:r>
                      <a:r>
                        <a:rPr lang="ru-RU" sz="1200" dirty="0" smtClean="0"/>
                        <a:t> городского поселения»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668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5934,6</a:t>
                      </a: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5424,9</a:t>
                      </a:r>
                      <a:endParaRPr lang="ru-RU" sz="14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91,4</a:t>
                      </a:r>
                      <a:endParaRPr lang="ru-RU" sz="14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-509,7</a:t>
                      </a:r>
                      <a:endParaRPr lang="ru-RU" sz="14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881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«Благоустройство дворовых территорий в г. Нытва»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3963,9</a:t>
                      </a:r>
                      <a:endParaRPr lang="ru-RU" sz="14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3945,9</a:t>
                      </a:r>
                      <a:endParaRPr lang="ru-RU" sz="14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99,5</a:t>
                      </a: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-18,0</a:t>
                      </a: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4329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«Благоустройство территории общего пользования </a:t>
                      </a:r>
                      <a:r>
                        <a:rPr lang="ru-RU" sz="1200" dirty="0" err="1" smtClean="0"/>
                        <a:t>Нытвенского</a:t>
                      </a:r>
                      <a:r>
                        <a:rPr lang="ru-RU" sz="1200" dirty="0" smtClean="0"/>
                        <a:t> городского поселения»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1970,7</a:t>
                      </a:r>
                      <a:endParaRPr lang="ru-RU" sz="14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1479,0</a:t>
                      </a:r>
                      <a:endParaRPr lang="ru-RU" sz="14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75,0</a:t>
                      </a: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-491,7</a:t>
                      </a: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43297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Подпрограмма 3: </a:t>
                      </a:r>
                      <a:r>
                        <a:rPr lang="ru-RU" sz="1200" dirty="0" smtClean="0"/>
                        <a:t>«Ремонт автомобильных дорог на территории </a:t>
                      </a:r>
                      <a:r>
                        <a:rPr lang="ru-RU" sz="1200" dirty="0" err="1" smtClean="0"/>
                        <a:t>Нытвенского</a:t>
                      </a:r>
                      <a:r>
                        <a:rPr lang="ru-RU" sz="1200" dirty="0" smtClean="0"/>
                        <a:t> городского поселения»</a:t>
                      </a:r>
                      <a:endParaRPr lang="ru-RU" sz="1200" dirty="0"/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4043,9</a:t>
                      </a:r>
                      <a:endParaRPr lang="ru-RU" sz="14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4012,8</a:t>
                      </a:r>
                      <a:endParaRPr lang="ru-RU" sz="14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99,2</a:t>
                      </a: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-31,1</a:t>
                      </a: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3718">
                <a:tc>
                  <a:txBody>
                    <a:bodyPr/>
                    <a:lstStyle/>
                    <a:p>
                      <a:pPr marL="0" marR="0" indent="0" algn="l" defTabSz="9668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«Ремонт автомобильных дорог» </a:t>
                      </a: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4043,9</a:t>
                      </a:r>
                      <a:endParaRPr lang="ru-RU" sz="14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4012,8</a:t>
                      </a:r>
                      <a:endParaRPr lang="ru-RU" sz="14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99,2</a:t>
                      </a: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-31,1</a:t>
                      </a: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3718">
                <a:tc>
                  <a:txBody>
                    <a:bodyPr/>
                    <a:lstStyle/>
                    <a:p>
                      <a:pPr marL="0" marR="0" indent="0" algn="l" defTabSz="9668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Ремонт автомобильных дорог по адресу: г. Нытва, ул. Чапаева, ул. Мира</a:t>
                      </a: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4043,9</a:t>
                      </a:r>
                      <a:endParaRPr lang="ru-RU" sz="14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4012,8</a:t>
                      </a:r>
                      <a:endParaRPr lang="ru-RU" sz="1400" b="0" dirty="0"/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99,2</a:t>
                      </a: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-31,1</a:t>
                      </a: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</a:p>
                  </a:txBody>
                  <a:tcPr marL="97219" marR="97219" marT="48006" marB="4800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36525" y="79581"/>
          <a:ext cx="9448799" cy="6568869"/>
        </p:xfrm>
        <a:graphic>
          <a:graphicData uri="http://schemas.openxmlformats.org/drawingml/2006/table">
            <a:tbl>
              <a:tblPr/>
              <a:tblGrid>
                <a:gridCol w="2108411"/>
                <a:gridCol w="912108"/>
                <a:gridCol w="854714"/>
                <a:gridCol w="723839"/>
                <a:gridCol w="125329"/>
                <a:gridCol w="743279"/>
                <a:gridCol w="108661"/>
                <a:gridCol w="929390"/>
                <a:gridCol w="916317"/>
                <a:gridCol w="1013375"/>
                <a:gridCol w="1013376"/>
              </a:tblGrid>
              <a:tr h="747751">
                <a:tc gridSpan="10">
                  <a:txBody>
                    <a:bodyPr/>
                    <a:lstStyle/>
                    <a:p>
                      <a:pPr marL="0" marR="0" indent="0" algn="ctr" defTabSz="96684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u="none" strike="noStrike" dirty="0" smtClean="0">
                          <a:solidFill>
                            <a:srgbClr val="000066"/>
                          </a:solidFill>
                          <a:latin typeface="Georgia" pitchFamily="18" charset="0"/>
                        </a:rPr>
                        <a:t>        </a:t>
                      </a:r>
                    </a:p>
                    <a:p>
                      <a:pPr marL="0" marR="0" indent="0" algn="ctr" defTabSz="96684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u="none" strike="noStrike" dirty="0" smtClean="0">
                          <a:solidFill>
                            <a:srgbClr val="000066"/>
                          </a:solidFill>
                          <a:latin typeface="Georgia" pitchFamily="18" charset="0"/>
                        </a:rPr>
                        <a:t>         </a:t>
                      </a:r>
                      <a:r>
                        <a:rPr lang="ru-RU" sz="2400" b="1" i="1" u="none" strike="noStrike" dirty="0" smtClean="0">
                          <a:solidFill>
                            <a:srgbClr val="660066"/>
                          </a:solidFill>
                          <a:latin typeface="Georgia" pitchFamily="18" charset="0"/>
                        </a:rPr>
                        <a:t>Анализ исполнения расходов за  2017 год</a:t>
                      </a:r>
                      <a:endParaRPr lang="ru-RU" sz="2400" b="1" i="1" u="none" strike="noStrike" dirty="0">
                        <a:solidFill>
                          <a:srgbClr val="660066"/>
                        </a:solidFill>
                        <a:latin typeface="Georgia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1" u="none" strike="noStrike" dirty="0">
                        <a:latin typeface="Georgia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563">
                <a:tc gridSpan="10">
                  <a:txBody>
                    <a:bodyPr/>
                    <a:lstStyle/>
                    <a:p>
                      <a:pPr algn="ctr" fontAlgn="ctr"/>
                      <a:endParaRPr lang="ru-RU" sz="1400" b="1" i="1" u="none" strike="noStrike" dirty="0">
                        <a:latin typeface="Georgia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1" u="none" strike="noStrike" dirty="0">
                        <a:latin typeface="Georgia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36">
                <a:tc gridSpan="2"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latin typeface="Times New Roman Cyr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latin typeface="Times New Roman Cyr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latin typeface="Times New Roman Cyr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latin typeface="Times New Roman Cyr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latin typeface="Times New Roman Cyr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latin typeface="Times New Roman Cyr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latin typeface="Times New Roman Cyr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latin typeface="Times New Roman Cyr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72">
                <a:tc rowSpan="2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Исполнено 2016 год</a:t>
                      </a:r>
                      <a:endParaRPr lang="ru-RU" sz="10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10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Удельный вес в общих расходах</a:t>
                      </a:r>
                      <a:endParaRPr lang="ru-RU" sz="10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Динамика к 2016 г.</a:t>
                      </a:r>
                      <a:endParaRPr lang="ru-RU" sz="10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32862">
                <a:tc v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Утверждено на год с учетом изменений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0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исполнения к годовому плану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отклонения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 % </a:t>
                      </a:r>
                      <a:endParaRPr lang="ru-RU" sz="10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545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Муниципальные программы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83266,7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81859,3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77314,1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94,4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-4545,2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80,2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92,8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-5952,6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73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2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мероприятия в том числе: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18698,7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20719,0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19031,6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91,8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-1687,4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19,8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101,8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332,9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085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на обеспечение деятельности  аппарата Думы, администрации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Нытвенского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городского поселения, на компенсационные выплаты депутатам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Нытвенского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городского поселения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13975,6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14473,1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14445,4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100,2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-27,7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103,4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469,8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477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на отдельные мероприятия, проводимые администрацией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Нытвенского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городского поселения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4673,9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5431,4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4351,7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80,1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-1079,7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93,1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-322,2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121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на осуществление органами местного самоуправления полномочий за счет субсидий, субвенций, иных межбюджетных трансфертов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49,2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814,5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234,5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28,8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-580,0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476,6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185,3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01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101965,4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102578,3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96345,7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93,9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-6232,6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100,0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94,5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-5619,7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0" y="0"/>
            <a:ext cx="97218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0" y="0"/>
            <a:ext cx="97218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11113" y="11113"/>
          <a:ext cx="9685337" cy="7240587"/>
        </p:xfrm>
        <a:graphic>
          <a:graphicData uri="http://schemas.openxmlformats.org/presentationml/2006/ole">
            <p:oleObj spid="_x0000_s45058" name="Worksheet" r:id="rId3" imgW="8496367" imgH="6362806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41325" y="171450"/>
            <a:ext cx="8750300" cy="838200"/>
          </a:xfrm>
        </p:spPr>
        <p:txBody>
          <a:bodyPr/>
          <a:lstStyle/>
          <a:p>
            <a:pPr eaLnBrk="1" hangingPunct="1"/>
            <a:r>
              <a:rPr lang="ru-RU" sz="2400" b="1" i="1" dirty="0" smtClean="0">
                <a:solidFill>
                  <a:srgbClr val="660066"/>
                </a:solidFill>
                <a:latin typeface="Georgia" pitchFamily="18" charset="0"/>
                <a:cs typeface="Times New Roman" pitchFamily="18" charset="0"/>
              </a:rPr>
              <a:t>Динамика расходов на содержание и численности работников органов местного самоуправления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65125" y="1314450"/>
          <a:ext cx="8915400" cy="54711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562708"/>
                <a:gridCol w="2117564"/>
                <a:gridCol w="2117564"/>
                <a:gridCol w="2117564"/>
              </a:tblGrid>
              <a:tr h="704357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Наименование показателя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668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/>
                        <a:t>2015 г.</a:t>
                      </a:r>
                      <a:endParaRPr lang="ru-RU" sz="19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668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/>
                        <a:t>2016</a:t>
                      </a:r>
                      <a:r>
                        <a:rPr lang="ru-RU" sz="1900" baseline="0" dirty="0" smtClean="0"/>
                        <a:t> г.</a:t>
                      </a:r>
                      <a:endParaRPr lang="ru-RU" sz="19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668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/>
                        <a:t>2017</a:t>
                      </a:r>
                      <a:r>
                        <a:rPr lang="ru-RU" sz="1900" baseline="0" dirty="0" smtClean="0"/>
                        <a:t> г.</a:t>
                      </a:r>
                      <a:endParaRPr lang="ru-RU" sz="19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8006" marB="48006" anchor="ctr">
                    <a:solidFill>
                      <a:srgbClr val="CCCCFF"/>
                    </a:solidFill>
                  </a:tcPr>
                </a:tc>
              </a:tr>
              <a:tr h="916059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Расходы бюджета, всего (тыс. рублей)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8006" marB="48006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668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/>
                        <a:t>81284,9</a:t>
                      </a:r>
                      <a:endParaRPr lang="ru-RU" sz="1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8006" marB="48006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101965,4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8006" marB="48006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Calibri" pitchFamily="34" charset="0"/>
                          <a:cs typeface="Calibri" pitchFamily="34" charset="0"/>
                        </a:rPr>
                        <a:t>96345,7</a:t>
                      </a:r>
                      <a:endParaRPr lang="ru-RU" sz="19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7219" marR="97219" marT="48006" marB="48006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198984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Расходы на содержание ОМСУ, всего (тыс. рублей)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8006" marB="48006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668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/>
                        <a:t>13069,8</a:t>
                      </a:r>
                      <a:endParaRPr lang="ru-RU" sz="19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8006" marB="48006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13850,2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8006" marB="48006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14318,4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8006" marB="48006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Доля расходов на содержание ОМСУ в общем объеме расходов бюджета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8006" marB="48006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668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/>
                        <a:t>16,1</a:t>
                      </a:r>
                      <a:endParaRPr lang="ru-RU" sz="1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8006" marB="48006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13,6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8006" marB="48006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14,9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8006" marB="48006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127760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Общая численность работников ОМСУ (чел.)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8006" marB="48006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668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/>
                        <a:t>31,0</a:t>
                      </a:r>
                      <a:endParaRPr lang="ru-RU" sz="1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8006" marB="48006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31,0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8006" marB="48006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smtClean="0">
                          <a:latin typeface="Times New Roman" pitchFamily="18" charset="0"/>
                          <a:cs typeface="Times New Roman" pitchFamily="18" charset="0"/>
                        </a:rPr>
                        <a:t>30,75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8006" marB="48006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725" y="2000250"/>
            <a:ext cx="9379468" cy="4093416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marL="579361" indent="-433330" algn="ctr" defTabSz="965071">
              <a:buClr>
                <a:srgbClr val="000000"/>
              </a:buClr>
              <a:defRPr/>
            </a:pPr>
            <a:r>
              <a:rPr lang="ru-RU" sz="130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  <a:ea typeface="SimSun-ExtB" pitchFamily="49" charset="-122"/>
                <a:cs typeface="Tunga" pitchFamily="34" charset="0"/>
              </a:rPr>
              <a:t>СПАСИБО </a:t>
            </a:r>
            <a:endParaRPr lang="en-US" sz="130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imSun-ExtB" pitchFamily="49" charset="-122"/>
              <a:ea typeface="SimSun-ExtB" pitchFamily="49" charset="-122"/>
              <a:cs typeface="Tunga" pitchFamily="34" charset="0"/>
            </a:endParaRPr>
          </a:p>
          <a:p>
            <a:pPr marL="579361" indent="-433330" algn="ctr" defTabSz="965071">
              <a:buClr>
                <a:srgbClr val="000000"/>
              </a:buClr>
              <a:defRPr/>
            </a:pPr>
            <a:r>
              <a:rPr lang="ru-RU" sz="130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  <a:ea typeface="SimSun-ExtB" pitchFamily="49" charset="-122"/>
                <a:cs typeface="Tunga" pitchFamily="34" charset="0"/>
              </a:rPr>
              <a:t>ЗА ВНИМАНИЕ!</a:t>
            </a:r>
          </a:p>
        </p:txBody>
      </p:sp>
      <p:pic>
        <p:nvPicPr>
          <p:cNvPr id="4" name="Picture 2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2725" y="628650"/>
            <a:ext cx="1371600" cy="165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Копия Нытвенское ГП-2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1325" y="171450"/>
            <a:ext cx="762000" cy="326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4" name="Group 106"/>
          <p:cNvGraphicFramePr>
            <a:graphicFrameLocks noGrp="1"/>
          </p:cNvGraphicFramePr>
          <p:nvPr/>
        </p:nvGraphicFramePr>
        <p:xfrm>
          <a:off x="136525" y="1272714"/>
          <a:ext cx="9448799" cy="5625501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3872459"/>
                <a:gridCol w="1471534"/>
                <a:gridCol w="1316636"/>
                <a:gridCol w="1316636"/>
                <a:gridCol w="1471534"/>
              </a:tblGrid>
              <a:tr h="720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Объект приватизации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Утверждено 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на год (первоначальный план)</a:t>
                      </a: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Утверждено на год с учетом изменений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Фактически поступило в  бюджет поселения без НДС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Способ приватизации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CCCCFF"/>
                    </a:solidFill>
                  </a:tcPr>
                </a:tc>
              </a:tr>
              <a:tr h="8885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Пермский край, </a:t>
                      </a:r>
                      <a:r>
                        <a:rPr lang="ru-RU" sz="1200" b="0" i="0" u="none" strike="noStrike" dirty="0" err="1" smtClean="0">
                          <a:latin typeface="Times New Roman"/>
                        </a:rPr>
                        <a:t>Нытвенский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 район, г. Нытва, ул. К. Маркса, д. 99. Часть здания, назначение: нежилое, 1-этажный, общая площадь-53,0 кв.м., инв. №2850, часть  лит. А3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180,3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180,3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180,3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аукцион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73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Пермский край, </a:t>
                      </a:r>
                      <a:r>
                        <a:rPr lang="ru-RU" sz="1200" b="0" i="0" u="none" strike="noStrike" dirty="0" err="1" smtClean="0">
                          <a:latin typeface="Times New Roman"/>
                        </a:rPr>
                        <a:t>Нытвенский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 район, г. Нытва, ул. Комсомольская, д. 49. Газопровод низкого давления, протяженность 33,8 </a:t>
                      </a:r>
                      <a:r>
                        <a:rPr lang="ru-RU" sz="1200" b="0" i="0" u="none" strike="noStrike" dirty="0" err="1" smtClean="0">
                          <a:latin typeface="Times New Roman"/>
                        </a:rPr>
                        <a:t>пог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. м, инв. №10803, лит. </a:t>
                      </a:r>
                      <a:r>
                        <a:rPr lang="ru-RU" sz="1200" b="0" i="0" u="none" strike="noStrike" dirty="0" err="1" smtClean="0">
                          <a:latin typeface="Times New Roman"/>
                        </a:rPr>
                        <a:t>Cr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 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6684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аукцион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252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Пермский край, </a:t>
                      </a:r>
                      <a:r>
                        <a:rPr lang="ru-RU" sz="1200" b="0" i="0" u="none" strike="noStrike" dirty="0" err="1" smtClean="0">
                          <a:latin typeface="Times New Roman"/>
                        </a:rPr>
                        <a:t>Нытвенский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 район, г. Нытва, ул. Королева, Серова, Матросова, Ворошилова, Дзержинского, Строителя, Пермская. Распределительные сети газопроводов для газоснабжения жилых домов индивидуальной застройки г. Нытва III пусковой комплекс (II этап), протяженность 7255 м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1383,4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1383,4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6684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аукцион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67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Пермский край, </a:t>
                      </a:r>
                      <a:r>
                        <a:rPr lang="ru-RU" sz="1200" b="0" i="0" u="none" strike="noStrike" dirty="0" err="1" smtClean="0">
                          <a:latin typeface="Times New Roman"/>
                        </a:rPr>
                        <a:t>Нытвенский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 район, г. Нытва, ул. Серова, строен. 35а. Нежилое помещение, общая площадь 24,7 кв.м., инв. №3342, лит. А, этаж 1 с земельным участком 440 кв.м.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439,6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219,8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219,8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6684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аукцион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73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Пермский край, </a:t>
                      </a:r>
                      <a:r>
                        <a:rPr lang="ru-RU" sz="1200" b="0" i="0" u="none" strike="noStrike" dirty="0" err="1" smtClean="0">
                          <a:latin typeface="Times New Roman"/>
                        </a:rPr>
                        <a:t>Нытвенский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 район, г. Нытва, ул. Луначарского, д. 67. Нежилое помещение, общая площадь 637,6 кв. м. с земельным участком 2312 кв.м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916,4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6684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аукцион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614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Пермский край, </a:t>
                      </a:r>
                      <a:r>
                        <a:rPr lang="ru-RU" sz="1200" b="0" i="0" u="none" strike="noStrike" dirty="0" err="1" smtClean="0">
                          <a:latin typeface="Times New Roman"/>
                        </a:rPr>
                        <a:t>Нытвенский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 район, д. </a:t>
                      </a:r>
                      <a:r>
                        <a:rPr lang="ru-RU" sz="1200" b="0" i="0" u="none" strike="noStrike" dirty="0" err="1" smtClean="0">
                          <a:latin typeface="Times New Roman"/>
                        </a:rPr>
                        <a:t>Белобородово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, ул. Молодежная, стр. 16. Здание, назначение: 2 этажное нежилое помещение, общая площадь 301,9 кв.м. с земельным участком 412 кв.м., инв. №10348, литер А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1179,7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6684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аукцион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262" name="Заголовок 3"/>
          <p:cNvSpPr>
            <a:spLocks noGrp="1"/>
          </p:cNvSpPr>
          <p:nvPr>
            <p:ph type="title"/>
          </p:nvPr>
        </p:nvSpPr>
        <p:spPr>
          <a:xfrm>
            <a:off x="365125" y="95250"/>
            <a:ext cx="9067800" cy="990600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660066"/>
                </a:solidFill>
                <a:latin typeface="Georgia" pitchFamily="18" charset="0"/>
              </a:rPr>
              <a:t>Отчет о выполнении прогнозного плана приватизации муниципального имущества </a:t>
            </a:r>
            <a:r>
              <a:rPr lang="ru-RU" sz="2400" b="1" i="1" dirty="0" err="1" smtClean="0">
                <a:solidFill>
                  <a:srgbClr val="660066"/>
                </a:solidFill>
                <a:latin typeface="Georgia" pitchFamily="18" charset="0"/>
              </a:rPr>
              <a:t>Нытвенского</a:t>
            </a:r>
            <a:r>
              <a:rPr lang="ru-RU" sz="2400" b="1" i="1" dirty="0" smtClean="0">
                <a:solidFill>
                  <a:srgbClr val="660066"/>
                </a:solidFill>
                <a:latin typeface="Georgia" pitchFamily="18" charset="0"/>
              </a:rPr>
              <a:t> городского поселения </a:t>
            </a:r>
            <a:endParaRPr lang="ru-RU" sz="2400" b="1" i="1" dirty="0" smtClean="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207" name="Group 79"/>
          <p:cNvGraphicFramePr>
            <a:graphicFrameLocks noGrp="1"/>
          </p:cNvGraphicFramePr>
          <p:nvPr>
            <p:ph type="tbl" idx="1"/>
          </p:nvPr>
        </p:nvGraphicFramePr>
        <p:xfrm>
          <a:off x="974725" y="1695450"/>
          <a:ext cx="7848600" cy="4256088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3856038"/>
                <a:gridCol w="3992562"/>
              </a:tblGrid>
              <a:tr h="593725"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Задолженность на 01.01.2016 г.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112" marR="95112" marT="49458" marB="49458" anchor="ctr" horzOverflow="overflow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616,8 (списано 157,0)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112" marR="95112" marT="49458" marB="49458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Начислено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112" marR="95112" marT="49458" marB="49458" anchor="ctr" horzOverflow="overflow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716,0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112" marR="95112" marT="49458" marB="49458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Поступило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112" marR="95112" marT="49458" marB="49458" anchor="ctr" horzOverflow="overflow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642,4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112" marR="95112" marT="49458" marB="49458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Задолженность на 01.01.2017 г.</a:t>
                      </a:r>
                      <a:endParaRPr kumimoji="0" lang="ru-R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112" marR="95112" marT="49458" marB="49458" anchor="ctr" horzOverflow="overflow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690,0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112" marR="95112" marT="49458" marB="49458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Начислено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112" marR="95112" marT="49458" marB="49458" anchor="ctr" horzOverflow="overflow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680,8</a:t>
                      </a:r>
                    </a:p>
                  </a:txBody>
                  <a:tcPr marL="95112" marR="95112" marT="49458" marB="49458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Поступило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112" marR="95112" marT="49458" marB="49458" anchor="ctr" horzOverflow="overflow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556,3</a:t>
                      </a:r>
                    </a:p>
                  </a:txBody>
                  <a:tcPr marL="95112" marR="95112" marT="49458" marB="49458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Задолженность на 01.01.2018 г.</a:t>
                      </a:r>
                      <a:endParaRPr kumimoji="0" lang="ru-R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112" marR="95112" marT="49458" marB="49458" anchor="ctr" horzOverflow="overflow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814,5</a:t>
                      </a:r>
                    </a:p>
                  </a:txBody>
                  <a:tcPr marL="95112" marR="95112" marT="49458" marB="49458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в т.ч. ООО «Альтернатива»</a:t>
                      </a:r>
                      <a:endParaRPr kumimoji="0" lang="ru-R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112" marR="95112" marT="49458" marB="49458" anchor="ctr" horzOverflow="overflow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7,2</a:t>
                      </a:r>
                    </a:p>
                  </a:txBody>
                  <a:tcPr marL="95112" marR="95112" marT="49458" marB="49458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ООО УК «Партнер»</a:t>
                      </a:r>
                      <a:endParaRPr kumimoji="0" lang="ru-R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112" marR="95112" marT="49458" marB="49458" anchor="ctr" horzOverflow="overflow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238,4</a:t>
                      </a:r>
                    </a:p>
                  </a:txBody>
                  <a:tcPr marL="95112" marR="95112" marT="49458" marB="49458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РКЦ</a:t>
                      </a:r>
                    </a:p>
                  </a:txBody>
                  <a:tcPr marL="95112" marR="95112" marT="49458" marB="49458" anchor="ctr" horzOverflow="overflow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568,9</a:t>
                      </a:r>
                    </a:p>
                  </a:txBody>
                  <a:tcPr marL="95112" marR="95112" marT="49458" marB="49458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280" name="Прямоугольник 4"/>
          <p:cNvSpPr>
            <a:spLocks noChangeArrowheads="1"/>
          </p:cNvSpPr>
          <p:nvPr/>
        </p:nvSpPr>
        <p:spPr bwMode="auto">
          <a:xfrm>
            <a:off x="441325" y="247650"/>
            <a:ext cx="8839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660066"/>
                </a:solidFill>
                <a:latin typeface="Georgia" pitchFamily="18" charset="0"/>
              </a:rPr>
              <a:t>Анализ по прочим доходам от использования имущества (</a:t>
            </a:r>
            <a:r>
              <a:rPr lang="ru-RU" sz="2400" b="1" i="1" dirty="0" err="1">
                <a:solidFill>
                  <a:srgbClr val="660066"/>
                </a:solidFill>
                <a:latin typeface="Georgia" pitchFamily="18" charset="0"/>
              </a:rPr>
              <a:t>найм</a:t>
            </a:r>
            <a:r>
              <a:rPr lang="ru-RU" sz="2400" b="1" i="1" dirty="0">
                <a:solidFill>
                  <a:srgbClr val="660066"/>
                </a:solidFill>
                <a:latin typeface="Georgia" pitchFamily="18" charset="0"/>
              </a:rPr>
              <a:t> муниципального жилья), тыс.руб.</a:t>
            </a:r>
            <a:endParaRPr lang="ru-RU" sz="24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Диаграмма 4"/>
          <p:cNvGraphicFramePr>
            <a:graphicFrameLocks/>
          </p:cNvGraphicFramePr>
          <p:nvPr/>
        </p:nvGraphicFramePr>
        <p:xfrm>
          <a:off x="0" y="0"/>
          <a:ext cx="9750425" cy="7754938"/>
        </p:xfrm>
        <a:graphic>
          <a:graphicData uri="http://schemas.openxmlformats.org/presentationml/2006/ole">
            <p:oleObj spid="_x0000_s11266" name="Worksheet" r:id="rId3" imgW="8782016" imgH="6991251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1588" y="0"/>
          <a:ext cx="9702800" cy="7200900"/>
        </p:xfrm>
        <a:graphic>
          <a:graphicData uri="http://schemas.openxmlformats.org/presentationml/2006/ole">
            <p:oleObj spid="_x0000_s12290" name="Worksheet" r:id="rId3" imgW="8610735" imgH="6096135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6525" y="171450"/>
            <a:ext cx="9220200" cy="685800"/>
          </a:xfrm>
        </p:spPr>
        <p:txBody>
          <a:bodyPr rtlCol="0">
            <a:noAutofit/>
          </a:bodyPr>
          <a:lstStyle/>
          <a:p>
            <a:pPr defTabSz="966077" eaLnBrk="1" fontAlgn="auto" hangingPunct="1">
              <a:spcAft>
                <a:spcPts val="0"/>
              </a:spcAft>
              <a:defRPr/>
            </a:pPr>
            <a:r>
              <a:rPr lang="ru-RU" sz="2400" i="1" dirty="0" smtClean="0">
                <a:latin typeface="Georgia" pitchFamily="18" charset="0"/>
              </a:rPr>
              <a:t>          </a:t>
            </a:r>
            <a:r>
              <a:rPr lang="ru-RU" sz="2400" i="1" dirty="0" smtClean="0">
                <a:solidFill>
                  <a:srgbClr val="000066"/>
                </a:solidFill>
                <a:latin typeface="Georgia" pitchFamily="18" charset="0"/>
              </a:rPr>
              <a:t>  </a:t>
            </a:r>
            <a:r>
              <a:rPr lang="ru-RU" sz="2800" b="1" i="1" dirty="0" smtClean="0">
                <a:solidFill>
                  <a:srgbClr val="660066"/>
                </a:solidFill>
                <a:latin typeface="Georgia" pitchFamily="18" charset="0"/>
              </a:rPr>
              <a:t>Выполнение плана доходов по безвозмездным поступлениям, (тыс.руб.)</a:t>
            </a:r>
            <a:endParaRPr lang="ru-RU" sz="2800" b="1" dirty="0" smtClean="0">
              <a:solidFill>
                <a:srgbClr val="66006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100743" name="Group 391"/>
          <p:cNvGraphicFramePr>
            <a:graphicFrameLocks noGrp="1"/>
          </p:cNvGraphicFramePr>
          <p:nvPr>
            <p:ph idx="1"/>
          </p:nvPr>
        </p:nvGraphicFramePr>
        <p:xfrm>
          <a:off x="136525" y="1162050"/>
          <a:ext cx="9372600" cy="5590024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733675"/>
                <a:gridCol w="858510"/>
                <a:gridCol w="827415"/>
                <a:gridCol w="813758"/>
                <a:gridCol w="701976"/>
                <a:gridCol w="694066"/>
                <a:gridCol w="651793"/>
                <a:gridCol w="719807"/>
                <a:gridCol w="609600"/>
                <a:gridCol w="762000"/>
              </a:tblGrid>
              <a:tr h="400275">
                <a:tc row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Показатели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2016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rgbClr val="CCCC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Динамика к 2016 г.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6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Исполнено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Утверж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с учетом изменений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Исполнено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исполнения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откл-ие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+перев.                   -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недов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Уд. вес по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исполн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Уд. вес к общим дох-м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%%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сумме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rgbClr val="CCCCFF"/>
                    </a:solidFill>
                  </a:tcPr>
                </a:tc>
              </a:tr>
              <a:tr h="531944"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Безвозмездные поступления от других бюджетов бюджетной системы РФ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44192,5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39337,6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37626,7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95,7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-1710,9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39,5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85,1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-6565,8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5852"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Дотации из краевого бюджета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5159,4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5545,1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4833,6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87,2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-712,0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12,8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5,1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93,7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-325,8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7080"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Дотация из бюджета муниципального района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7003,3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7021,9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7021,9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18,7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7,4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100,3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18,6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3786"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Субсидии бюджетам поселений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295,1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13090,3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12148,8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92,8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-941,5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32,3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12,8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4116,8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11853,7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46056"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Субвенции бюджетам поселений на выполнение передаваемых полномочий субъектов РФ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53,8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383,9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56,1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14,6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-327,8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104,3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2,3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00344"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Прочие межбюджетные трансферты, передаваемые бюджетам поселений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31607,8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13012,0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13012,0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34,6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13,7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41,2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-18595,8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6007"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Прочие безвозмездные поступления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41,9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284,4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284,3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-0,1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242,4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65621"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Доходы бюджета поселения от возврата остатков субсидий и субвенций из бюджета муниципального района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31,2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270,0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270,0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865,4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238,8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70635"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Возврат остатков субсидий и субвенций из бюджета поселения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-4,5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-4,6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-4,6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102,2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-0,1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0" y="0"/>
            <a:ext cx="97218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4339" name="Object 5"/>
          <p:cNvGraphicFramePr>
            <a:graphicFrameLocks noChangeAspect="1"/>
          </p:cNvGraphicFramePr>
          <p:nvPr/>
        </p:nvGraphicFramePr>
        <p:xfrm>
          <a:off x="212725" y="628650"/>
          <a:ext cx="9077325" cy="5838825"/>
        </p:xfrm>
        <a:graphic>
          <a:graphicData uri="http://schemas.openxmlformats.org/presentationml/2006/ole">
            <p:oleObj spid="_x0000_s14339" name="Worksheet" r:id="rId3" imgW="8562992" imgH="5505515" progId="Excel.Sheet.8">
              <p:embed/>
            </p:oleObj>
          </a:graphicData>
        </a:graphic>
      </p:graphicFrame>
      <p:sp>
        <p:nvSpPr>
          <p:cNvPr id="14340" name="Прямоугольник 8"/>
          <p:cNvSpPr>
            <a:spLocks noChangeArrowheads="1"/>
          </p:cNvSpPr>
          <p:nvPr/>
        </p:nvSpPr>
        <p:spPr bwMode="auto">
          <a:xfrm>
            <a:off x="1736725" y="171450"/>
            <a:ext cx="63246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i="1" dirty="0">
                <a:solidFill>
                  <a:srgbClr val="660066"/>
                </a:solidFill>
                <a:latin typeface="Georgia" pitchFamily="18" charset="0"/>
                <a:cs typeface="Times New Roman" pitchFamily="18" charset="0"/>
              </a:rPr>
              <a:t>Структуры безвозмездных поступлений бюджета </a:t>
            </a:r>
            <a:r>
              <a:rPr lang="ru-RU" sz="2200" b="1" i="1" dirty="0" err="1">
                <a:solidFill>
                  <a:srgbClr val="660066"/>
                </a:solidFill>
                <a:latin typeface="Georgia" pitchFamily="18" charset="0"/>
                <a:cs typeface="Times New Roman" pitchFamily="18" charset="0"/>
              </a:rPr>
              <a:t>Нытвенского</a:t>
            </a:r>
            <a:r>
              <a:rPr lang="ru-RU" sz="2200" b="1" i="1" dirty="0">
                <a:solidFill>
                  <a:srgbClr val="660066"/>
                </a:solidFill>
                <a:latin typeface="Georgia" pitchFamily="18" charset="0"/>
                <a:cs typeface="Times New Roman" pitchFamily="18" charset="0"/>
              </a:rPr>
              <a:t> городского поселения  за </a:t>
            </a:r>
            <a:r>
              <a:rPr lang="ru-RU" sz="2200" b="1" i="1" dirty="0" smtClean="0">
                <a:solidFill>
                  <a:srgbClr val="660066"/>
                </a:solidFill>
                <a:latin typeface="Georgia" pitchFamily="18" charset="0"/>
                <a:cs typeface="Times New Roman" pitchFamily="18" charset="0"/>
              </a:rPr>
              <a:t>2017 </a:t>
            </a:r>
            <a:r>
              <a:rPr lang="ru-RU" sz="2200" b="1" i="1" dirty="0">
                <a:solidFill>
                  <a:srgbClr val="660066"/>
                </a:solidFill>
                <a:latin typeface="Georgia" pitchFamily="18" charset="0"/>
                <a:cs typeface="Times New Roman" pitchFamily="18" charset="0"/>
              </a:rPr>
              <a:t>год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FF99CC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24417</TotalTime>
  <Words>4140</Words>
  <Application>Microsoft Office PowerPoint</Application>
  <PresentationFormat>Произвольный</PresentationFormat>
  <Paragraphs>1631</Paragraphs>
  <Slides>37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Тема Office</vt:lpstr>
      <vt:lpstr>Worksheet</vt:lpstr>
      <vt:lpstr>Слайд 1</vt:lpstr>
      <vt:lpstr>Анализ выполнения плана по доходам  бюджета за 2017 г.                  </vt:lpstr>
      <vt:lpstr>Анализ исполнения налоговых и неналоговых доходов за 2017 год                  </vt:lpstr>
      <vt:lpstr>Отчет о выполнении прогнозного плана приватизации муниципального имущества Нытвенского городского поселения </vt:lpstr>
      <vt:lpstr>Слайд 5</vt:lpstr>
      <vt:lpstr>Слайд 6</vt:lpstr>
      <vt:lpstr>Слайд 7</vt:lpstr>
      <vt:lpstr>            Выполнение плана доходов по безвозмездным поступлениям, (тыс.руб.)</vt:lpstr>
      <vt:lpstr>Слайд 9</vt:lpstr>
      <vt:lpstr>Слайд 10</vt:lpstr>
      <vt:lpstr>Поступление доходов в бюджет поселения за 2015-2017 гг., (тыс. руб.)</vt:lpstr>
      <vt:lpstr>           Расходы бюджета Нытвенского городского поселения в рамках муниципальных программ за 2017 год, тыс. рублей </vt:lpstr>
      <vt:lpstr>Слайд 13</vt:lpstr>
      <vt:lpstr>Муниципальная программа «Обеспечение безопасности жизнедеятельности населения Нытвенского городского поселения»,  тыс. рублей  </vt:lpstr>
      <vt:lpstr>Муниципальная программа Нытвенского городского поселения «Обеспечение безопасности жизнедеятельности населения Нытвенского городского поселения»</vt:lpstr>
      <vt:lpstr>Муниципальная программа «Дорожная инфраструктура Нытвенского городского  поселения», тыс. рублей</vt:lpstr>
      <vt:lpstr>Муниципальная программа Нытвенского городского поселения  «Дорожная инфраструктура Нытвенского городского поселения»</vt:lpstr>
      <vt:lpstr>Ведомственная целевая программа «Поддержка и развитие малого и среднего предпринимательства Нытвенского городского поселения» тыс. рублей  </vt:lpstr>
      <vt:lpstr>Ведомственная целевая программа «Поддержка и развитие малого и среднего предпринимательства Нытвенского городского поселения» </vt:lpstr>
      <vt:lpstr>Муниципальная программа «Обеспечение качественным жильем в Нытвенском городском поселении», тыс. рублей </vt:lpstr>
      <vt:lpstr> Муниципальная программа Нытвенского городского поселения «Обеспечение качественным жильем в Нытвенском городском поселении»</vt:lpstr>
      <vt:lpstr>Муниципальная программа «Развитие коммунально – инженерной инфраструктуры Нытвенского городского поселения», тыс. рублей  </vt:lpstr>
      <vt:lpstr> Муниципальная программа Нытвенского городского поселения  «Развитие коммунально-инженерной инфраструктуры Нытвенского городского поселения»</vt:lpstr>
      <vt:lpstr>Муниципальная программа «Энергосбережение и повышение энергетической эффективности в Нытвенском городском поселении», тыс. рублей  </vt:lpstr>
      <vt:lpstr> Муниципальная программа Нытвенского городского поселения  «Энергосбережение и повышение энергетической эффективности в Нытвенском городском поселении»</vt:lpstr>
      <vt:lpstr>Муниципальная программа «Благоустройство территории Нытвенского городского поселения»,  тыс. рублей  </vt:lpstr>
      <vt:lpstr>Муниципальная программа Нытвенского городского поселения  «Благоустройство территории Нытвенского городского поселения»</vt:lpstr>
      <vt:lpstr>Муниципальная программа «Развитие культуры Нытвенского городского поселения», тыс. рублей </vt:lpstr>
      <vt:lpstr>Муниципальная программа Нытвенского городского поселения «Развитие культуры Нытвенского городского поселения»</vt:lpstr>
      <vt:lpstr>Муниципальная программа «Развитие физической культуры и спорта в Нытвенском городском поселении», тыс. рублей  </vt:lpstr>
      <vt:lpstr>Муниципальная программа Нытвенского городского поселения  «Развитие физической культуры и спорта в Нытвенском городском поселении»</vt:lpstr>
      <vt:lpstr>Муниципальная программа «Формирование современной городской среды в Нытвенском городском поселении», тыс. рублей  </vt:lpstr>
      <vt:lpstr>Муниципальная программа Нытвенского городского поселения  «Формирование современной городской среды в Нытвенском городском поселении»</vt:lpstr>
      <vt:lpstr>Слайд 34</vt:lpstr>
      <vt:lpstr>Слайд 35</vt:lpstr>
      <vt:lpstr>Динамика расходов на содержание и численности работников органов местного самоуправления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10-8</dc:creator>
  <cp:lastModifiedBy>10-6</cp:lastModifiedBy>
  <cp:revision>2184</cp:revision>
  <cp:lastPrinted>1601-01-01T00:00:00Z</cp:lastPrinted>
  <dcterms:created xsi:type="dcterms:W3CDTF">1601-01-01T00:00:00Z</dcterms:created>
  <dcterms:modified xsi:type="dcterms:W3CDTF">2018-03-29T11:00:32Z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