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3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93BF3D-6A02-4D1C-887D-074F166A5419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6A907626-F9DD-4A5B-ADD6-BCC2D9C88BE3}">
      <dgm:prSet/>
      <dgm:spPr/>
      <dgm:t>
        <a:bodyPr/>
        <a:lstStyle/>
        <a:p>
          <a:r>
            <a:rPr lang="ru-RU" dirty="0" smtClean="0">
              <a:latin typeface="+mj-lt"/>
            </a:rPr>
            <a:t>уплата первого взноса (аванса) при заключении договора (договоров) лизинга оборудования;</a:t>
          </a:r>
          <a:endParaRPr lang="ru-RU" dirty="0">
            <a:latin typeface="+mj-lt"/>
          </a:endParaRPr>
        </a:p>
      </dgm:t>
    </dgm:pt>
    <dgm:pt modelId="{06F1B88D-7952-4CE0-85CB-E7EC61DB4F98}" type="parTrans" cxnId="{2E5EC21C-F582-491B-8113-9464D7164512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EF06C66C-D8BA-4937-92CE-9F578FCD5E48}" type="sibTrans" cxnId="{2E5EC21C-F582-491B-8113-9464D7164512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CBFAD165-89B0-49B6-83FF-92EBBC55DF81}">
      <dgm:prSet/>
      <dgm:spPr/>
      <dgm:t>
        <a:bodyPr/>
        <a:lstStyle/>
        <a:p>
          <a:r>
            <a:rPr lang="ru-RU" dirty="0" smtClean="0">
              <a:latin typeface="+mj-lt"/>
            </a:rPr>
            <a:t>уплата лизинговых платежей по договору (договорам) лизинга оборудования;</a:t>
          </a:r>
          <a:endParaRPr lang="ru-RU" dirty="0">
            <a:latin typeface="+mj-lt"/>
          </a:endParaRPr>
        </a:p>
      </dgm:t>
    </dgm:pt>
    <dgm:pt modelId="{85EFFDD6-ACCD-45DD-B821-C84BA8FE9A24}" type="parTrans" cxnId="{4148EAD1-404B-492B-8EB6-FC8B1EA4996D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CC4A7B91-8232-4075-ABE6-3862B03FFFAC}" type="sibTrans" cxnId="{4148EAD1-404B-492B-8EB6-FC8B1EA4996D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96E0BB88-833D-43B0-9DB0-95696073E8BA}">
      <dgm:prSet/>
      <dgm:spPr/>
      <dgm:t>
        <a:bodyPr/>
        <a:lstStyle/>
        <a:p>
          <a:r>
            <a:rPr lang="ru-RU" dirty="0" smtClean="0">
              <a:latin typeface="+mj-lt"/>
            </a:rPr>
            <a:t>выплата по передаче прав на франшизу (паушальный взнос) для начинающих предпринимателей.</a:t>
          </a:r>
          <a:endParaRPr lang="ru-RU" dirty="0">
            <a:latin typeface="+mj-lt"/>
          </a:endParaRPr>
        </a:p>
      </dgm:t>
    </dgm:pt>
    <dgm:pt modelId="{F6A86FA2-C1DA-4677-9B3F-89C32AF4CDD9}" type="parTrans" cxnId="{4354234F-337F-4B24-A930-131362A7D08D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857C7EF3-368A-4137-BE8F-51CE85625327}" type="sibTrans" cxnId="{4354234F-337F-4B24-A930-131362A7D08D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6F50AE53-A5FD-40E4-BEF3-69D816674CAB}">
      <dgm:prSet/>
      <dgm:spPr/>
      <dgm:t>
        <a:bodyPr/>
        <a:lstStyle/>
        <a:p>
          <a:r>
            <a:rPr lang="ru-RU" dirty="0" smtClean="0">
              <a:latin typeface="+mj-lt"/>
            </a:rPr>
            <a:t>уплатой процентов по инвестиционным кредитам, привлеченным в российских кредитных организациях;</a:t>
          </a:r>
          <a:endParaRPr lang="ru-RU" dirty="0">
            <a:latin typeface="+mj-lt"/>
          </a:endParaRPr>
        </a:p>
      </dgm:t>
    </dgm:pt>
    <dgm:pt modelId="{17262D04-7F91-4A2D-A146-E7C884EFBEF5}" type="parTrans" cxnId="{56F66E14-C37A-4711-8820-FFCC2A857088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74B5D8BE-0EDD-4B88-97A2-E7288FC6E1B4}" type="sibTrans" cxnId="{56F66E14-C37A-4711-8820-FFCC2A857088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8043DDD8-177A-4F99-A0F5-4497B6A16540}" type="pres">
      <dgm:prSet presAssocID="{9C93BF3D-6A02-4D1C-887D-074F166A541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2452130E-C183-4516-AAB9-CDF5CE9DCB1F}" type="pres">
      <dgm:prSet presAssocID="{9C93BF3D-6A02-4D1C-887D-074F166A5419}" presName="Name1" presStyleCnt="0"/>
      <dgm:spPr/>
    </dgm:pt>
    <dgm:pt modelId="{8CFA2011-318E-4434-8708-FB73F751974B}" type="pres">
      <dgm:prSet presAssocID="{9C93BF3D-6A02-4D1C-887D-074F166A5419}" presName="cycle" presStyleCnt="0"/>
      <dgm:spPr/>
    </dgm:pt>
    <dgm:pt modelId="{5ADD30D3-3CA1-4862-BDB1-68A289145A25}" type="pres">
      <dgm:prSet presAssocID="{9C93BF3D-6A02-4D1C-887D-074F166A5419}" presName="srcNode" presStyleLbl="node1" presStyleIdx="0" presStyleCnt="4"/>
      <dgm:spPr/>
    </dgm:pt>
    <dgm:pt modelId="{1E874A25-3729-421F-B5E2-868C1BCE2B06}" type="pres">
      <dgm:prSet presAssocID="{9C93BF3D-6A02-4D1C-887D-074F166A5419}" presName="conn" presStyleLbl="parChTrans1D2" presStyleIdx="0" presStyleCnt="1"/>
      <dgm:spPr/>
      <dgm:t>
        <a:bodyPr/>
        <a:lstStyle/>
        <a:p>
          <a:endParaRPr lang="ru-RU"/>
        </a:p>
      </dgm:t>
    </dgm:pt>
    <dgm:pt modelId="{D05251F8-D2AB-4EDD-820F-D3ADA765A539}" type="pres">
      <dgm:prSet presAssocID="{9C93BF3D-6A02-4D1C-887D-074F166A5419}" presName="extraNode" presStyleLbl="node1" presStyleIdx="0" presStyleCnt="4"/>
      <dgm:spPr/>
    </dgm:pt>
    <dgm:pt modelId="{B4D3AA41-C2A1-442A-B1EF-838DA8C903D1}" type="pres">
      <dgm:prSet presAssocID="{9C93BF3D-6A02-4D1C-887D-074F166A5419}" presName="dstNode" presStyleLbl="node1" presStyleIdx="0" presStyleCnt="4"/>
      <dgm:spPr/>
    </dgm:pt>
    <dgm:pt modelId="{598C4385-C770-4C68-9597-7E0627E0C021}" type="pres">
      <dgm:prSet presAssocID="{6A907626-F9DD-4A5B-ADD6-BCC2D9C88BE3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8A3D1D-334D-4B77-974D-0A6482E99300}" type="pres">
      <dgm:prSet presAssocID="{6A907626-F9DD-4A5B-ADD6-BCC2D9C88BE3}" presName="accent_1" presStyleCnt="0"/>
      <dgm:spPr/>
    </dgm:pt>
    <dgm:pt modelId="{DBBA540E-AD14-4436-B7DC-AC815179C3FA}" type="pres">
      <dgm:prSet presAssocID="{6A907626-F9DD-4A5B-ADD6-BCC2D9C88BE3}" presName="accentRepeatNode" presStyleLbl="solidFgAcc1" presStyleIdx="0" presStyleCnt="4"/>
      <dgm:spPr/>
    </dgm:pt>
    <dgm:pt modelId="{089116B1-6DED-4C5C-9C58-EB8D8764B447}" type="pres">
      <dgm:prSet presAssocID="{CBFAD165-89B0-49B6-83FF-92EBBC55DF81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714579-95AC-4FF1-BA67-84D291E1D9BF}" type="pres">
      <dgm:prSet presAssocID="{CBFAD165-89B0-49B6-83FF-92EBBC55DF81}" presName="accent_2" presStyleCnt="0"/>
      <dgm:spPr/>
    </dgm:pt>
    <dgm:pt modelId="{9CA0BC53-CF45-404A-9F77-4D5F9F7B818D}" type="pres">
      <dgm:prSet presAssocID="{CBFAD165-89B0-49B6-83FF-92EBBC55DF81}" presName="accentRepeatNode" presStyleLbl="solidFgAcc1" presStyleIdx="1" presStyleCnt="4"/>
      <dgm:spPr/>
    </dgm:pt>
    <dgm:pt modelId="{80873BAA-2C66-48AA-B474-9F64EE42C80B}" type="pres">
      <dgm:prSet presAssocID="{6F50AE53-A5FD-40E4-BEF3-69D816674CAB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F93F3A-C67B-4523-8F8F-FED784F52061}" type="pres">
      <dgm:prSet presAssocID="{6F50AE53-A5FD-40E4-BEF3-69D816674CAB}" presName="accent_3" presStyleCnt="0"/>
      <dgm:spPr/>
    </dgm:pt>
    <dgm:pt modelId="{3FA1B2D9-4EFA-490A-88C6-660215BDAC12}" type="pres">
      <dgm:prSet presAssocID="{6F50AE53-A5FD-40E4-BEF3-69D816674CAB}" presName="accentRepeatNode" presStyleLbl="solidFgAcc1" presStyleIdx="2" presStyleCnt="4"/>
      <dgm:spPr/>
    </dgm:pt>
    <dgm:pt modelId="{BADD2366-FCD7-4A1F-8C94-304841CCC4C2}" type="pres">
      <dgm:prSet presAssocID="{96E0BB88-833D-43B0-9DB0-95696073E8BA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DD672C-4C03-477F-B783-630E392AE966}" type="pres">
      <dgm:prSet presAssocID="{96E0BB88-833D-43B0-9DB0-95696073E8BA}" presName="accent_4" presStyleCnt="0"/>
      <dgm:spPr/>
    </dgm:pt>
    <dgm:pt modelId="{5021BF4C-B4D6-416A-89DA-90B679165867}" type="pres">
      <dgm:prSet presAssocID="{96E0BB88-833D-43B0-9DB0-95696073E8BA}" presName="accentRepeatNode" presStyleLbl="solidFgAcc1" presStyleIdx="3" presStyleCnt="4"/>
      <dgm:spPr/>
    </dgm:pt>
  </dgm:ptLst>
  <dgm:cxnLst>
    <dgm:cxn modelId="{968A8E87-2F4C-43CC-96AB-5EB83F369596}" type="presOf" srcId="{CBFAD165-89B0-49B6-83FF-92EBBC55DF81}" destId="{089116B1-6DED-4C5C-9C58-EB8D8764B447}" srcOrd="0" destOrd="0" presId="urn:microsoft.com/office/officeart/2008/layout/VerticalCurvedList"/>
    <dgm:cxn modelId="{6530FC58-82D5-49EE-81D2-A2BB86C04ED4}" type="presOf" srcId="{6F50AE53-A5FD-40E4-BEF3-69D816674CAB}" destId="{80873BAA-2C66-48AA-B474-9F64EE42C80B}" srcOrd="0" destOrd="0" presId="urn:microsoft.com/office/officeart/2008/layout/VerticalCurvedList"/>
    <dgm:cxn modelId="{4148EAD1-404B-492B-8EB6-FC8B1EA4996D}" srcId="{9C93BF3D-6A02-4D1C-887D-074F166A5419}" destId="{CBFAD165-89B0-49B6-83FF-92EBBC55DF81}" srcOrd="1" destOrd="0" parTransId="{85EFFDD6-ACCD-45DD-B821-C84BA8FE9A24}" sibTransId="{CC4A7B91-8232-4075-ABE6-3862B03FFFAC}"/>
    <dgm:cxn modelId="{15FF4E51-3884-45CF-B0E4-E53A0978A490}" type="presOf" srcId="{9C93BF3D-6A02-4D1C-887D-074F166A5419}" destId="{8043DDD8-177A-4F99-A0F5-4497B6A16540}" srcOrd="0" destOrd="0" presId="urn:microsoft.com/office/officeart/2008/layout/VerticalCurvedList"/>
    <dgm:cxn modelId="{2E5EC21C-F582-491B-8113-9464D7164512}" srcId="{9C93BF3D-6A02-4D1C-887D-074F166A5419}" destId="{6A907626-F9DD-4A5B-ADD6-BCC2D9C88BE3}" srcOrd="0" destOrd="0" parTransId="{06F1B88D-7952-4CE0-85CB-E7EC61DB4F98}" sibTransId="{EF06C66C-D8BA-4937-92CE-9F578FCD5E48}"/>
    <dgm:cxn modelId="{4354234F-337F-4B24-A930-131362A7D08D}" srcId="{9C93BF3D-6A02-4D1C-887D-074F166A5419}" destId="{96E0BB88-833D-43B0-9DB0-95696073E8BA}" srcOrd="3" destOrd="0" parTransId="{F6A86FA2-C1DA-4677-9B3F-89C32AF4CDD9}" sibTransId="{857C7EF3-368A-4137-BE8F-51CE85625327}"/>
    <dgm:cxn modelId="{88413D2F-4F5B-4CBE-B8FE-09C86A12E242}" type="presOf" srcId="{6A907626-F9DD-4A5B-ADD6-BCC2D9C88BE3}" destId="{598C4385-C770-4C68-9597-7E0627E0C021}" srcOrd="0" destOrd="0" presId="urn:microsoft.com/office/officeart/2008/layout/VerticalCurvedList"/>
    <dgm:cxn modelId="{E5882421-F16B-4FBC-8FB8-EC9F76EB00A5}" type="presOf" srcId="{EF06C66C-D8BA-4937-92CE-9F578FCD5E48}" destId="{1E874A25-3729-421F-B5E2-868C1BCE2B06}" srcOrd="0" destOrd="0" presId="urn:microsoft.com/office/officeart/2008/layout/VerticalCurvedList"/>
    <dgm:cxn modelId="{38640144-439F-46ED-8467-5E60C6447177}" type="presOf" srcId="{96E0BB88-833D-43B0-9DB0-95696073E8BA}" destId="{BADD2366-FCD7-4A1F-8C94-304841CCC4C2}" srcOrd="0" destOrd="0" presId="urn:microsoft.com/office/officeart/2008/layout/VerticalCurvedList"/>
    <dgm:cxn modelId="{56F66E14-C37A-4711-8820-FFCC2A857088}" srcId="{9C93BF3D-6A02-4D1C-887D-074F166A5419}" destId="{6F50AE53-A5FD-40E4-BEF3-69D816674CAB}" srcOrd="2" destOrd="0" parTransId="{17262D04-7F91-4A2D-A146-E7C884EFBEF5}" sibTransId="{74B5D8BE-0EDD-4B88-97A2-E7288FC6E1B4}"/>
    <dgm:cxn modelId="{70CBE379-2EA8-4521-9A22-CB17034F7B03}" type="presParOf" srcId="{8043DDD8-177A-4F99-A0F5-4497B6A16540}" destId="{2452130E-C183-4516-AAB9-CDF5CE9DCB1F}" srcOrd="0" destOrd="0" presId="urn:microsoft.com/office/officeart/2008/layout/VerticalCurvedList"/>
    <dgm:cxn modelId="{E58B9304-EFB8-4092-AEF2-FDFBE91AF42B}" type="presParOf" srcId="{2452130E-C183-4516-AAB9-CDF5CE9DCB1F}" destId="{8CFA2011-318E-4434-8708-FB73F751974B}" srcOrd="0" destOrd="0" presId="urn:microsoft.com/office/officeart/2008/layout/VerticalCurvedList"/>
    <dgm:cxn modelId="{9E9036FA-FE36-4FF6-B5F4-BEBAD887B803}" type="presParOf" srcId="{8CFA2011-318E-4434-8708-FB73F751974B}" destId="{5ADD30D3-3CA1-4862-BDB1-68A289145A25}" srcOrd="0" destOrd="0" presId="urn:microsoft.com/office/officeart/2008/layout/VerticalCurvedList"/>
    <dgm:cxn modelId="{08423C82-8ECF-4604-A467-77FA61029771}" type="presParOf" srcId="{8CFA2011-318E-4434-8708-FB73F751974B}" destId="{1E874A25-3729-421F-B5E2-868C1BCE2B06}" srcOrd="1" destOrd="0" presId="urn:microsoft.com/office/officeart/2008/layout/VerticalCurvedList"/>
    <dgm:cxn modelId="{B721F735-6618-487B-9F5A-DA7B0235F615}" type="presParOf" srcId="{8CFA2011-318E-4434-8708-FB73F751974B}" destId="{D05251F8-D2AB-4EDD-820F-D3ADA765A539}" srcOrd="2" destOrd="0" presId="urn:microsoft.com/office/officeart/2008/layout/VerticalCurvedList"/>
    <dgm:cxn modelId="{5CC74EDF-4EE6-4862-B6CC-AE727136A390}" type="presParOf" srcId="{8CFA2011-318E-4434-8708-FB73F751974B}" destId="{B4D3AA41-C2A1-442A-B1EF-838DA8C903D1}" srcOrd="3" destOrd="0" presId="urn:microsoft.com/office/officeart/2008/layout/VerticalCurvedList"/>
    <dgm:cxn modelId="{8D2D3BC9-197F-4008-A837-B8407AB275AF}" type="presParOf" srcId="{2452130E-C183-4516-AAB9-CDF5CE9DCB1F}" destId="{598C4385-C770-4C68-9597-7E0627E0C021}" srcOrd="1" destOrd="0" presId="urn:microsoft.com/office/officeart/2008/layout/VerticalCurvedList"/>
    <dgm:cxn modelId="{21A69A60-01AA-4DFF-8651-72EFBD5910D6}" type="presParOf" srcId="{2452130E-C183-4516-AAB9-CDF5CE9DCB1F}" destId="{F88A3D1D-334D-4B77-974D-0A6482E99300}" srcOrd="2" destOrd="0" presId="urn:microsoft.com/office/officeart/2008/layout/VerticalCurvedList"/>
    <dgm:cxn modelId="{99E7B0DB-E180-447E-89CB-FE77A10C5AC8}" type="presParOf" srcId="{F88A3D1D-334D-4B77-974D-0A6482E99300}" destId="{DBBA540E-AD14-4436-B7DC-AC815179C3FA}" srcOrd="0" destOrd="0" presId="urn:microsoft.com/office/officeart/2008/layout/VerticalCurvedList"/>
    <dgm:cxn modelId="{F87ADEE4-F6E9-4DD5-81B7-0D70EB161E1E}" type="presParOf" srcId="{2452130E-C183-4516-AAB9-CDF5CE9DCB1F}" destId="{089116B1-6DED-4C5C-9C58-EB8D8764B447}" srcOrd="3" destOrd="0" presId="urn:microsoft.com/office/officeart/2008/layout/VerticalCurvedList"/>
    <dgm:cxn modelId="{AE10F638-2AE6-48D5-B30B-9EC75AE9805F}" type="presParOf" srcId="{2452130E-C183-4516-AAB9-CDF5CE9DCB1F}" destId="{4B714579-95AC-4FF1-BA67-84D291E1D9BF}" srcOrd="4" destOrd="0" presId="urn:microsoft.com/office/officeart/2008/layout/VerticalCurvedList"/>
    <dgm:cxn modelId="{906F9503-D5A3-46E1-A125-B75212A8D3AF}" type="presParOf" srcId="{4B714579-95AC-4FF1-BA67-84D291E1D9BF}" destId="{9CA0BC53-CF45-404A-9F77-4D5F9F7B818D}" srcOrd="0" destOrd="0" presId="urn:microsoft.com/office/officeart/2008/layout/VerticalCurvedList"/>
    <dgm:cxn modelId="{B04693C1-2028-4D0E-B84E-9AAC56166CE1}" type="presParOf" srcId="{2452130E-C183-4516-AAB9-CDF5CE9DCB1F}" destId="{80873BAA-2C66-48AA-B474-9F64EE42C80B}" srcOrd="5" destOrd="0" presId="urn:microsoft.com/office/officeart/2008/layout/VerticalCurvedList"/>
    <dgm:cxn modelId="{50D11901-E189-4B1D-B17F-F5E4746143C9}" type="presParOf" srcId="{2452130E-C183-4516-AAB9-CDF5CE9DCB1F}" destId="{60F93F3A-C67B-4523-8F8F-FED784F52061}" srcOrd="6" destOrd="0" presId="urn:microsoft.com/office/officeart/2008/layout/VerticalCurvedList"/>
    <dgm:cxn modelId="{D7C5B664-3BE1-4035-A858-90D7682CF6A4}" type="presParOf" srcId="{60F93F3A-C67B-4523-8F8F-FED784F52061}" destId="{3FA1B2D9-4EFA-490A-88C6-660215BDAC12}" srcOrd="0" destOrd="0" presId="urn:microsoft.com/office/officeart/2008/layout/VerticalCurvedList"/>
    <dgm:cxn modelId="{39B5A5D1-417B-4711-88F3-BD6A943B1F88}" type="presParOf" srcId="{2452130E-C183-4516-AAB9-CDF5CE9DCB1F}" destId="{BADD2366-FCD7-4A1F-8C94-304841CCC4C2}" srcOrd="7" destOrd="0" presId="urn:microsoft.com/office/officeart/2008/layout/VerticalCurvedList"/>
    <dgm:cxn modelId="{40DCC4B8-3F07-4EE6-9A61-B038221421B3}" type="presParOf" srcId="{2452130E-C183-4516-AAB9-CDF5CE9DCB1F}" destId="{FFDD672C-4C03-477F-B783-630E392AE966}" srcOrd="8" destOrd="0" presId="urn:microsoft.com/office/officeart/2008/layout/VerticalCurvedList"/>
    <dgm:cxn modelId="{0754CD15-72C3-458B-BE00-F93B9C819990}" type="presParOf" srcId="{FFDD672C-4C03-477F-B783-630E392AE966}" destId="{5021BF4C-B4D6-416A-89DA-90B679165867}" srcOrd="0" destOrd="0" presId="urn:microsoft.com/office/officeart/2008/layout/VerticalCurvedLis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410CF9-0A6A-47D1-A194-6AFB3856EE75}" type="datetimeFigureOut">
              <a:rPr lang="ru-RU" smtClean="0"/>
              <a:pPr/>
              <a:t>19.02.2018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0570F3-D2B9-4840-83DD-40F441F465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7020087-F954-4AC0-B1A2-82CBC1E17893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81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86A02B4-AFA2-4931-9EA3-E664F5D43D07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jpe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jpe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diagramQuickStyle" Target="../diagrams/quickStyle1.xml"/><Relationship Id="rId3" Type="http://schemas.openxmlformats.org/officeDocument/2006/relationships/image" Target="../media/image4.png"/><Relationship Id="rId7" Type="http://schemas.openxmlformats.org/officeDocument/2006/relationships/image" Target="../media/image12.png"/><Relationship Id="rId12" Type="http://schemas.openxmlformats.org/officeDocument/2006/relationships/diagramLayout" Target="../diagrams/layou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diagramData" Target="../diagrams/data1.xml"/><Relationship Id="rId5" Type="http://schemas.openxmlformats.org/officeDocument/2006/relationships/image" Target="../media/image9.jpeg"/><Relationship Id="rId10" Type="http://schemas.openxmlformats.org/officeDocument/2006/relationships/image" Target="../media/image15.png"/><Relationship Id="rId4" Type="http://schemas.openxmlformats.org/officeDocument/2006/relationships/image" Target="../media/image5.jpeg"/><Relationship Id="rId9" Type="http://schemas.openxmlformats.org/officeDocument/2006/relationships/image" Target="../media/image14.jpeg"/><Relationship Id="rId14" Type="http://schemas.openxmlformats.org/officeDocument/2006/relationships/diagramColors" Target="../diagrams/colors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6"/>
          <p:cNvSpPr txBox="1">
            <a:spLocks noChangeArrowheads="1"/>
          </p:cNvSpPr>
          <p:nvPr/>
        </p:nvSpPr>
        <p:spPr bwMode="auto">
          <a:xfrm>
            <a:off x="457200" y="2362200"/>
            <a:ext cx="830103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>
            <a:spAutoFit/>
          </a:bodyPr>
          <a:lstStyle/>
          <a:p>
            <a:r>
              <a:rPr lang="ru-RU" sz="2800" b="1" dirty="0">
                <a:solidFill>
                  <a:srgbClr val="DB251D"/>
                </a:solidFill>
                <a:latin typeface="PT Serif" pitchFamily="18" charset="-52"/>
              </a:rPr>
              <a:t>О субсидиях субъектам МСП на возмещение части затрат, </a:t>
            </a:r>
            <a:r>
              <a:rPr lang="ru-RU" sz="2800" b="1" dirty="0" smtClean="0">
                <a:solidFill>
                  <a:srgbClr val="DB251D"/>
                </a:solidFill>
                <a:latin typeface="PT Serif" pitchFamily="18" charset="-52"/>
              </a:rPr>
              <a:t>связанных </a:t>
            </a:r>
            <a:r>
              <a:rPr lang="ru-RU" sz="2800" b="1" dirty="0">
                <a:solidFill>
                  <a:srgbClr val="DB251D"/>
                </a:solidFill>
                <a:latin typeface="PT Serif" pitchFamily="18" charset="-52"/>
              </a:rPr>
              <a:t>с осуществлением ими предпринимательской деятельности, в 2018 г.</a:t>
            </a:r>
          </a:p>
        </p:txBody>
      </p:sp>
      <p:sp>
        <p:nvSpPr>
          <p:cNvPr id="4099" name="TextBox 7"/>
          <p:cNvSpPr txBox="1">
            <a:spLocks noChangeArrowheads="1"/>
          </p:cNvSpPr>
          <p:nvPr/>
        </p:nvSpPr>
        <p:spPr bwMode="auto">
          <a:xfrm>
            <a:off x="7762875" y="5373689"/>
            <a:ext cx="878681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72000" anchor="ctr"/>
          <a:lstStyle/>
          <a:p>
            <a:pPr algn="r"/>
            <a:r>
              <a:rPr lang="ru-RU">
                <a:latin typeface="PT Serif" pitchFamily="18" charset="-52"/>
              </a:rPr>
              <a:t>2018</a:t>
            </a:r>
            <a:endParaRPr lang="en-US">
              <a:latin typeface="PT Serif" pitchFamily="18" charset="-52"/>
            </a:endParaRPr>
          </a:p>
        </p:txBody>
      </p:sp>
      <p:pic>
        <p:nvPicPr>
          <p:cNvPr id="4100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1247" y="501651"/>
            <a:ext cx="328613" cy="823913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cxnSp>
        <p:nvCxnSpPr>
          <p:cNvPr id="13" name="Straight Connector 12"/>
          <p:cNvCxnSpPr/>
          <p:nvPr/>
        </p:nvCxnSpPr>
        <p:spPr>
          <a:xfrm>
            <a:off x="451247" y="5172075"/>
            <a:ext cx="8190309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6" descr="Картинки по запросу pantone gold color"/>
          <p:cNvSpPr>
            <a:spLocks noChangeAspect="1" noChangeArrowheads="1"/>
          </p:cNvSpPr>
          <p:nvPr/>
        </p:nvSpPr>
        <p:spPr bwMode="auto">
          <a:xfrm>
            <a:off x="1259681" y="-144463"/>
            <a:ext cx="2286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6147" name="AutoShape 8" descr="Картинки по запросу pantone gold color"/>
          <p:cNvSpPr>
            <a:spLocks noChangeAspect="1" noChangeArrowheads="1"/>
          </p:cNvSpPr>
          <p:nvPr/>
        </p:nvSpPr>
        <p:spPr bwMode="auto">
          <a:xfrm>
            <a:off x="1259681" y="-144463"/>
            <a:ext cx="2286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6148" name="AutoShape 10" descr="Картинки по запросу pantone gold color"/>
          <p:cNvSpPr>
            <a:spLocks noChangeAspect="1" noChangeArrowheads="1"/>
          </p:cNvSpPr>
          <p:nvPr/>
        </p:nvSpPr>
        <p:spPr bwMode="auto">
          <a:xfrm>
            <a:off x="1259681" y="-144463"/>
            <a:ext cx="2286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6149" name="TextBox 32"/>
          <p:cNvSpPr txBox="1">
            <a:spLocks noChangeArrowheads="1"/>
          </p:cNvSpPr>
          <p:nvPr/>
        </p:nvSpPr>
        <p:spPr bwMode="auto">
          <a:xfrm>
            <a:off x="1415654" y="236539"/>
            <a:ext cx="8260556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ts val="1800"/>
              </a:lnSpc>
            </a:pPr>
            <a:r>
              <a:rPr lang="ru-RU" b="1">
                <a:latin typeface="PT Serif" pitchFamily="18" charset="-52"/>
                <a:ea typeface="PT Serif" pitchFamily="18" charset="-52"/>
                <a:cs typeface="PT Serif" pitchFamily="18" charset="-52"/>
              </a:rPr>
              <a:t>Субсидии субъектам МСП на возмещение части затрат, связанных с осуществлением ими предпринимательской деятельности, в 2018 г.</a:t>
            </a:r>
          </a:p>
          <a:p>
            <a:pPr eaLnBrk="1" hangingPunct="1"/>
            <a:r>
              <a:rPr lang="ru-RU" sz="2100" b="1">
                <a:solidFill>
                  <a:srgbClr val="DB251D"/>
                </a:solidFill>
                <a:latin typeface="PT Serif" pitchFamily="18" charset="-52"/>
                <a:ea typeface="PT Serif" pitchFamily="18" charset="-52"/>
                <a:cs typeface="PT Serif" pitchFamily="18" charset="-52"/>
              </a:rPr>
              <a:t>  </a:t>
            </a:r>
          </a:p>
        </p:txBody>
      </p:sp>
      <p:pic>
        <p:nvPicPr>
          <p:cNvPr id="6150" name="Изображение 3" descr="Логотип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0760" y="290514"/>
            <a:ext cx="152995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204" y="33339"/>
            <a:ext cx="259556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" name="TextBox 21"/>
          <p:cNvSpPr txBox="1">
            <a:spLocks noChangeArrowheads="1"/>
          </p:cNvSpPr>
          <p:nvPr/>
        </p:nvSpPr>
        <p:spPr bwMode="auto">
          <a:xfrm>
            <a:off x="526257" y="814388"/>
            <a:ext cx="861774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ru-RU" sz="1600" b="1" dirty="0" smtClean="0">
                <a:solidFill>
                  <a:schemeClr val="tx2"/>
                </a:solidFill>
                <a:latin typeface="+mj-lt"/>
                <a:cs typeface="Arial" panose="020B0604020202020204" pitchFamily="34" charset="0"/>
              </a:rPr>
              <a:t>Постановление Правительства Пермского края от 28.12.2017 г. </a:t>
            </a:r>
            <a:r>
              <a:rPr lang="ru-RU" altLang="ru-RU" sz="1600" b="1" dirty="0">
                <a:solidFill>
                  <a:schemeClr val="tx2"/>
                </a:solidFill>
                <a:latin typeface="+mj-lt"/>
                <a:cs typeface="Arial" panose="020B0604020202020204" pitchFamily="34" charset="0"/>
              </a:rPr>
              <a:t>№</a:t>
            </a:r>
            <a:r>
              <a:rPr lang="ru-RU" altLang="ru-RU" sz="1600" b="1" dirty="0" smtClean="0">
                <a:solidFill>
                  <a:schemeClr val="tx2"/>
                </a:solidFill>
                <a:latin typeface="+mj-lt"/>
                <a:cs typeface="Arial" panose="020B0604020202020204" pitchFamily="34" charset="0"/>
              </a:rPr>
              <a:t>1100-п </a:t>
            </a:r>
            <a:r>
              <a:rPr lang="ru-RU" altLang="ru-RU" sz="1600" b="1" dirty="0" smtClean="0">
                <a:latin typeface="+mj-lt"/>
                <a:cs typeface="Arial" panose="020B0604020202020204" pitchFamily="34" charset="0"/>
              </a:rPr>
              <a:t>«Об утверждении Порядка предоставления субсидий из бюджета Пермского края субъектам малого и среднего предпринимательства в целях возмещения части затрат, связанных с осуществлением ими предпринимательской деятельности»</a:t>
            </a:r>
            <a:endParaRPr lang="ru-RU" altLang="ru-RU" sz="1600" b="1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6153" name="Рисунок 6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8150" y="882650"/>
            <a:ext cx="300038" cy="4000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cxnSp>
        <p:nvCxnSpPr>
          <p:cNvPr id="3" name="Прямая соединительная линия 2"/>
          <p:cNvCxnSpPr/>
          <p:nvPr/>
        </p:nvCxnSpPr>
        <p:spPr>
          <a:xfrm flipH="1">
            <a:off x="5394723" y="4087813"/>
            <a:ext cx="16669" cy="2747962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21"/>
          <p:cNvSpPr txBox="1">
            <a:spLocks noChangeArrowheads="1"/>
          </p:cNvSpPr>
          <p:nvPr/>
        </p:nvSpPr>
        <p:spPr bwMode="auto">
          <a:xfrm>
            <a:off x="2026444" y="3578225"/>
            <a:ext cx="251221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ru-RU" sz="1800" b="1" dirty="0" smtClean="0">
                <a:latin typeface="+mj-lt"/>
                <a:cs typeface="Arial" panose="020B0604020202020204" pitchFamily="34" charset="0"/>
              </a:rPr>
              <a:t>Приобретение оборудования</a:t>
            </a:r>
            <a:endParaRPr lang="ru-RU" altLang="ru-RU" sz="1800" b="1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79" name="TextBox 21"/>
          <p:cNvSpPr txBox="1">
            <a:spLocks noChangeArrowheads="1"/>
          </p:cNvSpPr>
          <p:nvPr/>
        </p:nvSpPr>
        <p:spPr bwMode="auto">
          <a:xfrm>
            <a:off x="5474494" y="3705225"/>
            <a:ext cx="3776663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lnSpc>
                <a:spcPts val="14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ru-RU" sz="1800" b="1" dirty="0" smtClean="0">
                <a:latin typeface="+mj-lt"/>
                <a:cs typeface="Arial" panose="020B0604020202020204" pitchFamily="34" charset="0"/>
              </a:rPr>
              <a:t>Передача прав на франшизу </a:t>
            </a:r>
          </a:p>
          <a:p>
            <a:pPr algn="ctr" eaLnBrk="1" fontAlgn="auto" hangingPunct="1">
              <a:lnSpc>
                <a:spcPts val="14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ru-RU" sz="1800" b="1" dirty="0" smtClean="0">
                <a:latin typeface="+mj-lt"/>
                <a:cs typeface="Arial" panose="020B0604020202020204" pitchFamily="34" charset="0"/>
              </a:rPr>
              <a:t>(паушальный взнос)</a:t>
            </a:r>
            <a:endParaRPr lang="ru-RU" altLang="ru-RU" sz="1800" b="1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6157" name="Рисунок 79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912" y="5016501"/>
            <a:ext cx="328613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8" name="Рисунок 87"/>
          <p:cNvPicPr>
            <a:picLocks noChangeAspect="1"/>
          </p:cNvPicPr>
          <p:nvPr/>
        </p:nvPicPr>
        <p:blipFill>
          <a:blip r:embed="rId6"/>
          <a:srcRect t="66412" r="74313" b="23958"/>
          <a:stretch>
            <a:fillRect/>
          </a:stretch>
        </p:blipFill>
        <p:spPr bwMode="auto">
          <a:xfrm>
            <a:off x="338138" y="4002088"/>
            <a:ext cx="670322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" name="TextBox 21"/>
          <p:cNvSpPr txBox="1">
            <a:spLocks noChangeArrowheads="1"/>
          </p:cNvSpPr>
          <p:nvPr/>
        </p:nvSpPr>
        <p:spPr bwMode="auto">
          <a:xfrm>
            <a:off x="160735" y="4541838"/>
            <a:ext cx="84772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ru-RU" sz="1000" b="1" dirty="0" smtClean="0">
                <a:latin typeface="+mn-lt"/>
                <a:cs typeface="Arial" panose="020B0604020202020204" pitchFamily="34" charset="0"/>
              </a:rPr>
              <a:t>Категории получателей</a:t>
            </a:r>
            <a:endParaRPr lang="ru-RU" altLang="ru-RU" sz="1000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85" name="TextBox 21"/>
          <p:cNvSpPr txBox="1">
            <a:spLocks noChangeArrowheads="1"/>
          </p:cNvSpPr>
          <p:nvPr/>
        </p:nvSpPr>
        <p:spPr bwMode="auto">
          <a:xfrm>
            <a:off x="292894" y="5487988"/>
            <a:ext cx="6286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ru-RU" sz="1000" b="1" dirty="0" smtClean="0">
                <a:latin typeface="+mn-lt"/>
                <a:cs typeface="Arial" panose="020B0604020202020204" pitchFamily="34" charset="0"/>
              </a:rPr>
              <a:t>Размер</a:t>
            </a:r>
            <a:endParaRPr lang="ru-RU" altLang="ru-RU" sz="1000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89" name="TextBox 21"/>
          <p:cNvSpPr txBox="1">
            <a:spLocks noChangeArrowheads="1"/>
          </p:cNvSpPr>
          <p:nvPr/>
        </p:nvSpPr>
        <p:spPr bwMode="auto">
          <a:xfrm>
            <a:off x="1504950" y="4205289"/>
            <a:ext cx="365402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ru-RU" sz="1600" b="1" dirty="0">
                <a:latin typeface="+mj-lt"/>
                <a:cs typeface="Arial" panose="020B0604020202020204" pitchFamily="34" charset="0"/>
              </a:rPr>
              <a:t>д</a:t>
            </a:r>
            <a:r>
              <a:rPr lang="ru-RU" altLang="ru-RU" sz="1600" b="1" dirty="0" smtClean="0">
                <a:latin typeface="+mj-lt"/>
                <a:cs typeface="Arial" panose="020B0604020202020204" pitchFamily="34" charset="0"/>
              </a:rPr>
              <a:t>ействующие и начинающие субъекты МСП</a:t>
            </a:r>
            <a:endParaRPr lang="ru-RU" altLang="ru-RU" sz="1600" b="1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91" name="TextBox 21"/>
          <p:cNvSpPr txBox="1">
            <a:spLocks noChangeArrowheads="1"/>
          </p:cNvSpPr>
          <p:nvPr/>
        </p:nvSpPr>
        <p:spPr bwMode="auto">
          <a:xfrm>
            <a:off x="5507832" y="4181475"/>
            <a:ext cx="3655219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ru-RU" sz="1600" b="1" dirty="0" smtClean="0">
                <a:latin typeface="+mj-lt"/>
                <a:cs typeface="Arial" panose="020B0604020202020204" pitchFamily="34" charset="0"/>
              </a:rPr>
              <a:t>начинающие субъекты МСП</a:t>
            </a:r>
            <a:endParaRPr lang="ru-RU" altLang="ru-RU" sz="1600" b="1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6163" name="Рисунок 13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4813" y="5988050"/>
            <a:ext cx="373856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8" name="TextBox 21"/>
          <p:cNvSpPr txBox="1">
            <a:spLocks noChangeArrowheads="1"/>
          </p:cNvSpPr>
          <p:nvPr/>
        </p:nvSpPr>
        <p:spPr bwMode="auto">
          <a:xfrm>
            <a:off x="277416" y="6477001"/>
            <a:ext cx="6286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ru-RU" sz="1000" b="1" dirty="0" smtClean="0">
                <a:latin typeface="+mn-lt"/>
                <a:cs typeface="Arial" panose="020B0604020202020204" pitchFamily="34" charset="0"/>
              </a:rPr>
              <a:t>Условия</a:t>
            </a:r>
            <a:endParaRPr lang="ru-RU" altLang="ru-RU" sz="1000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99" name="TextBox 21"/>
          <p:cNvSpPr txBox="1">
            <a:spLocks noChangeArrowheads="1"/>
          </p:cNvSpPr>
          <p:nvPr/>
        </p:nvSpPr>
        <p:spPr bwMode="auto">
          <a:xfrm>
            <a:off x="1373981" y="4724401"/>
            <a:ext cx="38481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ru-RU" sz="1600" b="1" dirty="0">
                <a:latin typeface="+mj-lt"/>
                <a:cs typeface="Arial" panose="020B0604020202020204" pitchFamily="34" charset="0"/>
              </a:rPr>
              <a:t>н</a:t>
            </a:r>
            <a:r>
              <a:rPr lang="ru-RU" altLang="ru-RU" sz="1600" b="1" dirty="0" smtClean="0">
                <a:latin typeface="+mj-lt"/>
                <a:cs typeface="Arial" panose="020B0604020202020204" pitchFamily="34" charset="0"/>
              </a:rPr>
              <a:t>е более 50% произведенных затрат</a:t>
            </a: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ru-RU" sz="1600" b="1" dirty="0" smtClean="0">
                <a:latin typeface="+mj-lt"/>
                <a:cs typeface="Arial" panose="020B0604020202020204" pitchFamily="34" charset="0"/>
              </a:rPr>
              <a:t>не более 15 млн. руб. действующим субъектам МСП</a:t>
            </a: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ru-RU" sz="1600" b="1" dirty="0" smtClean="0">
                <a:latin typeface="+mj-lt"/>
                <a:cs typeface="Arial" panose="020B0604020202020204" pitchFamily="34" charset="0"/>
              </a:rPr>
              <a:t>не более 1,5 млн. руб. начинающим  субъектам МСП</a:t>
            </a:r>
            <a:endParaRPr lang="ru-RU" altLang="ru-RU" sz="1600" b="1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00" name="TextBox 21"/>
          <p:cNvSpPr txBox="1">
            <a:spLocks noChangeArrowheads="1"/>
          </p:cNvSpPr>
          <p:nvPr/>
        </p:nvSpPr>
        <p:spPr bwMode="auto">
          <a:xfrm>
            <a:off x="5339954" y="4648200"/>
            <a:ext cx="38481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ru-RU" sz="1600" b="1" dirty="0" smtClean="0">
                <a:latin typeface="+mj-lt"/>
                <a:cs typeface="Arial" panose="020B0604020202020204" pitchFamily="34" charset="0"/>
              </a:rPr>
              <a:t>не более 85% фактически произведенных затрат </a:t>
            </a:r>
            <a:br>
              <a:rPr lang="ru-RU" altLang="ru-RU" sz="1600" b="1" dirty="0" smtClean="0">
                <a:latin typeface="+mj-lt"/>
                <a:cs typeface="Arial" panose="020B0604020202020204" pitchFamily="34" charset="0"/>
              </a:rPr>
            </a:br>
            <a:r>
              <a:rPr lang="ru-RU" altLang="ru-RU" sz="1600" b="1" dirty="0" smtClean="0">
                <a:latin typeface="+mj-lt"/>
                <a:cs typeface="Arial" panose="020B0604020202020204" pitchFamily="34" charset="0"/>
              </a:rPr>
              <a:t>и не более 0,5 млн. руб. на одного субъекта МСП</a:t>
            </a:r>
            <a:endParaRPr lang="ru-RU" altLang="ru-RU" sz="1600" b="1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02" name="TextBox 21"/>
          <p:cNvSpPr txBox="1">
            <a:spLocks noChangeArrowheads="1"/>
          </p:cNvSpPr>
          <p:nvPr/>
        </p:nvSpPr>
        <p:spPr bwMode="auto">
          <a:xfrm>
            <a:off x="1358504" y="5876925"/>
            <a:ext cx="38481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ru-RU" sz="1400" b="1" dirty="0" smtClean="0">
                <a:latin typeface="+mj-lt"/>
                <a:cs typeface="Arial" panose="020B0604020202020204" pitchFamily="34" charset="0"/>
              </a:rPr>
              <a:t>ОКВЭД раздел С «Обрабатывающие производства»,</a:t>
            </a: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ru-RU" sz="1400" b="1" dirty="0">
                <a:latin typeface="+mj-lt"/>
                <a:cs typeface="Arial" panose="020B0604020202020204" pitchFamily="34" charset="0"/>
              </a:rPr>
              <a:t>в</a:t>
            </a:r>
            <a:r>
              <a:rPr lang="ru-RU" altLang="ru-RU" sz="1400" b="1" dirty="0" smtClean="0">
                <a:latin typeface="+mj-lt"/>
                <a:cs typeface="Arial" panose="020B0604020202020204" pitchFamily="34" charset="0"/>
              </a:rPr>
              <a:t>озмещение затрат по покупке нового оборудования (ранее не эксплуатировавшего)</a:t>
            </a: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ru-RU" altLang="ru-RU" sz="1600" b="1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03" name="TextBox 21"/>
          <p:cNvSpPr txBox="1">
            <a:spLocks noChangeArrowheads="1"/>
          </p:cNvSpPr>
          <p:nvPr/>
        </p:nvSpPr>
        <p:spPr bwMode="auto">
          <a:xfrm>
            <a:off x="5362575" y="5715000"/>
            <a:ext cx="38481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ru-RU" sz="1400" b="1" dirty="0" smtClean="0">
                <a:latin typeface="+mj-lt"/>
                <a:cs typeface="Arial" panose="020B0604020202020204" pitchFamily="34" charset="0"/>
              </a:rPr>
              <a:t>Все ОКВЭД</a:t>
            </a:r>
            <a:r>
              <a:rPr lang="ru-RU" altLang="ru-RU" sz="1400" b="1" dirty="0">
                <a:latin typeface="+mj-lt"/>
                <a:cs typeface="Arial" panose="020B0604020202020204" pitchFamily="34" charset="0"/>
              </a:rPr>
              <a:t>, за исключением кодов ОКВЭД, включенных в разделы G (за исключением кода 45), K, L, M (за исключением кодов 71 и 75), N, O, S </a:t>
            </a:r>
            <a:r>
              <a:rPr lang="en-US" altLang="ru-RU" sz="1400" b="1" dirty="0" smtClean="0">
                <a:latin typeface="+mj-lt"/>
                <a:cs typeface="Arial" panose="020B0604020202020204" pitchFamily="34" charset="0"/>
              </a:rPr>
              <a:t/>
            </a:r>
            <a:br>
              <a:rPr lang="en-US" altLang="ru-RU" sz="1400" b="1" dirty="0" smtClean="0">
                <a:latin typeface="+mj-lt"/>
                <a:cs typeface="Arial" panose="020B0604020202020204" pitchFamily="34" charset="0"/>
              </a:rPr>
            </a:br>
            <a:r>
              <a:rPr lang="ru-RU" altLang="ru-RU" sz="1400" b="1" dirty="0" smtClean="0">
                <a:latin typeface="+mj-lt"/>
                <a:cs typeface="Arial" panose="020B0604020202020204" pitchFamily="34" charset="0"/>
              </a:rPr>
              <a:t>(</a:t>
            </a:r>
            <a:r>
              <a:rPr lang="ru-RU" altLang="ru-RU" sz="1400" b="1" dirty="0">
                <a:latin typeface="+mj-lt"/>
                <a:cs typeface="Arial" panose="020B0604020202020204" pitchFamily="34" charset="0"/>
              </a:rPr>
              <a:t>за исключением кодов 95 и 96), T, </a:t>
            </a:r>
            <a:r>
              <a:rPr lang="ru-RU" altLang="ru-RU" sz="1400" b="1" dirty="0" smtClean="0">
                <a:latin typeface="+mj-lt"/>
                <a:cs typeface="Arial" panose="020B0604020202020204" pitchFamily="34" charset="0"/>
              </a:rPr>
              <a:t>U</a:t>
            </a: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ru-RU" altLang="ru-RU" sz="1400" b="1" dirty="0">
              <a:latin typeface="+mj-lt"/>
              <a:cs typeface="Arial" panose="020B0604020202020204" pitchFamily="34" charset="0"/>
            </a:endParaRPr>
          </a:p>
        </p:txBody>
      </p:sp>
      <p:grpSp>
        <p:nvGrpSpPr>
          <p:cNvPr id="2" name="Группа 27"/>
          <p:cNvGrpSpPr>
            <a:grpSpLocks/>
          </p:cNvGrpSpPr>
          <p:nvPr/>
        </p:nvGrpSpPr>
        <p:grpSpPr bwMode="auto">
          <a:xfrm>
            <a:off x="526257" y="2154239"/>
            <a:ext cx="8414147" cy="1169987"/>
            <a:chOff x="281609" y="1924272"/>
            <a:chExt cx="11219857" cy="1171415"/>
          </a:xfrm>
        </p:grpSpPr>
        <p:sp>
          <p:nvSpPr>
            <p:cNvPr id="104" name="TextBox 21"/>
            <p:cNvSpPr txBox="1">
              <a:spLocks noChangeArrowheads="1"/>
            </p:cNvSpPr>
            <p:nvPr/>
          </p:nvSpPr>
          <p:spPr bwMode="auto">
            <a:xfrm>
              <a:off x="281609" y="2695149"/>
              <a:ext cx="838274" cy="400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ru-RU" altLang="ru-RU" sz="1000" b="1" dirty="0" smtClean="0">
                  <a:latin typeface="+mn-lt"/>
                  <a:cs typeface="Arial" panose="020B0604020202020204" pitchFamily="34" charset="0"/>
                </a:rPr>
                <a:t>Субъект МСП</a:t>
              </a:r>
              <a:endParaRPr lang="ru-RU" altLang="ru-RU" sz="1000" b="1" dirty="0">
                <a:latin typeface="+mn-lt"/>
                <a:cs typeface="Arial" panose="020B0604020202020204" pitchFamily="34" charset="0"/>
              </a:endParaRPr>
            </a:p>
          </p:txBody>
        </p:sp>
        <p:pic>
          <p:nvPicPr>
            <p:cNvPr id="6173" name="Picture 2" descr="https://image.freepik.com/free-icon/no-translate-detected_318-29292.jp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30562" y="1992798"/>
              <a:ext cx="741362" cy="7410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10" name="Прямая со стрелкой 109"/>
            <p:cNvCxnSpPr/>
            <p:nvPr/>
          </p:nvCxnSpPr>
          <p:spPr bwMode="auto">
            <a:xfrm>
              <a:off x="1069079" y="2498058"/>
              <a:ext cx="684274" cy="6358"/>
            </a:xfrm>
            <a:prstGeom prst="straightConnector1">
              <a:avLst/>
            </a:prstGeom>
            <a:ln w="38100">
              <a:solidFill>
                <a:schemeClr val="tx2">
                  <a:lumMod val="40000"/>
                  <a:lumOff val="6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TextBox 21"/>
            <p:cNvSpPr txBox="1">
              <a:spLocks noChangeArrowheads="1"/>
            </p:cNvSpPr>
            <p:nvPr/>
          </p:nvSpPr>
          <p:spPr bwMode="auto">
            <a:xfrm>
              <a:off x="767427" y="2275537"/>
              <a:ext cx="1289164" cy="246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ru-RU" altLang="ru-RU" sz="1000" b="1" dirty="0" smtClean="0">
                  <a:latin typeface="+mn-lt"/>
                  <a:cs typeface="Arial" panose="020B0604020202020204" pitchFamily="34" charset="0"/>
                </a:rPr>
                <a:t>Заявка</a:t>
              </a:r>
              <a:endParaRPr lang="ru-RU" altLang="ru-RU" sz="1000" b="1" dirty="0">
                <a:latin typeface="+mn-lt"/>
                <a:cs typeface="Arial" panose="020B0604020202020204" pitchFamily="34" charset="0"/>
              </a:endParaRPr>
            </a:p>
          </p:txBody>
        </p:sp>
        <p:grpSp>
          <p:nvGrpSpPr>
            <p:cNvPr id="4" name="Группа 3"/>
            <p:cNvGrpSpPr>
              <a:grpSpLocks/>
            </p:cNvGrpSpPr>
            <p:nvPr/>
          </p:nvGrpSpPr>
          <p:grpSpPr bwMode="auto">
            <a:xfrm>
              <a:off x="1886800" y="2140436"/>
              <a:ext cx="2368674" cy="712931"/>
              <a:chOff x="4643381" y="3411385"/>
              <a:chExt cx="2236120" cy="542068"/>
            </a:xfrm>
          </p:grpSpPr>
          <p:sp>
            <p:nvSpPr>
              <p:cNvPr id="119" name="Rectangle 4"/>
              <p:cNvSpPr>
                <a:spLocks noChangeArrowheads="1"/>
              </p:cNvSpPr>
              <p:nvPr/>
            </p:nvSpPr>
            <p:spPr bwMode="auto">
              <a:xfrm>
                <a:off x="5170875" y="3411385"/>
                <a:ext cx="1708626" cy="5388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000" b="1" kern="100" dirty="0">
                    <a:latin typeface="+mn-lt"/>
                    <a:cs typeface="Arial" panose="020B0604020202020204" pitchFamily="34" charset="0"/>
                  </a:rPr>
                  <a:t>НО «Пермский </a:t>
                </a:r>
              </a:p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000" b="1" kern="100" dirty="0">
                    <a:latin typeface="+mn-lt"/>
                    <a:cs typeface="Arial" panose="020B0604020202020204" pitchFamily="34" charset="0"/>
                  </a:rPr>
                  <a:t>фонд развития предпринимательства»</a:t>
                </a:r>
              </a:p>
            </p:txBody>
          </p:sp>
          <p:pic>
            <p:nvPicPr>
              <p:cNvPr id="6193" name="Picture 9"/>
              <p:cNvPicPr>
                <a:picLocks noChangeAspect="1" noChangeArrowheads="1"/>
              </p:cNvPicPr>
              <p:nvPr/>
            </p:nvPicPr>
            <p:blipFill>
              <a:blip r:embed="rId9"/>
              <a:srcRect/>
              <a:stretch>
                <a:fillRect/>
              </a:stretch>
            </p:blipFill>
            <p:spPr bwMode="auto">
              <a:xfrm>
                <a:off x="4643381" y="3428419"/>
                <a:ext cx="526952" cy="5250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cxnSp>
          <p:nvCxnSpPr>
            <p:cNvPr id="121" name="Прямая со стрелкой 120"/>
            <p:cNvCxnSpPr/>
            <p:nvPr/>
          </p:nvCxnSpPr>
          <p:spPr bwMode="auto">
            <a:xfrm flipV="1">
              <a:off x="4169741" y="2463091"/>
              <a:ext cx="463591" cy="6358"/>
            </a:xfrm>
            <a:prstGeom prst="straightConnector1">
              <a:avLst/>
            </a:prstGeom>
            <a:ln w="38100">
              <a:solidFill>
                <a:schemeClr val="tx2">
                  <a:lumMod val="40000"/>
                  <a:lumOff val="6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TextBox 21"/>
            <p:cNvSpPr txBox="1">
              <a:spLocks noChangeArrowheads="1"/>
            </p:cNvSpPr>
            <p:nvPr/>
          </p:nvSpPr>
          <p:spPr bwMode="auto">
            <a:xfrm>
              <a:off x="4401537" y="2204013"/>
              <a:ext cx="1289164" cy="246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ru-RU" altLang="ru-RU" sz="1000" b="1" dirty="0">
                <a:latin typeface="+mn-lt"/>
                <a:cs typeface="Arial" panose="020B0604020202020204" pitchFamily="34" charset="0"/>
              </a:endParaRPr>
            </a:p>
          </p:txBody>
        </p:sp>
        <p:pic>
          <p:nvPicPr>
            <p:cNvPr id="6179" name="Рисунок 14"/>
            <p:cNvPicPr>
              <a:picLocks noChangeAspect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4697292" y="1968050"/>
              <a:ext cx="911043" cy="7569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26" name="Прямая со стрелкой 125"/>
            <p:cNvCxnSpPr/>
            <p:nvPr/>
          </p:nvCxnSpPr>
          <p:spPr bwMode="auto">
            <a:xfrm flipV="1">
              <a:off x="5712928" y="2499648"/>
              <a:ext cx="1166915" cy="15894"/>
            </a:xfrm>
            <a:prstGeom prst="straightConnector1">
              <a:avLst/>
            </a:prstGeom>
            <a:ln w="38100">
              <a:solidFill>
                <a:schemeClr val="tx2">
                  <a:lumMod val="40000"/>
                  <a:lumOff val="6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TextBox 21"/>
            <p:cNvSpPr txBox="1">
              <a:spLocks noChangeArrowheads="1"/>
            </p:cNvSpPr>
            <p:nvPr/>
          </p:nvSpPr>
          <p:spPr bwMode="auto">
            <a:xfrm>
              <a:off x="5665299" y="2134078"/>
              <a:ext cx="1289164" cy="5546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ru-RU" altLang="ru-RU" sz="1000" b="1" dirty="0" smtClean="0">
                  <a:latin typeface="+mn-lt"/>
                  <a:cs typeface="Arial" panose="020B0604020202020204" pitchFamily="34" charset="0"/>
                </a:rPr>
                <a:t>Оценка бизнес-проектов</a:t>
              </a:r>
              <a:endParaRPr lang="ru-RU" altLang="ru-RU" sz="1000" b="1" dirty="0">
                <a:latin typeface="+mn-lt"/>
                <a:cs typeface="Arial" panose="020B0604020202020204" pitchFamily="34" charset="0"/>
              </a:endParaRPr>
            </a:p>
          </p:txBody>
        </p:sp>
        <p:cxnSp>
          <p:nvCxnSpPr>
            <p:cNvPr id="128" name="Прямая со стрелкой 127"/>
            <p:cNvCxnSpPr/>
            <p:nvPr/>
          </p:nvCxnSpPr>
          <p:spPr bwMode="auto">
            <a:xfrm flipV="1">
              <a:off x="7853068" y="2451965"/>
              <a:ext cx="417549" cy="1589"/>
            </a:xfrm>
            <a:prstGeom prst="straightConnector1">
              <a:avLst/>
            </a:prstGeom>
            <a:ln w="38100">
              <a:solidFill>
                <a:schemeClr val="tx2">
                  <a:lumMod val="40000"/>
                  <a:lumOff val="6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183" name="Рисунок 17"/>
            <p:cNvPicPr>
              <a:picLocks noChangeAspect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8438982" y="1924272"/>
              <a:ext cx="856347" cy="7834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5" name="Группа 20"/>
            <p:cNvGrpSpPr>
              <a:grpSpLocks/>
            </p:cNvGrpSpPr>
            <p:nvPr/>
          </p:nvGrpSpPr>
          <p:grpSpPr bwMode="auto">
            <a:xfrm>
              <a:off x="7091257" y="2168413"/>
              <a:ext cx="600349" cy="531120"/>
              <a:chOff x="7418082" y="2096690"/>
              <a:chExt cx="600349" cy="531120"/>
            </a:xfrm>
          </p:grpSpPr>
          <p:pic>
            <p:nvPicPr>
              <p:cNvPr id="6190" name="Рисунок 16"/>
              <p:cNvPicPr>
                <a:picLocks noChangeAspect="1"/>
              </p:cNvPicPr>
              <p:nvPr/>
            </p:nvPicPr>
            <p:blipFill>
              <a:blip r:embed="rId12"/>
              <a:srcRect/>
              <a:stretch>
                <a:fillRect/>
              </a:stretch>
            </p:blipFill>
            <p:spPr bwMode="auto">
              <a:xfrm>
                <a:off x="7418082" y="2123766"/>
                <a:ext cx="530573" cy="5040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0" name="Прямоугольник 19"/>
              <p:cNvSpPr/>
              <p:nvPr/>
            </p:nvSpPr>
            <p:spPr>
              <a:xfrm>
                <a:off x="7825848" y="2097323"/>
                <a:ext cx="192105" cy="18278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  <p:pic>
          <p:nvPicPr>
            <p:cNvPr id="6185" name="Picture 2" descr="https://image.freepik.com/free-icon/clipboard-variant-with-lists-and-checks_318-48788.jpg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10857054" y="2125078"/>
              <a:ext cx="644412" cy="6444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" name="TextBox 21"/>
            <p:cNvSpPr txBox="1">
              <a:spLocks noChangeArrowheads="1"/>
            </p:cNvSpPr>
            <p:nvPr/>
          </p:nvSpPr>
          <p:spPr bwMode="auto">
            <a:xfrm>
              <a:off x="4507908" y="2607730"/>
              <a:ext cx="1289164" cy="400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ru-RU" altLang="ru-RU" sz="1000" b="1" dirty="0" smtClean="0">
                  <a:latin typeface="+mn-lt"/>
                  <a:cs typeface="Arial" panose="020B0604020202020204" pitchFamily="34" charset="0"/>
                </a:rPr>
                <a:t>Экспертная группа</a:t>
              </a:r>
              <a:endParaRPr lang="ru-RU" altLang="ru-RU" sz="1000" b="1" dirty="0">
                <a:latin typeface="+mn-lt"/>
                <a:cs typeface="Arial" panose="020B0604020202020204" pitchFamily="34" charset="0"/>
              </a:endParaRPr>
            </a:p>
          </p:txBody>
        </p:sp>
        <p:sp>
          <p:nvSpPr>
            <p:cNvPr id="135" name="TextBox 21"/>
            <p:cNvSpPr txBox="1">
              <a:spLocks noChangeArrowheads="1"/>
            </p:cNvSpPr>
            <p:nvPr/>
          </p:nvSpPr>
          <p:spPr bwMode="auto">
            <a:xfrm>
              <a:off x="8280143" y="2655413"/>
              <a:ext cx="1289164" cy="400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ru-RU" altLang="ru-RU" sz="1000" b="1" dirty="0" smtClean="0">
                  <a:latin typeface="+mn-lt"/>
                  <a:cs typeface="Arial" panose="020B0604020202020204" pitchFamily="34" charset="0"/>
                </a:rPr>
                <a:t>Комиссия по отбору</a:t>
              </a:r>
              <a:endParaRPr lang="ru-RU" altLang="ru-RU" sz="1000" b="1" dirty="0">
                <a:latin typeface="+mn-lt"/>
                <a:cs typeface="Arial" panose="020B0604020202020204" pitchFamily="34" charset="0"/>
              </a:endParaRPr>
            </a:p>
          </p:txBody>
        </p:sp>
        <p:cxnSp>
          <p:nvCxnSpPr>
            <p:cNvPr id="136" name="Прямая со стрелкой 135"/>
            <p:cNvCxnSpPr/>
            <p:nvPr/>
          </p:nvCxnSpPr>
          <p:spPr bwMode="auto">
            <a:xfrm>
              <a:off x="9561369" y="2498058"/>
              <a:ext cx="841450" cy="3179"/>
            </a:xfrm>
            <a:prstGeom prst="straightConnector1">
              <a:avLst/>
            </a:prstGeom>
            <a:ln w="38100">
              <a:solidFill>
                <a:schemeClr val="tx2">
                  <a:lumMod val="40000"/>
                  <a:lumOff val="6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TextBox 21"/>
            <p:cNvSpPr txBox="1">
              <a:spLocks noChangeArrowheads="1"/>
            </p:cNvSpPr>
            <p:nvPr/>
          </p:nvSpPr>
          <p:spPr bwMode="auto">
            <a:xfrm>
              <a:off x="9294645" y="2073679"/>
              <a:ext cx="1289164" cy="400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ru-RU" altLang="ru-RU" sz="1000" b="1" dirty="0" smtClean="0">
                  <a:latin typeface="+mn-lt"/>
                  <a:cs typeface="Arial" panose="020B0604020202020204" pitchFamily="34" charset="0"/>
                </a:rPr>
                <a:t>Определение победителей</a:t>
              </a:r>
              <a:endParaRPr lang="ru-RU" altLang="ru-RU" sz="1000" b="1" dirty="0">
                <a:latin typeface="+mn-lt"/>
                <a:cs typeface="Arial" panose="020B0604020202020204" pitchFamily="34" charset="0"/>
              </a:endParaRPr>
            </a:p>
          </p:txBody>
        </p:sp>
      </p:grpSp>
      <p:sp>
        <p:nvSpPr>
          <p:cNvPr id="139" name="TextBox 21"/>
          <p:cNvSpPr txBox="1">
            <a:spLocks noChangeArrowheads="1"/>
          </p:cNvSpPr>
          <p:nvPr/>
        </p:nvSpPr>
        <p:spPr bwMode="auto">
          <a:xfrm>
            <a:off x="4155282" y="1801814"/>
            <a:ext cx="2512219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ru-RU" sz="1800" b="1" dirty="0" smtClean="0">
                <a:solidFill>
                  <a:schemeClr val="tx2"/>
                </a:solidFill>
                <a:latin typeface="+mj-lt"/>
                <a:cs typeface="Arial" panose="020B0604020202020204" pitchFamily="34" charset="0"/>
              </a:rPr>
              <a:t>Этапы конкурса</a:t>
            </a:r>
            <a:endParaRPr lang="ru-RU" altLang="ru-RU" sz="1800" b="1" dirty="0">
              <a:solidFill>
                <a:schemeClr val="tx2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140" name="TextBox 21"/>
          <p:cNvSpPr txBox="1">
            <a:spLocks noChangeArrowheads="1"/>
          </p:cNvSpPr>
          <p:nvPr/>
        </p:nvSpPr>
        <p:spPr bwMode="auto">
          <a:xfrm>
            <a:off x="4083844" y="3124201"/>
            <a:ext cx="251221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ru-RU" sz="1800" b="1" dirty="0" smtClean="0">
                <a:solidFill>
                  <a:schemeClr val="tx2"/>
                </a:solidFill>
                <a:latin typeface="+mj-lt"/>
                <a:cs typeface="Arial" panose="020B0604020202020204" pitchFamily="34" charset="0"/>
              </a:rPr>
              <a:t>Направления субсидирования</a:t>
            </a:r>
            <a:endParaRPr lang="ru-RU" altLang="ru-RU" sz="1800" b="1" dirty="0">
              <a:solidFill>
                <a:schemeClr val="tx2"/>
              </a:solidFill>
              <a:latin typeface="+mj-lt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6"/>
          <p:cNvSpPr txBox="1">
            <a:spLocks noChangeArrowheads="1"/>
          </p:cNvSpPr>
          <p:nvPr/>
        </p:nvSpPr>
        <p:spPr bwMode="auto">
          <a:xfrm>
            <a:off x="451247" y="3508375"/>
            <a:ext cx="830103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r>
              <a:rPr lang="ru-RU" sz="2800" b="1">
                <a:solidFill>
                  <a:srgbClr val="DB251D"/>
                </a:solidFill>
                <a:latin typeface="PT Serif" pitchFamily="18" charset="-52"/>
              </a:rPr>
              <a:t>О поддержке субъектов МСП, </a:t>
            </a:r>
            <a:r>
              <a:rPr lang="en-US" sz="2800" b="1">
                <a:solidFill>
                  <a:srgbClr val="DB251D"/>
                </a:solidFill>
                <a:latin typeface="PT Serif" pitchFamily="18" charset="-52"/>
              </a:rPr>
              <a:t/>
            </a:r>
            <a:br>
              <a:rPr lang="en-US" sz="2800" b="1">
                <a:solidFill>
                  <a:srgbClr val="DB251D"/>
                </a:solidFill>
                <a:latin typeface="PT Serif" pitchFamily="18" charset="-52"/>
              </a:rPr>
            </a:br>
            <a:r>
              <a:rPr lang="ru-RU" sz="2800" b="1">
                <a:solidFill>
                  <a:srgbClr val="DB251D"/>
                </a:solidFill>
                <a:latin typeface="PT Serif" pitchFamily="18" charset="-52"/>
              </a:rPr>
              <a:t>осуществляющих деятельность </a:t>
            </a:r>
            <a:r>
              <a:rPr lang="en-US" sz="2800" b="1">
                <a:solidFill>
                  <a:srgbClr val="DB251D"/>
                </a:solidFill>
                <a:latin typeface="PT Serif" pitchFamily="18" charset="-52"/>
              </a:rPr>
              <a:t/>
            </a:r>
            <a:br>
              <a:rPr lang="en-US" sz="2800" b="1">
                <a:solidFill>
                  <a:srgbClr val="DB251D"/>
                </a:solidFill>
                <a:latin typeface="PT Serif" pitchFamily="18" charset="-52"/>
              </a:rPr>
            </a:br>
            <a:r>
              <a:rPr lang="ru-RU" sz="2800" b="1">
                <a:solidFill>
                  <a:srgbClr val="DB251D"/>
                </a:solidFill>
                <a:latin typeface="PT Serif" pitchFamily="18" charset="-52"/>
              </a:rPr>
              <a:t>в монопрофильных муниципальных образованиях </a:t>
            </a:r>
          </a:p>
        </p:txBody>
      </p:sp>
      <p:sp>
        <p:nvSpPr>
          <p:cNvPr id="7171" name="TextBox 7"/>
          <p:cNvSpPr txBox="1">
            <a:spLocks noChangeArrowheads="1"/>
          </p:cNvSpPr>
          <p:nvPr/>
        </p:nvSpPr>
        <p:spPr bwMode="auto">
          <a:xfrm>
            <a:off x="7762875" y="5373689"/>
            <a:ext cx="878681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72000" anchor="ctr"/>
          <a:lstStyle/>
          <a:p>
            <a:pPr algn="r"/>
            <a:r>
              <a:rPr lang="ru-RU">
                <a:latin typeface="PT Serif" pitchFamily="18" charset="-52"/>
              </a:rPr>
              <a:t>2018</a:t>
            </a:r>
            <a:endParaRPr lang="en-US">
              <a:latin typeface="PT Serif" pitchFamily="18" charset="-52"/>
            </a:endParaRPr>
          </a:p>
        </p:txBody>
      </p:sp>
      <p:pic>
        <p:nvPicPr>
          <p:cNvPr id="7172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1247" y="501651"/>
            <a:ext cx="328613" cy="823913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cxnSp>
        <p:nvCxnSpPr>
          <p:cNvPr id="13" name="Straight Connector 12"/>
          <p:cNvCxnSpPr/>
          <p:nvPr/>
        </p:nvCxnSpPr>
        <p:spPr>
          <a:xfrm>
            <a:off x="451247" y="5172075"/>
            <a:ext cx="8190309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6" descr="Картинки по запросу pantone gold color"/>
          <p:cNvSpPr>
            <a:spLocks noChangeAspect="1" noChangeArrowheads="1"/>
          </p:cNvSpPr>
          <p:nvPr/>
        </p:nvSpPr>
        <p:spPr bwMode="auto">
          <a:xfrm>
            <a:off x="1259681" y="-144463"/>
            <a:ext cx="2286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9219" name="AutoShape 8" descr="Картинки по запросу pantone gold color"/>
          <p:cNvSpPr>
            <a:spLocks noChangeAspect="1" noChangeArrowheads="1"/>
          </p:cNvSpPr>
          <p:nvPr/>
        </p:nvSpPr>
        <p:spPr bwMode="auto">
          <a:xfrm>
            <a:off x="1259681" y="-144463"/>
            <a:ext cx="2286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9220" name="AutoShape 10" descr="Картинки по запросу pantone gold color"/>
          <p:cNvSpPr>
            <a:spLocks noChangeAspect="1" noChangeArrowheads="1"/>
          </p:cNvSpPr>
          <p:nvPr/>
        </p:nvSpPr>
        <p:spPr bwMode="auto">
          <a:xfrm>
            <a:off x="1259681" y="-144463"/>
            <a:ext cx="2286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9221" name="TextBox 32"/>
          <p:cNvSpPr txBox="1">
            <a:spLocks noChangeArrowheads="1"/>
          </p:cNvSpPr>
          <p:nvPr/>
        </p:nvSpPr>
        <p:spPr bwMode="auto">
          <a:xfrm>
            <a:off x="1415654" y="236539"/>
            <a:ext cx="8260556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ts val="1800"/>
              </a:lnSpc>
            </a:pPr>
            <a:r>
              <a:rPr lang="ru-RU" b="1">
                <a:latin typeface="PT Serif" pitchFamily="18" charset="-52"/>
                <a:ea typeface="PT Serif" pitchFamily="18" charset="-52"/>
                <a:cs typeface="PT Serif" pitchFamily="18" charset="-52"/>
              </a:rPr>
              <a:t>Поддержка субъектов МСП, осуществляющих деятельность </a:t>
            </a:r>
          </a:p>
          <a:p>
            <a:pPr algn="ctr" eaLnBrk="1" hangingPunct="1">
              <a:lnSpc>
                <a:spcPts val="1800"/>
              </a:lnSpc>
            </a:pPr>
            <a:r>
              <a:rPr lang="ru-RU" b="1">
                <a:latin typeface="PT Serif" pitchFamily="18" charset="-52"/>
                <a:ea typeface="PT Serif" pitchFamily="18" charset="-52"/>
                <a:cs typeface="PT Serif" pitchFamily="18" charset="-52"/>
              </a:rPr>
              <a:t>в монопрофильных муниципальных образованиях </a:t>
            </a:r>
          </a:p>
          <a:p>
            <a:pPr eaLnBrk="1" hangingPunct="1"/>
            <a:r>
              <a:rPr lang="ru-RU" sz="2100" b="1">
                <a:solidFill>
                  <a:srgbClr val="DB251D"/>
                </a:solidFill>
                <a:latin typeface="PT Serif" pitchFamily="18" charset="-52"/>
                <a:ea typeface="PT Serif" pitchFamily="18" charset="-52"/>
                <a:cs typeface="PT Serif" pitchFamily="18" charset="-52"/>
              </a:rPr>
              <a:t>  </a:t>
            </a:r>
          </a:p>
        </p:txBody>
      </p:sp>
      <p:pic>
        <p:nvPicPr>
          <p:cNvPr id="9222" name="Изображение 3" descr="Логотип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0760" y="290514"/>
            <a:ext cx="152995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204" y="33339"/>
            <a:ext cx="259556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21"/>
          <p:cNvSpPr txBox="1">
            <a:spLocks noChangeArrowheads="1"/>
          </p:cNvSpPr>
          <p:nvPr/>
        </p:nvSpPr>
        <p:spPr bwMode="auto">
          <a:xfrm>
            <a:off x="795338" y="849314"/>
            <a:ext cx="8165306" cy="1528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fontAlgn="auto" hangingPunct="1">
              <a:lnSpc>
                <a:spcPts val="14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ru-RU" sz="1600" b="1" dirty="0" smtClean="0">
                <a:solidFill>
                  <a:schemeClr val="tx2"/>
                </a:solidFill>
                <a:latin typeface="+mj-lt"/>
                <a:cs typeface="Arial" panose="020B0604020202020204" pitchFamily="34" charset="0"/>
              </a:rPr>
              <a:t>Постановление </a:t>
            </a:r>
            <a:r>
              <a:rPr lang="ru-RU" altLang="ru-RU" sz="1600" b="1" dirty="0">
                <a:solidFill>
                  <a:schemeClr val="tx2"/>
                </a:solidFill>
                <a:latin typeface="+mj-lt"/>
                <a:cs typeface="Arial" panose="020B0604020202020204" pitchFamily="34" charset="0"/>
              </a:rPr>
              <a:t>Правительства Пермского края от 24.08.2017 </a:t>
            </a:r>
            <a:r>
              <a:rPr lang="ru-RU" altLang="ru-RU" sz="1600" b="1" dirty="0" smtClean="0">
                <a:solidFill>
                  <a:schemeClr val="tx2"/>
                </a:solidFill>
                <a:latin typeface="+mj-lt"/>
                <a:cs typeface="Arial" panose="020B0604020202020204" pitchFamily="34" charset="0"/>
              </a:rPr>
              <a:t>№ 734-п</a:t>
            </a:r>
            <a:r>
              <a:rPr lang="ru-RU" altLang="ru-RU" sz="1600" b="1" dirty="0" smtClean="0">
                <a:latin typeface="+mj-lt"/>
                <a:cs typeface="Arial" panose="020B0604020202020204" pitchFamily="34" charset="0"/>
              </a:rPr>
              <a:t> «Об </a:t>
            </a:r>
            <a:r>
              <a:rPr lang="ru-RU" altLang="ru-RU" sz="1600" b="1" dirty="0">
                <a:latin typeface="+mj-lt"/>
                <a:cs typeface="Arial" panose="020B0604020202020204" pitchFamily="34" charset="0"/>
              </a:rPr>
              <a:t>утверждении Порядка предоставления из бюджета Пермского края субсидий бюджетам </a:t>
            </a:r>
            <a:r>
              <a:rPr lang="ru-RU" altLang="ru-RU" sz="1600" b="1" dirty="0" err="1">
                <a:latin typeface="+mj-lt"/>
                <a:cs typeface="Arial" panose="020B0604020202020204" pitchFamily="34" charset="0"/>
              </a:rPr>
              <a:t>монопрофильных</a:t>
            </a:r>
            <a:r>
              <a:rPr lang="ru-RU" altLang="ru-RU" sz="1600" b="1" dirty="0">
                <a:latin typeface="+mj-lt"/>
                <a:cs typeface="Arial" panose="020B0604020202020204" pitchFamily="34" charset="0"/>
              </a:rPr>
              <a:t> муниципальных образований (моногородов) Пермского края и (или) муниципальных районов, на территории которых расположены </a:t>
            </a:r>
            <a:r>
              <a:rPr lang="ru-RU" altLang="ru-RU" sz="1600" b="1" dirty="0" err="1">
                <a:latin typeface="+mj-lt"/>
                <a:cs typeface="Arial" panose="020B0604020202020204" pitchFamily="34" charset="0"/>
              </a:rPr>
              <a:t>монопрофильные</a:t>
            </a:r>
            <a:r>
              <a:rPr lang="ru-RU" altLang="ru-RU" sz="1600" b="1" dirty="0">
                <a:latin typeface="+mj-lt"/>
                <a:cs typeface="Arial" panose="020B0604020202020204" pitchFamily="34" charset="0"/>
              </a:rPr>
              <a:t> муниципальные образования (моногорода) Пермского края, в целях </a:t>
            </a:r>
            <a:r>
              <a:rPr lang="ru-RU" altLang="ru-RU" sz="1600" b="1" dirty="0" err="1">
                <a:latin typeface="+mj-lt"/>
                <a:cs typeface="Arial" panose="020B0604020202020204" pitchFamily="34" charset="0"/>
              </a:rPr>
              <a:t>софинансирования</a:t>
            </a:r>
            <a:r>
              <a:rPr lang="ru-RU" altLang="ru-RU" sz="1600" b="1" dirty="0">
                <a:latin typeface="+mj-lt"/>
                <a:cs typeface="Arial" panose="020B0604020202020204" pitchFamily="34" charset="0"/>
              </a:rPr>
              <a:t> отдельных мероприятий муниципальных программ, направленных на развитие малого и среднего предпринимательства, и Условий проведения конкурсного отбора и требований, предъявляемых к субъектам малого и среднего </a:t>
            </a:r>
            <a:r>
              <a:rPr lang="ru-RU" altLang="ru-RU" sz="1600" b="1" dirty="0" smtClean="0">
                <a:latin typeface="+mj-lt"/>
                <a:cs typeface="Arial" panose="020B0604020202020204" pitchFamily="34" charset="0"/>
              </a:rPr>
              <a:t>предпринимательства»</a:t>
            </a:r>
            <a:endParaRPr lang="ru-RU" altLang="ru-RU" sz="1600" b="1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9225" name="Рисунок 6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8150" y="919164"/>
            <a:ext cx="300038" cy="3889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8" name="TextBox 21"/>
          <p:cNvSpPr txBox="1">
            <a:spLocks noChangeArrowheads="1"/>
          </p:cNvSpPr>
          <p:nvPr/>
        </p:nvSpPr>
        <p:spPr bwMode="auto">
          <a:xfrm>
            <a:off x="3570685" y="5440363"/>
            <a:ext cx="96678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ru-RU" altLang="ru-RU" sz="1000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12" name="TextBox 21"/>
          <p:cNvSpPr txBox="1">
            <a:spLocks noChangeArrowheads="1"/>
          </p:cNvSpPr>
          <p:nvPr/>
        </p:nvSpPr>
        <p:spPr bwMode="auto">
          <a:xfrm>
            <a:off x="1115616" y="3214688"/>
            <a:ext cx="6286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ru-RU" sz="1000" b="1" dirty="0" smtClean="0">
                <a:latin typeface="+mn-lt"/>
                <a:cs typeface="Arial" panose="020B0604020202020204" pitchFamily="34" charset="0"/>
              </a:rPr>
              <a:t>Субъект МСП</a:t>
            </a:r>
            <a:endParaRPr lang="ru-RU" altLang="ru-RU" sz="1000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27" name="TextBox 21"/>
          <p:cNvSpPr txBox="1">
            <a:spLocks noChangeArrowheads="1"/>
          </p:cNvSpPr>
          <p:nvPr/>
        </p:nvSpPr>
        <p:spPr bwMode="auto">
          <a:xfrm>
            <a:off x="5932885" y="3184525"/>
            <a:ext cx="96797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ru-RU" sz="1000" b="1" dirty="0" smtClean="0">
                <a:latin typeface="+mn-lt"/>
                <a:cs typeface="Arial" panose="020B0604020202020204" pitchFamily="34" charset="0"/>
              </a:rPr>
              <a:t>Комиссия по отбору</a:t>
            </a:r>
            <a:endParaRPr lang="ru-RU" altLang="ru-RU" sz="1000" b="1" dirty="0">
              <a:latin typeface="+mn-lt"/>
              <a:cs typeface="Arial" panose="020B0604020202020204" pitchFamily="34" charset="0"/>
            </a:endParaRPr>
          </a:p>
        </p:txBody>
      </p:sp>
      <p:grpSp>
        <p:nvGrpSpPr>
          <p:cNvPr id="2" name="Группа 1"/>
          <p:cNvGrpSpPr>
            <a:grpSpLocks/>
          </p:cNvGrpSpPr>
          <p:nvPr/>
        </p:nvGrpSpPr>
        <p:grpSpPr bwMode="auto">
          <a:xfrm>
            <a:off x="1138238" y="2422526"/>
            <a:ext cx="6887766" cy="1084263"/>
            <a:chOff x="1517923" y="2422525"/>
            <a:chExt cx="9183515" cy="1084263"/>
          </a:xfrm>
        </p:grpSpPr>
        <p:pic>
          <p:nvPicPr>
            <p:cNvPr id="9235" name="Picture 2" descr="https://image.freepik.com/free-icon/no-translate-detected_318-29292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517923" y="2474387"/>
              <a:ext cx="741450" cy="740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4" name="Прямая со стрелкой 13"/>
            <p:cNvCxnSpPr/>
            <p:nvPr/>
          </p:nvCxnSpPr>
          <p:spPr bwMode="auto">
            <a:xfrm>
              <a:off x="2210060" y="2932113"/>
              <a:ext cx="684200" cy="6350"/>
            </a:xfrm>
            <a:prstGeom prst="straightConnector1">
              <a:avLst/>
            </a:prstGeom>
            <a:ln w="38100">
              <a:solidFill>
                <a:schemeClr val="tx2">
                  <a:lumMod val="40000"/>
                  <a:lumOff val="6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21"/>
            <p:cNvSpPr txBox="1">
              <a:spLocks noChangeArrowheads="1"/>
            </p:cNvSpPr>
            <p:nvPr/>
          </p:nvSpPr>
          <p:spPr bwMode="auto">
            <a:xfrm>
              <a:off x="1908441" y="2711450"/>
              <a:ext cx="1289026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ru-RU" altLang="ru-RU" sz="1000" b="1" dirty="0" smtClean="0">
                  <a:latin typeface="+mn-lt"/>
                  <a:cs typeface="Arial" panose="020B0604020202020204" pitchFamily="34" charset="0"/>
                </a:rPr>
                <a:t>Заявка</a:t>
              </a:r>
              <a:endParaRPr lang="ru-RU" altLang="ru-RU" sz="1000" b="1" dirty="0">
                <a:latin typeface="+mn-lt"/>
                <a:cs typeface="Arial" panose="020B0604020202020204" pitchFamily="34" charset="0"/>
              </a:endParaRPr>
            </a:p>
          </p:txBody>
        </p:sp>
        <p:cxnSp>
          <p:nvCxnSpPr>
            <p:cNvPr id="17" name="Прямая со стрелкой 16"/>
            <p:cNvCxnSpPr/>
            <p:nvPr/>
          </p:nvCxnSpPr>
          <p:spPr bwMode="auto">
            <a:xfrm flipV="1">
              <a:off x="5270702" y="2925763"/>
              <a:ext cx="463541" cy="6350"/>
            </a:xfrm>
            <a:prstGeom prst="straightConnector1">
              <a:avLst/>
            </a:prstGeom>
            <a:ln w="38100">
              <a:solidFill>
                <a:schemeClr val="tx2">
                  <a:lumMod val="40000"/>
                  <a:lumOff val="6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239" name="Рисунок 18"/>
            <p:cNvPicPr>
              <a:picLocks noChangeAspect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883823" y="2422525"/>
              <a:ext cx="911152" cy="7565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20" name="Прямая со стрелкой 19"/>
            <p:cNvCxnSpPr/>
            <p:nvPr/>
          </p:nvCxnSpPr>
          <p:spPr bwMode="auto">
            <a:xfrm flipV="1">
              <a:off x="6899447" y="2954338"/>
              <a:ext cx="1166791" cy="15875"/>
            </a:xfrm>
            <a:prstGeom prst="straightConnector1">
              <a:avLst/>
            </a:prstGeom>
            <a:ln w="38100">
              <a:solidFill>
                <a:schemeClr val="tx2">
                  <a:lumMod val="40000"/>
                  <a:lumOff val="6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1"/>
            <p:cNvSpPr txBox="1">
              <a:spLocks noChangeArrowheads="1"/>
            </p:cNvSpPr>
            <p:nvPr/>
          </p:nvSpPr>
          <p:spPr bwMode="auto">
            <a:xfrm>
              <a:off x="6853410" y="2589213"/>
              <a:ext cx="1289026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ru-RU" altLang="ru-RU" sz="1000" b="1" dirty="0" smtClean="0">
                  <a:latin typeface="+mn-lt"/>
                  <a:cs typeface="Arial" panose="020B0604020202020204" pitchFamily="34" charset="0"/>
                </a:rPr>
                <a:t>Оценка бизнес-проектов</a:t>
              </a:r>
              <a:endParaRPr lang="ru-RU" altLang="ru-RU" sz="1000" b="1" dirty="0">
                <a:latin typeface="+mn-lt"/>
                <a:cs typeface="Arial" panose="020B0604020202020204" pitchFamily="34" charset="0"/>
              </a:endParaRPr>
            </a:p>
          </p:txBody>
        </p:sp>
        <p:pic>
          <p:nvPicPr>
            <p:cNvPr id="9242" name="Рисунок 22"/>
            <p:cNvPicPr>
              <a:picLocks noChangeAspect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8070472" y="2454315"/>
              <a:ext cx="856449" cy="7830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Группа 23"/>
            <p:cNvGrpSpPr>
              <a:grpSpLocks/>
            </p:cNvGrpSpPr>
            <p:nvPr/>
          </p:nvGrpSpPr>
          <p:grpSpPr bwMode="auto">
            <a:xfrm>
              <a:off x="4563862" y="2474387"/>
              <a:ext cx="895105" cy="704900"/>
              <a:chOff x="7418082" y="2096690"/>
              <a:chExt cx="600349" cy="531120"/>
            </a:xfrm>
          </p:grpSpPr>
          <p:pic>
            <p:nvPicPr>
              <p:cNvPr id="9252" name="Рисунок 29"/>
              <p:cNvPicPr>
                <a:picLocks noChangeAspect="1"/>
              </p:cNvPicPr>
              <p:nvPr/>
            </p:nvPicPr>
            <p:blipFill>
              <a:blip r:embed="rId8"/>
              <a:srcRect/>
              <a:stretch>
                <a:fillRect/>
              </a:stretch>
            </p:blipFill>
            <p:spPr bwMode="auto">
              <a:xfrm>
                <a:off x="7418082" y="2123766"/>
                <a:ext cx="530573" cy="5040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1" name="Прямоугольник 30"/>
              <p:cNvSpPr/>
              <p:nvPr/>
            </p:nvSpPr>
            <p:spPr>
              <a:xfrm>
                <a:off x="7826149" y="2097086"/>
                <a:ext cx="192715" cy="18181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  <p:pic>
          <p:nvPicPr>
            <p:cNvPr id="9244" name="Picture 2" descr="https://image.freepik.com/free-icon/clipboard-variant-with-lists-and-checks_318-48788.jpg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10056949" y="2639468"/>
              <a:ext cx="644489" cy="6440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6" name="TextBox 21"/>
            <p:cNvSpPr txBox="1">
              <a:spLocks noChangeArrowheads="1"/>
            </p:cNvSpPr>
            <p:nvPr/>
          </p:nvSpPr>
          <p:spPr bwMode="auto">
            <a:xfrm>
              <a:off x="5694557" y="3062288"/>
              <a:ext cx="1289026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ru-RU" altLang="ru-RU" sz="1000" b="1" dirty="0" smtClean="0">
                  <a:latin typeface="+mn-lt"/>
                  <a:cs typeface="Arial" panose="020B0604020202020204" pitchFamily="34" charset="0"/>
                </a:rPr>
                <a:t>Экспертная группа</a:t>
              </a:r>
              <a:endParaRPr lang="ru-RU" altLang="ru-RU" sz="1000" b="1" dirty="0">
                <a:latin typeface="+mn-lt"/>
                <a:cs typeface="Arial" panose="020B0604020202020204" pitchFamily="34" charset="0"/>
              </a:endParaRPr>
            </a:p>
          </p:txBody>
        </p:sp>
        <p:cxnSp>
          <p:nvCxnSpPr>
            <p:cNvPr id="28" name="Прямая со стрелкой 27"/>
            <p:cNvCxnSpPr/>
            <p:nvPr/>
          </p:nvCxnSpPr>
          <p:spPr bwMode="auto">
            <a:xfrm>
              <a:off x="9193341" y="3027363"/>
              <a:ext cx="841359" cy="3175"/>
            </a:xfrm>
            <a:prstGeom prst="straightConnector1">
              <a:avLst/>
            </a:prstGeom>
            <a:ln w="38100">
              <a:solidFill>
                <a:schemeClr val="tx2">
                  <a:lumMod val="40000"/>
                  <a:lumOff val="6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1"/>
            <p:cNvSpPr txBox="1">
              <a:spLocks noChangeArrowheads="1"/>
            </p:cNvSpPr>
            <p:nvPr/>
          </p:nvSpPr>
          <p:spPr bwMode="auto">
            <a:xfrm>
              <a:off x="8926646" y="2603500"/>
              <a:ext cx="1289026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ru-RU" altLang="ru-RU" sz="1000" b="1" dirty="0" smtClean="0">
                  <a:latin typeface="+mn-lt"/>
                  <a:cs typeface="Arial" panose="020B0604020202020204" pitchFamily="34" charset="0"/>
                </a:rPr>
                <a:t>Определение победителей</a:t>
              </a:r>
              <a:endParaRPr lang="ru-RU" altLang="ru-RU" sz="1000" b="1" dirty="0">
                <a:latin typeface="+mn-lt"/>
                <a:cs typeface="Arial" panose="020B0604020202020204" pitchFamily="34" charset="0"/>
              </a:endParaRPr>
            </a:p>
          </p:txBody>
        </p:sp>
        <p:pic>
          <p:nvPicPr>
            <p:cNvPr id="9248" name="Рисунок 1"/>
            <p:cNvPicPr>
              <a:picLocks noChangeAspect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3049086" y="2447883"/>
              <a:ext cx="702790" cy="697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5" name="TextBox 21"/>
            <p:cNvSpPr txBox="1">
              <a:spLocks noChangeArrowheads="1"/>
            </p:cNvSpPr>
            <p:nvPr/>
          </p:nvSpPr>
          <p:spPr bwMode="auto">
            <a:xfrm>
              <a:off x="2981570" y="3260725"/>
              <a:ext cx="838184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ru-RU" altLang="ru-RU" sz="1000" b="1" dirty="0" smtClean="0">
                  <a:latin typeface="+mn-lt"/>
                  <a:cs typeface="Arial" panose="020B0604020202020204" pitchFamily="34" charset="0"/>
                </a:rPr>
                <a:t>ОМСУ</a:t>
              </a:r>
              <a:endParaRPr lang="ru-RU" altLang="ru-RU" sz="1000" b="1" dirty="0">
                <a:latin typeface="+mn-lt"/>
                <a:cs typeface="Arial" panose="020B0604020202020204" pitchFamily="34" charset="0"/>
              </a:endParaRPr>
            </a:p>
          </p:txBody>
        </p:sp>
        <p:cxnSp>
          <p:nvCxnSpPr>
            <p:cNvPr id="36" name="Прямая со стрелкой 35"/>
            <p:cNvCxnSpPr/>
            <p:nvPr/>
          </p:nvCxnSpPr>
          <p:spPr bwMode="auto">
            <a:xfrm>
              <a:off x="3880079" y="2932113"/>
              <a:ext cx="684200" cy="6350"/>
            </a:xfrm>
            <a:prstGeom prst="straightConnector1">
              <a:avLst/>
            </a:prstGeom>
            <a:ln w="38100">
              <a:solidFill>
                <a:schemeClr val="tx2">
                  <a:lumMod val="40000"/>
                  <a:lumOff val="6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21"/>
            <p:cNvSpPr txBox="1">
              <a:spLocks noChangeArrowheads="1"/>
            </p:cNvSpPr>
            <p:nvPr/>
          </p:nvSpPr>
          <p:spPr bwMode="auto">
            <a:xfrm>
              <a:off x="3576872" y="2711450"/>
              <a:ext cx="1289026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ru-RU" altLang="ru-RU" sz="1000" b="1" dirty="0" smtClean="0">
                  <a:latin typeface="+mn-lt"/>
                  <a:cs typeface="Arial" panose="020B0604020202020204" pitchFamily="34" charset="0"/>
                </a:rPr>
                <a:t>Заявка</a:t>
              </a:r>
              <a:endParaRPr lang="ru-RU" altLang="ru-RU" sz="1000" b="1" dirty="0">
                <a:latin typeface="+mn-lt"/>
                <a:cs typeface="Arial" panose="020B0604020202020204" pitchFamily="34" charset="0"/>
              </a:endParaRPr>
            </a:p>
          </p:txBody>
        </p:sp>
      </p:grpSp>
      <p:pic>
        <p:nvPicPr>
          <p:cNvPr id="9230" name="Рисунок 6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37485" y="4044951"/>
            <a:ext cx="300038" cy="3778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50" name="TextBox 21"/>
          <p:cNvSpPr txBox="1">
            <a:spLocks noChangeArrowheads="1"/>
          </p:cNvSpPr>
          <p:nvPr/>
        </p:nvSpPr>
        <p:spPr bwMode="auto">
          <a:xfrm>
            <a:off x="4919662" y="4041775"/>
            <a:ext cx="4216004" cy="3636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fontAlgn="auto" hangingPunct="1">
              <a:lnSpc>
                <a:spcPts val="14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ru-RU" sz="1600" b="1" dirty="0" smtClean="0">
                <a:latin typeface="+mj-lt"/>
                <a:cs typeface="Arial" panose="020B0604020202020204" pitchFamily="34" charset="0"/>
              </a:rPr>
              <a:t>В соответствии </a:t>
            </a:r>
            <a:r>
              <a:rPr lang="ru-RU" altLang="ru-RU" sz="1600" b="1" dirty="0">
                <a:latin typeface="+mj-lt"/>
                <a:cs typeface="Arial" panose="020B0604020202020204" pitchFamily="34" charset="0"/>
              </a:rPr>
              <a:t>с Постановление Правительства РФ </a:t>
            </a:r>
            <a:r>
              <a:rPr lang="ru-RU" altLang="ru-RU" sz="1600" b="1" dirty="0" smtClean="0">
                <a:latin typeface="+mj-lt"/>
                <a:cs typeface="Arial" panose="020B0604020202020204" pitchFamily="34" charset="0"/>
              </a:rPr>
              <a:t/>
            </a:r>
            <a:br>
              <a:rPr lang="ru-RU" altLang="ru-RU" sz="1600" b="1" dirty="0" smtClean="0">
                <a:latin typeface="+mj-lt"/>
                <a:cs typeface="Arial" panose="020B0604020202020204" pitchFamily="34" charset="0"/>
              </a:rPr>
            </a:br>
            <a:r>
              <a:rPr lang="ru-RU" altLang="ru-RU" sz="1600" b="1" dirty="0" smtClean="0">
                <a:latin typeface="+mj-lt"/>
                <a:cs typeface="Arial" panose="020B0604020202020204" pitchFamily="34" charset="0"/>
              </a:rPr>
              <a:t>от </a:t>
            </a:r>
            <a:r>
              <a:rPr lang="ru-RU" altLang="ru-RU" sz="1600" b="1" dirty="0">
                <a:latin typeface="+mj-lt"/>
                <a:cs typeface="Arial" panose="020B0604020202020204" pitchFamily="34" charset="0"/>
              </a:rPr>
              <a:t>30.09.2014 N </a:t>
            </a:r>
            <a:r>
              <a:rPr lang="ru-RU" altLang="ru-RU" sz="1600" b="1" dirty="0" smtClean="0">
                <a:latin typeface="+mj-lt"/>
                <a:cs typeface="Arial" panose="020B0604020202020204" pitchFamily="34" charset="0"/>
              </a:rPr>
              <a:t>999 «О </a:t>
            </a:r>
            <a:r>
              <a:rPr lang="ru-RU" altLang="ru-RU" sz="1600" b="1" dirty="0">
                <a:latin typeface="+mj-lt"/>
                <a:cs typeface="Arial" panose="020B0604020202020204" pitchFamily="34" charset="0"/>
              </a:rPr>
              <a:t>формировании, предоставлении и распределении субсидий из федерального бюджета бюджетам субъектов Российской </a:t>
            </a:r>
            <a:r>
              <a:rPr lang="ru-RU" altLang="ru-RU" sz="1600" b="1" dirty="0" smtClean="0">
                <a:latin typeface="+mj-lt"/>
                <a:cs typeface="Arial" panose="020B0604020202020204" pitchFamily="34" charset="0"/>
              </a:rPr>
              <a:t>Федерации» </a:t>
            </a:r>
            <a:br>
              <a:rPr lang="ru-RU" altLang="ru-RU" sz="1600" b="1" dirty="0" smtClean="0">
                <a:latin typeface="+mj-lt"/>
                <a:cs typeface="Arial" panose="020B0604020202020204" pitchFamily="34" charset="0"/>
              </a:rPr>
            </a:br>
            <a:r>
              <a:rPr lang="ru-RU" altLang="ru-RU" sz="1600" b="1" dirty="0" smtClean="0">
                <a:latin typeface="+mj-lt"/>
                <a:cs typeface="Arial" panose="020B0604020202020204" pitchFamily="34" charset="0"/>
              </a:rPr>
              <a:t>с 2018 </a:t>
            </a:r>
            <a:r>
              <a:rPr lang="ru-RU" altLang="ru-RU" sz="1600" b="1" dirty="0">
                <a:latin typeface="+mj-lt"/>
                <a:cs typeface="Arial" panose="020B0604020202020204" pitchFamily="34" charset="0"/>
              </a:rPr>
              <a:t>г. </a:t>
            </a:r>
            <a:r>
              <a:rPr lang="ru-RU" altLang="ru-RU" sz="1600" b="1" dirty="0" smtClean="0">
                <a:latin typeface="+mj-lt"/>
                <a:cs typeface="Arial" panose="020B0604020202020204" pitchFamily="34" charset="0"/>
              </a:rPr>
              <a:t>перечисление субсидии </a:t>
            </a:r>
            <a:r>
              <a:rPr lang="ru-RU" altLang="ru-RU" sz="1600" b="1" dirty="0">
                <a:latin typeface="+mj-lt"/>
                <a:cs typeface="Arial" panose="020B0604020202020204" pitchFamily="34" charset="0"/>
              </a:rPr>
              <a:t>местному </a:t>
            </a:r>
            <a:r>
              <a:rPr lang="ru-RU" altLang="ru-RU" sz="1600" b="1" dirty="0" smtClean="0">
                <a:latin typeface="+mj-lt"/>
                <a:cs typeface="Arial" panose="020B0604020202020204" pitchFamily="34" charset="0"/>
              </a:rPr>
              <a:t>бюджету, </a:t>
            </a:r>
            <a:r>
              <a:rPr lang="en-US" altLang="ru-RU" sz="1600" b="1" dirty="0" smtClean="0">
                <a:latin typeface="+mj-lt"/>
                <a:cs typeface="Arial" panose="020B0604020202020204" pitchFamily="34" charset="0"/>
              </a:rPr>
              <a:t/>
            </a:r>
            <a:br>
              <a:rPr lang="en-US" altLang="ru-RU" sz="1600" b="1" dirty="0" smtClean="0">
                <a:latin typeface="+mj-lt"/>
                <a:cs typeface="Arial" panose="020B0604020202020204" pitchFamily="34" charset="0"/>
              </a:rPr>
            </a:br>
            <a:r>
              <a:rPr lang="ru-RU" altLang="ru-RU" sz="1600" b="1" dirty="0" smtClean="0">
                <a:latin typeface="+mj-lt"/>
                <a:cs typeface="Arial" panose="020B0604020202020204" pitchFamily="34" charset="0"/>
              </a:rPr>
              <a:t>в </a:t>
            </a:r>
            <a:r>
              <a:rPr lang="ru-RU" altLang="ru-RU" sz="1600" b="1" dirty="0">
                <a:latin typeface="+mj-lt"/>
                <a:cs typeface="Arial" panose="020B0604020202020204" pitchFamily="34" charset="0"/>
              </a:rPr>
              <a:t>случае </a:t>
            </a:r>
            <a:r>
              <a:rPr lang="ru-RU" altLang="ru-RU" sz="1600" b="1" dirty="0" err="1">
                <a:latin typeface="+mj-lt"/>
                <a:cs typeface="Arial" panose="020B0604020202020204" pitchFamily="34" charset="0"/>
              </a:rPr>
              <a:t>софинансирования</a:t>
            </a:r>
            <a:r>
              <a:rPr lang="ru-RU" altLang="ru-RU" sz="1600" b="1" dirty="0">
                <a:latin typeface="+mj-lt"/>
                <a:cs typeface="Arial" panose="020B0604020202020204" pitchFamily="34" charset="0"/>
              </a:rPr>
              <a:t> из федерального бюджета расходных обязательств субъектов Российской Федерации в целях оказания финансовой поддержки выполнения органами местного самоуправления полномочий по вопросам местного </a:t>
            </a:r>
            <a:r>
              <a:rPr lang="ru-RU" altLang="ru-RU" sz="1600" b="1" dirty="0" smtClean="0">
                <a:latin typeface="+mj-lt"/>
                <a:cs typeface="Arial" panose="020B0604020202020204" pitchFamily="34" charset="0"/>
              </a:rPr>
              <a:t>значения осуществляется при наличии соглашения, заключенного в системе «Электронный бюджет».</a:t>
            </a:r>
          </a:p>
          <a:p>
            <a:pPr algn="just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ru-RU" altLang="ru-RU" sz="1600" b="1" dirty="0">
              <a:latin typeface="+mj-lt"/>
              <a:cs typeface="Arial" panose="020B0604020202020204" pitchFamily="34" charset="0"/>
            </a:endParaRPr>
          </a:p>
          <a:p>
            <a:pPr algn="just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ru-RU" sz="1600" b="1" dirty="0" smtClean="0">
                <a:latin typeface="+mj-lt"/>
                <a:cs typeface="Arial" panose="020B0604020202020204" pitchFamily="34" charset="0"/>
              </a:rPr>
              <a:t> </a:t>
            </a:r>
            <a:endParaRPr lang="ru-RU" altLang="ru-RU" sz="16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42" name="Схема 41"/>
          <p:cNvGraphicFramePr/>
          <p:nvPr/>
        </p:nvGraphicFramePr>
        <p:xfrm>
          <a:off x="48904" y="3816080"/>
          <a:ext cx="4557495" cy="28639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sp>
        <p:nvSpPr>
          <p:cNvPr id="52" name="TextBox 21"/>
          <p:cNvSpPr txBox="1">
            <a:spLocks noChangeArrowheads="1"/>
          </p:cNvSpPr>
          <p:nvPr/>
        </p:nvSpPr>
        <p:spPr bwMode="auto">
          <a:xfrm>
            <a:off x="991791" y="3584575"/>
            <a:ext cx="271224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ru-RU" sz="1800" b="1" dirty="0" smtClean="0">
                <a:solidFill>
                  <a:schemeClr val="tx2"/>
                </a:solidFill>
                <a:latin typeface="+mj-lt"/>
                <a:cs typeface="Arial" panose="020B0604020202020204" pitchFamily="34" charset="0"/>
              </a:rPr>
              <a:t>Направления субсидирования:</a:t>
            </a:r>
            <a:endParaRPr lang="ru-RU" altLang="ru-RU" sz="1800" b="1" dirty="0">
              <a:solidFill>
                <a:schemeClr val="tx2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53" name="TextBox 21"/>
          <p:cNvSpPr txBox="1">
            <a:spLocks noChangeArrowheads="1"/>
          </p:cNvSpPr>
          <p:nvPr/>
        </p:nvSpPr>
        <p:spPr bwMode="auto">
          <a:xfrm>
            <a:off x="5692379" y="3517900"/>
            <a:ext cx="2713434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ru-RU" sz="1800" b="1" dirty="0" smtClean="0">
                <a:solidFill>
                  <a:schemeClr val="tx2"/>
                </a:solidFill>
                <a:latin typeface="+mj-lt"/>
                <a:cs typeface="Arial" panose="020B0604020202020204" pitchFamily="34" charset="0"/>
              </a:rPr>
              <a:t>Важно:</a:t>
            </a:r>
            <a:endParaRPr lang="ru-RU" altLang="ru-RU" sz="1800" b="1" dirty="0">
              <a:solidFill>
                <a:schemeClr val="tx2"/>
              </a:solidFill>
              <a:latin typeface="+mj-lt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386</Words>
  <PresentationFormat>Экран (4:3)</PresentationFormat>
  <Paragraphs>55</Paragraphs>
  <Slides>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Office Theme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Панькова Татьяна</dc:creator>
  <cp:lastModifiedBy>1</cp:lastModifiedBy>
  <cp:revision>10</cp:revision>
  <dcterms:created xsi:type="dcterms:W3CDTF">2018-02-19T06:49:29Z</dcterms:created>
  <dcterms:modified xsi:type="dcterms:W3CDTF">2018-02-19T08:13:47Z</dcterms:modified>
</cp:coreProperties>
</file>